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8" r:id="rId3"/>
    <p:sldId id="269" r:id="rId4"/>
    <p:sldId id="270" r:id="rId5"/>
    <p:sldId id="258" r:id="rId6"/>
    <p:sldId id="260" r:id="rId7"/>
    <p:sldId id="261" r:id="rId8"/>
    <p:sldId id="262" r:id="rId9"/>
    <p:sldId id="263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916832"/>
            <a:ext cx="6400800" cy="12954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1"/>
                </a:solidFill>
                <a:effectLst/>
              </a:rPr>
              <a:t>«Основные доходы и расходы семьи. Реальный и номинальный доход.»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005064"/>
            <a:ext cx="6400800" cy="1499842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Подготовил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преподаватель спец. дисциплин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ГБПОУ КК БАТТ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Агасян В.В.</a:t>
            </a:r>
          </a:p>
          <a:p>
            <a:pPr algn="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2964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005063"/>
            <a:ext cx="7408333" cy="2121099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Семейный бюджет</a:t>
            </a:r>
            <a:r>
              <a:rPr lang="ru-RU" sz="3200" dirty="0">
                <a:solidFill>
                  <a:schemeClr val="tx1"/>
                </a:solidFill>
              </a:rPr>
              <a:t>- роспись доходов и расходов семьи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87464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Бюджет </a:t>
            </a:r>
            <a:r>
              <a:rPr lang="ru-RU" dirty="0">
                <a:solidFill>
                  <a:schemeClr val="tx1"/>
                </a:solidFill>
              </a:rPr>
              <a:t>- это слово пришло из Англии в переводе </a:t>
            </a:r>
            <a:r>
              <a:rPr lang="ru-RU" i="1" dirty="0">
                <a:solidFill>
                  <a:schemeClr val="tx1"/>
                </a:solidFill>
              </a:rPr>
              <a:t>(денежная сумка)</a:t>
            </a:r>
            <a:r>
              <a:rPr lang="ru-RU" dirty="0">
                <a:solidFill>
                  <a:schemeClr val="tx1"/>
                </a:solidFill>
              </a:rPr>
              <a:t>. Означает роспись доходов и расходов на определенный срок. 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33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/>
            <a:r>
              <a:rPr lang="ru-RU" dirty="0">
                <a:solidFill>
                  <a:schemeClr val="tx1"/>
                </a:solidFill>
              </a:rPr>
              <a:t>сбалансированным, когда расходы равны доходам; Здесь семья не испытывает финансовых затруднений;</a:t>
            </a:r>
          </a:p>
          <a:p>
            <a:pPr lvl="0" algn="just"/>
            <a:r>
              <a:rPr lang="ru-RU" dirty="0">
                <a:solidFill>
                  <a:schemeClr val="tx1"/>
                </a:solidFill>
              </a:rPr>
              <a:t>избыточным, когда доходы превышают расходы; Разность между доходами и расходами называется остатком денежных средств. В настоящее время все больше семей предпочитают имеющиеся в их семейном бюджете остатки денежных средств вкладывать в банки, чтобы они приносили им новые доходы - проценты. Очень жалко, но бюджет не всегда бывает сбалансированным, иногда он может быть дефицитным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дефицитным, когда расходы превышают доходы.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effectLst/>
              </a:rPr>
              <a:t>Бюджет бывает: </a:t>
            </a:r>
          </a:p>
        </p:txBody>
      </p:sp>
    </p:spTree>
    <p:extLst>
      <p:ext uri="{BB962C8B-B14F-4D97-AF65-F5344CB8AC3E}">
        <p14:creationId xmlns:p14="http://schemas.microsoft.com/office/powerpoint/2010/main" val="387737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1. Учить </a:t>
            </a:r>
            <a:r>
              <a:rPr lang="ru-RU" dirty="0">
                <a:solidFill>
                  <a:schemeClr val="tx1"/>
                </a:solidFill>
              </a:rPr>
              <a:t>основные термины и понятия по изученной теме.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2. Ответить на следующие вопросы: 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- </a:t>
            </a:r>
            <a:r>
              <a:rPr lang="ru-RU" i="1" dirty="0">
                <a:solidFill>
                  <a:schemeClr val="tx1"/>
                </a:solidFill>
              </a:rPr>
              <a:t>Какая доля доходов в вашей семье наибольшая?</a:t>
            </a:r>
            <a:endParaRPr lang="ru-RU" dirty="0">
              <a:solidFill>
                <a:schemeClr val="tx1"/>
              </a:solidFill>
            </a:endParaRPr>
          </a:p>
          <a:p>
            <a:pPr lvl="0" algn="just"/>
            <a:r>
              <a:rPr lang="ru-RU" i="1" dirty="0">
                <a:solidFill>
                  <a:schemeClr val="tx1"/>
                </a:solidFill>
              </a:rPr>
              <a:t>Какой ваш семейный бюджет: дефицитный, избыточный или сбалансированный?</a:t>
            </a:r>
            <a:endParaRPr lang="ru-RU" dirty="0">
              <a:solidFill>
                <a:schemeClr val="tx1"/>
              </a:solidFill>
            </a:endParaRPr>
          </a:p>
          <a:p>
            <a:pPr lvl="0" algn="just"/>
            <a:r>
              <a:rPr lang="ru-RU" i="1" dirty="0">
                <a:solidFill>
                  <a:schemeClr val="tx1"/>
                </a:solidFill>
              </a:rPr>
              <a:t>Рационально ли расходует ваша семья доходы? Если нет, то в чем причина?</a:t>
            </a:r>
            <a:endParaRPr lang="ru-RU" dirty="0">
              <a:solidFill>
                <a:schemeClr val="tx1"/>
              </a:solidFill>
            </a:endParaRPr>
          </a:p>
          <a:p>
            <a:pPr lvl="0" algn="just"/>
            <a:r>
              <a:rPr lang="ru-RU" i="1" dirty="0">
                <a:solidFill>
                  <a:schemeClr val="tx1"/>
                </a:solidFill>
              </a:rPr>
              <a:t>Есть ли варианты увеличения доходов в вашей семье?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Домашнее задание: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77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рассмотреть источники доходов и статьи расходов семей; </a:t>
            </a:r>
          </a:p>
          <a:p>
            <a:pPr lvl="0"/>
            <a:r>
              <a:rPr lang="ru-RU" dirty="0"/>
              <a:t>сопоставить номинальные доходы граждан с реальным уровнем цен; </a:t>
            </a:r>
          </a:p>
          <a:p>
            <a:pPr lvl="0"/>
            <a:r>
              <a:rPr lang="ru-RU" dirty="0"/>
              <a:t>оценить покупательную способность денег и стоимость потребительской корзины.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/>
              <a:t>Цели урока: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938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Образовательная:</a:t>
            </a:r>
            <a:r>
              <a:rPr lang="ru-RU" dirty="0"/>
              <a:t> </a:t>
            </a:r>
          </a:p>
          <a:p>
            <a:pPr lvl="0"/>
            <a:r>
              <a:rPr lang="ru-RU" dirty="0"/>
              <a:t>сформировать основные знания источников доходов граждан и статьи расходов домохозяйств; </a:t>
            </a:r>
          </a:p>
          <a:p>
            <a:pPr lvl="0"/>
            <a:r>
              <a:rPr lang="ru-RU" dirty="0"/>
              <a:t>дать понятие разницы между номинальным и реальным доходом; </a:t>
            </a:r>
          </a:p>
          <a:p>
            <a:pPr lvl="0"/>
            <a:r>
              <a:rPr lang="ru-RU" dirty="0"/>
              <a:t>научить рассчитывать стоимость потребительской корзины</a:t>
            </a:r>
            <a:r>
              <a:rPr lang="ru-RU" dirty="0" smtClean="0"/>
              <a:t>.</a:t>
            </a:r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Развивающая:</a:t>
            </a:r>
            <a:r>
              <a:rPr lang="ru-RU" dirty="0"/>
              <a:t> выработать навыки быстрого принятия решения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Воспитательная:</a:t>
            </a:r>
            <a:r>
              <a:rPr lang="ru-RU" dirty="0"/>
              <a:t> содействовать в ходе урока формированию активности и самостоятельности учащихся.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/>
              <a:t>Задачи урока</a:t>
            </a:r>
            <a:r>
              <a:rPr lang="ru-RU" b="1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76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o-krohe.ru/images/article/orig/2019/06/v-rossii-predlozhili-vvesti-novoe-posobie-dlya-detej-do-18-l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3"/>
            <a:ext cx="9144000" cy="695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99992" y="44624"/>
            <a:ext cx="43924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СЕМЬЯ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638463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3890752"/>
          </a:xfrm>
        </p:spPr>
        <p:txBody>
          <a:bodyPr>
            <a:normAutofit/>
          </a:bodyPr>
          <a:lstStyle/>
          <a:p>
            <a:pPr algn="just"/>
            <a:r>
              <a:rPr lang="ru-RU" sz="5400" b="1" dirty="0">
                <a:solidFill>
                  <a:schemeClr val="tx1"/>
                </a:solidFill>
                <a:effectLst/>
              </a:rPr>
              <a:t>Доход</a:t>
            </a:r>
            <a:r>
              <a:rPr lang="ru-RU" sz="3600" dirty="0">
                <a:solidFill>
                  <a:schemeClr val="tx1"/>
                </a:solidFill>
                <a:effectLst/>
              </a:rPr>
              <a:t> — </a:t>
            </a:r>
            <a:r>
              <a:rPr lang="ru-RU" sz="3600" b="0" dirty="0">
                <a:solidFill>
                  <a:schemeClr val="tx1"/>
                </a:solidFill>
                <a:effectLst/>
              </a:rPr>
              <a:t>денежные средства или материальные ценности, полученные субъектом лицом в результате какой-либо деятельности за определённый период времени</a:t>
            </a:r>
            <a:endParaRPr lang="ru-RU" sz="3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71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37160" indent="0" algn="just">
              <a:buNone/>
            </a:pPr>
            <a:r>
              <a:rPr lang="ru-RU" sz="3900" b="1" dirty="0">
                <a:solidFill>
                  <a:schemeClr val="tx1"/>
                </a:solidFill>
              </a:rPr>
              <a:t>Арендная плата</a:t>
            </a:r>
            <a:r>
              <a:rPr lang="ru-RU" dirty="0">
                <a:solidFill>
                  <a:schemeClr val="tx1"/>
                </a:solidFill>
              </a:rPr>
              <a:t> - это плата за использование чужого имущества на основе договора </a:t>
            </a:r>
            <a:endParaRPr lang="ru-RU" dirty="0" smtClean="0">
              <a:solidFill>
                <a:schemeClr val="tx1"/>
              </a:solidFill>
            </a:endParaRPr>
          </a:p>
          <a:p>
            <a:pPr marL="137160" indent="0" algn="just">
              <a:buNone/>
            </a:pPr>
            <a:r>
              <a:rPr lang="ru-RU" sz="3900" b="1" dirty="0">
                <a:solidFill>
                  <a:schemeClr val="tx1"/>
                </a:solidFill>
              </a:rPr>
              <a:t>Дивиденд</a:t>
            </a:r>
            <a:r>
              <a:rPr lang="ru-RU" sz="3900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- часть прибыли предприятия, организации распределенная между акционерами в зависимости от вида и числа </a:t>
            </a:r>
            <a:r>
              <a:rPr lang="ru-RU" dirty="0" smtClean="0">
                <a:solidFill>
                  <a:schemeClr val="tx1"/>
                </a:solidFill>
              </a:rPr>
              <a:t>акций.</a:t>
            </a:r>
          </a:p>
          <a:p>
            <a:pPr marL="137160" indent="0" algn="just">
              <a:buNone/>
            </a:pPr>
            <a:r>
              <a:rPr lang="ru-RU" sz="4200" b="1" dirty="0">
                <a:solidFill>
                  <a:schemeClr val="tx1"/>
                </a:solidFill>
              </a:rPr>
              <a:t>Предпринимательство</a:t>
            </a:r>
            <a:r>
              <a:rPr lang="ru-RU" dirty="0">
                <a:solidFill>
                  <a:schemeClr val="tx1"/>
                </a:solidFill>
              </a:rPr>
              <a:t>- это инициативная самостоятельная хозяйственная деятельность в области производства или торговли, направленная на получение </a:t>
            </a:r>
            <a:r>
              <a:rPr lang="ru-RU" dirty="0" smtClean="0">
                <a:solidFill>
                  <a:schemeClr val="tx1"/>
                </a:solidFill>
              </a:rPr>
              <a:t>прибыли.</a:t>
            </a:r>
          </a:p>
          <a:p>
            <a:pPr marL="137160" indent="0" algn="just">
              <a:buNone/>
            </a:pPr>
            <a:r>
              <a:rPr lang="ru-RU" sz="4200" b="1" dirty="0">
                <a:solidFill>
                  <a:schemeClr val="tx1"/>
                </a:solidFill>
              </a:rPr>
              <a:t>Трансферты</a:t>
            </a:r>
            <a:r>
              <a:rPr lang="ru-RU" dirty="0">
                <a:solidFill>
                  <a:schemeClr val="tx1"/>
                </a:solidFill>
              </a:rPr>
              <a:t>- это регулярные денежные выплаты из государственных или частных фондов отдельным категориям людей (выплата пенсий, пособий, субсидий и т.п.)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Виды дохода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78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4709160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chemeClr val="tx1"/>
                </a:solidFill>
              </a:rPr>
              <a:t>Номинальный </a:t>
            </a:r>
            <a:r>
              <a:rPr lang="ru-RU" sz="3600" b="1" dirty="0">
                <a:solidFill>
                  <a:schemeClr val="tx1"/>
                </a:solidFill>
              </a:rPr>
              <a:t>доход</a:t>
            </a:r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– сумма денег, полученная гражданином или семьёй в целом за определённый </a:t>
            </a:r>
            <a:r>
              <a:rPr lang="ru-RU">
                <a:solidFill>
                  <a:schemeClr val="tx1"/>
                </a:solidFill>
              </a:rPr>
              <a:t>период </a:t>
            </a:r>
            <a:r>
              <a:rPr lang="ru-RU" smtClean="0">
                <a:solidFill>
                  <a:schemeClr val="tx1"/>
                </a:solidFill>
              </a:rPr>
              <a:t>времени.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sz="3600" b="1" dirty="0">
                <a:solidFill>
                  <a:schemeClr val="tx1"/>
                </a:solidFill>
              </a:rPr>
              <a:t>Реальный доход</a:t>
            </a:r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– объём товаров и услуг, который гражданин или семья может приобрести в определённый период времени на свои номинальные доходы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effectLst/>
              </a:rPr>
              <a:t>Семейные доходы- это денежные средства, </a:t>
            </a:r>
            <a:r>
              <a:rPr lang="ru-RU" sz="2400" dirty="0">
                <a:solidFill>
                  <a:schemeClr val="tx1"/>
                </a:solidFill>
                <a:effectLst/>
              </a:rPr>
              <a:t>которые члены семьи получают от посторонних лиц или </a:t>
            </a:r>
            <a:r>
              <a:rPr lang="ru-RU" sz="2400" dirty="0" smtClean="0">
                <a:solidFill>
                  <a:schemeClr val="tx1"/>
                </a:solidFill>
                <a:effectLst/>
              </a:rPr>
              <a:t>организаций </a:t>
            </a:r>
            <a:r>
              <a:rPr lang="ru-RU" sz="2400" dirty="0">
                <a:solidFill>
                  <a:schemeClr val="tx1"/>
                </a:solidFill>
                <a:effectLst/>
              </a:rPr>
              <a:t>и могут использовать для оплаты собственных расходов</a:t>
            </a:r>
            <a:r>
              <a:rPr lang="ru-RU" sz="2400" dirty="0" smtClean="0">
                <a:solidFill>
                  <a:schemeClr val="tx1"/>
                </a:solidFill>
                <a:effectLst/>
              </a:rPr>
              <a:t>.</a:t>
            </a:r>
            <a:endParaRPr lang="ru-RU" sz="18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1502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229600" cy="208823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6600" dirty="0" smtClean="0">
                <a:solidFill>
                  <a:schemeClr val="tx1"/>
                </a:solidFill>
                <a:effectLst/>
              </a:rPr>
              <a:t>Расходы </a:t>
            </a:r>
            <a:r>
              <a:rPr lang="ru-RU" dirty="0" smtClean="0">
                <a:solidFill>
                  <a:schemeClr val="tx1"/>
                </a:solidFill>
                <a:effectLst/>
              </a:rPr>
              <a:t>- </a:t>
            </a:r>
            <a:r>
              <a:rPr lang="ru-RU" dirty="0">
                <a:solidFill>
                  <a:schemeClr val="tx1"/>
                </a:solidFill>
                <a:effectLst/>
              </a:rPr>
              <a:t>денежные средства, затраченные на содержание себя или семьи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25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b="1" dirty="0">
                <a:solidFill>
                  <a:schemeClr val="tx1"/>
                </a:solidFill>
              </a:rPr>
              <a:t>Постоянные расходы-</a:t>
            </a:r>
            <a:r>
              <a:rPr lang="ru-RU" dirty="0">
                <a:solidFill>
                  <a:schemeClr val="tx1"/>
                </a:solidFill>
              </a:rPr>
              <a:t> это расходы, которые можно осуществить или запланировать в начале какого-либо периода, и они не изменяются к его </a:t>
            </a:r>
            <a:r>
              <a:rPr lang="ru-RU" dirty="0" smtClean="0">
                <a:solidFill>
                  <a:schemeClr val="tx1"/>
                </a:solidFill>
              </a:rPr>
              <a:t>концу.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ru-RU" b="1" dirty="0">
                <a:solidFill>
                  <a:schemeClr val="tx1"/>
                </a:solidFill>
              </a:rPr>
              <a:t>Переменные расходы</a:t>
            </a:r>
            <a:r>
              <a:rPr lang="ru-RU" dirty="0">
                <a:solidFill>
                  <a:schemeClr val="tx1"/>
                </a:solidFill>
              </a:rPr>
              <a:t>, связанны с непредвиденными жизненными ситуациями или единовременными покупками, их очень трудно планировать 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Категории расходов: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8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256</TotalTime>
  <Words>494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«Основные доходы и расходы семьи. Реальный и номинальный доход.»</vt:lpstr>
      <vt:lpstr>Цели урока: </vt:lpstr>
      <vt:lpstr>Задачи урока:</vt:lpstr>
      <vt:lpstr>Презентация PowerPoint</vt:lpstr>
      <vt:lpstr>Доход — денежные средства или материальные ценности, полученные субъектом лицом в результате какой-либо деятельности за определённый период времени</vt:lpstr>
      <vt:lpstr>Виды дохода</vt:lpstr>
      <vt:lpstr>Семейные доходы- это денежные средства, которые члены семьи получают от посторонних лиц или организаций и могут использовать для оплаты собственных расходов.</vt:lpstr>
      <vt:lpstr>Расходы - денежные средства, затраченные на содержание себя или семьи </vt:lpstr>
      <vt:lpstr>Категории расходов:</vt:lpstr>
      <vt:lpstr>Бюджет - это слово пришло из Англии в переводе (денежная сумка). Означает роспись доходов и расходов на определенный срок.  </vt:lpstr>
      <vt:lpstr>Бюджет бывает: 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«Основные доходы и расходы семьи. Реальный и номинальный доход.»</dc:title>
  <dc:creator>Admin</dc:creator>
  <cp:lastModifiedBy>Admin</cp:lastModifiedBy>
  <cp:revision>16</cp:revision>
  <dcterms:created xsi:type="dcterms:W3CDTF">2022-09-14T09:50:11Z</dcterms:created>
  <dcterms:modified xsi:type="dcterms:W3CDTF">2022-11-08T08:26:58Z</dcterms:modified>
</cp:coreProperties>
</file>