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63" r:id="rId4"/>
    <p:sldId id="265" r:id="rId5"/>
    <p:sldId id="272" r:id="rId6"/>
    <p:sldId id="268" r:id="rId7"/>
    <p:sldId id="297" r:id="rId8"/>
    <p:sldId id="294" r:id="rId9"/>
    <p:sldId id="274" r:id="rId10"/>
    <p:sldId id="29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3714312787635121E-2"/>
          <c:y val="0.13258146698829304"/>
          <c:w val="0.7227089958551709"/>
          <c:h val="0.826677588235772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 уверен</c:v>
                </c:pt>
                <c:pt idx="1">
                  <c:v>Не знаю</c:v>
                </c:pt>
                <c:pt idx="2">
                  <c:v>Да,знаю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</c:v>
                </c:pt>
                <c:pt idx="1">
                  <c:v>13</c:v>
                </c:pt>
                <c:pt idx="2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4325409735570119E-3"/>
          <c:y val="0"/>
          <c:w val="0.7273177050075833"/>
          <c:h val="0.929117993425275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 учащихся</c:v>
                </c:pt>
              </c:strCache>
            </c:strRef>
          </c:tx>
          <c:dPt>
            <c:idx val="2"/>
            <c:explosion val="1"/>
          </c:dPt>
          <c:cat>
            <c:strRef>
              <c:f>Лист1!$A$2:$A$4</c:f>
              <c:strCache>
                <c:ptCount val="3"/>
                <c:pt idx="0">
                  <c:v>Не уверен</c:v>
                </c:pt>
                <c:pt idx="1">
                  <c:v>Не знаю</c:v>
                </c:pt>
                <c:pt idx="2">
                  <c:v>Да,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6</c:v>
                </c:pt>
                <c:pt idx="2">
                  <c:v>28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CF364B-43AB-48B7-BC4B-ACC38983403A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3C355C-CC04-4475-A179-C04B1CD18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14356"/>
            <a:ext cx="8229600" cy="28575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От учебного сообщения к проекту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929198"/>
            <a:ext cx="5616624" cy="1214446"/>
          </a:xfrm>
        </p:spPr>
        <p:txBody>
          <a:bodyPr>
            <a:normAutofit/>
          </a:bodyPr>
          <a:lstStyle/>
          <a:p>
            <a:r>
              <a:rPr lang="ru-RU" dirty="0"/>
              <a:t>Акимова </a:t>
            </a:r>
            <a:r>
              <a:rPr lang="ru-RU" dirty="0" smtClean="0"/>
              <a:t>Алена Александровна,</a:t>
            </a:r>
            <a:endParaRPr lang="ru-RU" dirty="0"/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«СОШ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3116"/>
            <a:ext cx="8286808" cy="38576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457200" algn="just"/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Таким образом, учебное сообщение, как один из видов работы с текстом при систематическом использовании  помогает в формировании универсальных учебных действий у младших школьников, а также готовит их к более значимой работе такой, как индивидуальный проект,  развивает  интерес к творческому поиску решения поставленных задач.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251604"/>
          </a:xfrm>
        </p:spPr>
        <p:txBody>
          <a:bodyPr/>
          <a:lstStyle/>
          <a:p>
            <a:pPr algn="ctr"/>
            <a:r>
              <a:rPr lang="ru-RU" dirty="0" smtClean="0"/>
              <a:t>Учебное сообщение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429000"/>
            <a:ext cx="8286808" cy="29289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- </a:t>
            </a:r>
            <a:r>
              <a:rPr lang="ru-RU" sz="2400" dirty="0" smtClean="0"/>
              <a:t>это  небольшое выступление в научном стиле по заранее заданной теме.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8286808" cy="10715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1800" dirty="0" smtClean="0">
                <a:solidFill>
                  <a:srgbClr val="FF0000"/>
                </a:solidFill>
                <a:effectLst/>
              </a:rPr>
              <a:t>1 класс – окружающий мир</a:t>
            </a:r>
            <a:br>
              <a:rPr lang="ru-RU" sz="1800" dirty="0" smtClean="0">
                <a:solidFill>
                  <a:srgbClr val="FF0000"/>
                </a:solidFill>
                <a:effectLst/>
              </a:rPr>
            </a:br>
            <a:r>
              <a:rPr lang="ru-RU" sz="1800" dirty="0" smtClean="0">
                <a:solidFill>
                  <a:srgbClr val="FF0000"/>
                </a:solidFill>
                <a:effectLst/>
              </a:rPr>
              <a:t>Сообщение на тему: «Моя будущая профессия».</a:t>
            </a:r>
            <a:endParaRPr lang="ru-RU" sz="1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Содержимое 4" descr="IMG_20211128_2309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4000527" cy="4572032"/>
          </a:xfrm>
          <a:ln>
            <a:solidFill>
              <a:srgbClr val="FF0000"/>
            </a:solidFill>
          </a:ln>
        </p:spPr>
      </p:pic>
      <p:pic>
        <p:nvPicPr>
          <p:cNvPr id="6" name="Содержимое 5" descr="IMG_20211128_23103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428604"/>
            <a:ext cx="3857652" cy="4643470"/>
          </a:xfr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326756" cy="1194436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2 класс- окружающий мир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«Мой родной город»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0211128_2306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4214842" cy="2961723"/>
          </a:xfrm>
          <a:ln>
            <a:solidFill>
              <a:srgbClr val="FF0000"/>
            </a:solidFill>
          </a:ln>
        </p:spPr>
      </p:pic>
      <p:pic>
        <p:nvPicPr>
          <p:cNvPr id="6" name="Содержимое 5" descr="IMG_20211128_2307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357166"/>
            <a:ext cx="3643337" cy="4562497"/>
          </a:xfr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286388"/>
            <a:ext cx="8429684" cy="12858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3 класс – окружающий мир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«Знаменитые города Золотого кольца»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IMG_20211128_2318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3786213" cy="4562497"/>
          </a:xfrm>
          <a:ln>
            <a:solidFill>
              <a:srgbClr val="FF0000"/>
            </a:solidFill>
          </a:ln>
        </p:spPr>
      </p:pic>
      <p:pic>
        <p:nvPicPr>
          <p:cNvPr id="12" name="Содержимое 11" descr="IMG_20211128_2318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530224"/>
            <a:ext cx="3857652" cy="4541849"/>
          </a:xfr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86808" cy="10715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3 класс – литературное чтение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«Мой любимый писатель»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0211128_2312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4000528" cy="4633935"/>
          </a:xfrm>
          <a:ln>
            <a:solidFill>
              <a:srgbClr val="FF0000"/>
            </a:solidFill>
          </a:ln>
        </p:spPr>
      </p:pic>
      <p:pic>
        <p:nvPicPr>
          <p:cNvPr id="6" name="Содержимое 5" descr="IMG_20211128_23132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285728"/>
            <a:ext cx="4286280" cy="4643470"/>
          </a:xfr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14348" y="928670"/>
            <a:ext cx="7643866" cy="48320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целью  как учебного сообщения, так и проекта   является формирование  творческого мышления учащихся.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работы над проектом школьник должен иметь определенный исходный (пусть минимальный) уровень готовности. Такую готовность дает работа над учебным сообщением, она как ступенька от простого к сложному, готовит детей к более  серьезной работе.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УПЬ\Pictures\2021-09-02 фото с телефона 21г\фото с телефона 21г 2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440562" cy="25700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Содержимое 3" descr="IMG_2208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786190"/>
            <a:ext cx="4572032" cy="27860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graphicFrame>
        <p:nvGraphicFramePr>
          <p:cNvPr id="4" name="Содержимое 7"/>
          <p:cNvGraphicFramePr>
            <a:graphicFrameLocks/>
          </p:cNvGraphicFramePr>
          <p:nvPr/>
        </p:nvGraphicFramePr>
        <p:xfrm>
          <a:off x="4214810" y="1643050"/>
          <a:ext cx="4357718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Текст 3"/>
          <p:cNvSpPr txBox="1">
            <a:spLocks/>
          </p:cNvSpPr>
          <p:nvPr/>
        </p:nvSpPr>
        <p:spPr>
          <a:xfrm>
            <a:off x="4357686" y="357166"/>
            <a:ext cx="4143404" cy="135732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Что такое </a:t>
            </a:r>
            <a:r>
              <a:rPr kumimoji="0" lang="ru-RU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Осуохай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уверен – 29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знаю – 13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Да, знаю - 1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Содержимое 6"/>
          <p:cNvGraphicFramePr>
            <a:graphicFrameLocks/>
          </p:cNvGraphicFramePr>
          <p:nvPr/>
        </p:nvGraphicFramePr>
        <p:xfrm>
          <a:off x="428596" y="4357662"/>
          <a:ext cx="3786214" cy="250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Текст 2"/>
          <p:cNvSpPr txBox="1">
            <a:spLocks/>
          </p:cNvSpPr>
          <p:nvPr/>
        </p:nvSpPr>
        <p:spPr>
          <a:xfrm>
            <a:off x="428596" y="3286124"/>
            <a:ext cx="3714776" cy="1143008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Знаете ли вы что такое </a:t>
            </a:r>
            <a:r>
              <a:rPr kumimoji="0" lang="ru-RU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ысыах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уверен – 9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знаю - 6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Да, знаю – 28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21537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rgbClr val="0070C0"/>
                </a:solidFill>
                <a:effectLst/>
              </a:rPr>
              <a:t>Анализ </a:t>
            </a:r>
            <a:r>
              <a:rPr lang="ru-RU" sz="2200" dirty="0" err="1" smtClean="0">
                <a:solidFill>
                  <a:srgbClr val="0070C0"/>
                </a:solidFill>
                <a:effectLst/>
              </a:rPr>
              <a:t>сформированности</a:t>
            </a:r>
            <a:r>
              <a:rPr lang="ru-RU" sz="2200" dirty="0" smtClean="0">
                <a:solidFill>
                  <a:srgbClr val="0070C0"/>
                </a:solidFill>
                <a:effectLst/>
              </a:rPr>
              <a:t> УУД по результатам </a:t>
            </a:r>
            <a:r>
              <a:rPr lang="ru-RU" sz="2200" dirty="0" err="1" smtClean="0">
                <a:solidFill>
                  <a:srgbClr val="0070C0"/>
                </a:solidFill>
                <a:effectLst/>
              </a:rPr>
              <a:t>полиатлон-мониторинга</a:t>
            </a:r>
            <a:r>
              <a:rPr lang="ru-RU" sz="2200" dirty="0" smtClean="0">
                <a:solidFill>
                  <a:srgbClr val="0070C0"/>
                </a:solidFill>
                <a:effectLst/>
              </a:rPr>
              <a:t> «</a:t>
            </a:r>
            <a:r>
              <a:rPr lang="ru-RU" sz="2200" dirty="0" err="1" smtClean="0">
                <a:solidFill>
                  <a:srgbClr val="0070C0"/>
                </a:solidFill>
                <a:effectLst/>
              </a:rPr>
              <a:t>Политоринг</a:t>
            </a:r>
            <a:r>
              <a:rPr lang="ru-RU" sz="2200" dirty="0" smtClean="0">
                <a:solidFill>
                  <a:srgbClr val="0070C0"/>
                </a:solidFill>
                <a:effectLst/>
              </a:rPr>
              <a:t>»:</a:t>
            </a:r>
            <a:r>
              <a:rPr lang="ru-RU" dirty="0" smtClean="0">
                <a:solidFill>
                  <a:srgbClr val="0070C0"/>
                </a:solidFill>
                <a:effectLst/>
              </a:rPr>
              <a:t/>
            </a:r>
            <a:br>
              <a:rPr lang="ru-RU" dirty="0" smtClean="0">
                <a:solidFill>
                  <a:srgbClr val="0070C0"/>
                </a:solidFill>
                <a:effectLst/>
              </a:rPr>
            </a:br>
            <a:endParaRPr lang="ru-RU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286808" cy="342902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9523622"/>
              </p:ext>
            </p:extLst>
          </p:nvPr>
        </p:nvGraphicFramePr>
        <p:xfrm>
          <a:off x="500036" y="2571744"/>
          <a:ext cx="8143933" cy="327938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31765"/>
                <a:gridCol w="621055"/>
                <a:gridCol w="642473"/>
                <a:gridCol w="631765"/>
                <a:gridCol w="631765"/>
                <a:gridCol w="631765"/>
                <a:gridCol w="620706"/>
                <a:gridCol w="642824"/>
                <a:gridCol w="631765"/>
                <a:gridCol w="631765"/>
                <a:gridCol w="631765"/>
                <a:gridCol w="631765"/>
                <a:gridCol w="562755"/>
              </a:tblGrid>
              <a:tr h="820306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/>
                        <a:t>Класс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vert="vert270"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Регулятивные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Познавательные 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err="1" smtClean="0"/>
                        <a:t>Коммуникатив-ные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Личностные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860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98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98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95%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83%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17%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95%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5%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83%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17%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98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87%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13%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75%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25%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87%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13%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56%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293</TotalTime>
  <Words>147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От учебного сообщения к проекту </vt:lpstr>
      <vt:lpstr>Учебное сообщение</vt:lpstr>
      <vt:lpstr>1 класс – окружающий мир Сообщение на тему: «Моя будущая профессия».</vt:lpstr>
      <vt:lpstr>2 класс- окружающий мир  «Мой родной город»</vt:lpstr>
      <vt:lpstr>3 класс – окружающий мир «Знаменитые города Золотого кольца»</vt:lpstr>
      <vt:lpstr>3 класс – литературное чтение «Мой любимый писатель»</vt:lpstr>
      <vt:lpstr>Слайд 7</vt:lpstr>
      <vt:lpstr>Слайд 8</vt:lpstr>
      <vt:lpstr>                        Анализ сформированности УУД по результатам полиатлон-мониторинга «Политоринг»: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 как средство формирования УУД в начальной школе</dc:title>
  <dc:creator>НУПЬ</dc:creator>
  <cp:lastModifiedBy>НУПЬ</cp:lastModifiedBy>
  <cp:revision>38</cp:revision>
  <dcterms:created xsi:type="dcterms:W3CDTF">2021-11-28T14:57:48Z</dcterms:created>
  <dcterms:modified xsi:type="dcterms:W3CDTF">2022-11-08T05:26:23Z</dcterms:modified>
</cp:coreProperties>
</file>