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BB01"/>
    <a:srgbClr val="41309B"/>
    <a:srgbClr val="41309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0C81B-048B-4E80-A05D-4DA083CD0E17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959C8-8358-4FED-A9E4-FA6DF64F6C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0C81B-048B-4E80-A05D-4DA083CD0E17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959C8-8358-4FED-A9E4-FA6DF64F6C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0C81B-048B-4E80-A05D-4DA083CD0E17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959C8-8358-4FED-A9E4-FA6DF64F6C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0C81B-048B-4E80-A05D-4DA083CD0E17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959C8-8358-4FED-A9E4-FA6DF64F6C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0C81B-048B-4E80-A05D-4DA083CD0E17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959C8-8358-4FED-A9E4-FA6DF64F6C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0C81B-048B-4E80-A05D-4DA083CD0E17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959C8-8358-4FED-A9E4-FA6DF64F6C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0C81B-048B-4E80-A05D-4DA083CD0E17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959C8-8358-4FED-A9E4-FA6DF64F6C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0C81B-048B-4E80-A05D-4DA083CD0E17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959C8-8358-4FED-A9E4-FA6DF64F6C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0C81B-048B-4E80-A05D-4DA083CD0E17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959C8-8358-4FED-A9E4-FA6DF64F6C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0C81B-048B-4E80-A05D-4DA083CD0E17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959C8-8358-4FED-A9E4-FA6DF64F6C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0C81B-048B-4E80-A05D-4DA083CD0E17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B79959C8-8358-4FED-A9E4-FA6DF64F6C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DA0C81B-048B-4E80-A05D-4DA083CD0E17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79959C8-8358-4FED-A9E4-FA6DF64F6C9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8546" y="1645919"/>
            <a:ext cx="10384088" cy="1429789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Bahnschrift SemiCondensed" panose="020B0502040204020203" pitchFamily="34" charset="0"/>
              </a:rPr>
              <a:t>Парадоксальная </a:t>
            </a:r>
            <a:r>
              <a:rPr lang="ru-RU" sz="4000" b="1" dirty="0" smtClean="0">
                <a:solidFill>
                  <a:schemeClr val="bg1"/>
                </a:solidFill>
                <a:latin typeface="Bahnschrift SemiCondensed" panose="020B0502040204020203" pitchFamily="34" charset="0"/>
              </a:rPr>
              <a:t>гимнастика</a:t>
            </a:r>
            <a:endParaRPr lang="ru-RU" sz="4000" b="1" dirty="0">
              <a:solidFill>
                <a:schemeClr val="bg1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534757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2795" y="1431637"/>
            <a:ext cx="2810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Упражнение № 3. «Ушки»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931208" y="4241861"/>
            <a:ext cx="3910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Упражнение № 4. «Малый маятник»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820864" y="4881295"/>
            <a:ext cx="40178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Кивайте головой вперед — активный вдох, назад — </a:t>
            </a:r>
            <a:r>
              <a:rPr lang="ru-RU" dirty="0" smtClean="0"/>
              <a:t>пассивный выдох</a:t>
            </a:r>
            <a:r>
              <a:rPr lang="ru-RU" dirty="0"/>
              <a:t>. Ноздри должны </a:t>
            </a:r>
            <a:r>
              <a:rPr lang="ru-RU" dirty="0" smtClean="0"/>
              <a:t>«склеиваться» </a:t>
            </a:r>
            <a:r>
              <a:rPr lang="ru-RU" dirty="0"/>
              <a:t>в момент </a:t>
            </a:r>
            <a:r>
              <a:rPr lang="ru-RU" dirty="0" smtClean="0"/>
              <a:t>вдоха.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669843" y="223906"/>
            <a:ext cx="81688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5400" b="1" cap="none" spc="0" dirty="0" smtClean="0">
                <a:ln>
                  <a:solidFill>
                    <a:srgbClr val="FBBB01"/>
                  </a:solidFill>
                </a:ln>
                <a:solidFill>
                  <a:srgbClr val="FBBB01"/>
                </a:solidFill>
                <a:effectLst/>
              </a:rPr>
              <a:t>Упражнения</a:t>
            </a:r>
            <a:r>
              <a:rPr lang="ru-RU" sz="5400" b="1" cap="none" spc="0" dirty="0" smtClean="0">
                <a:ln/>
                <a:solidFill>
                  <a:srgbClr val="FBBB01"/>
                </a:solidFill>
                <a:effectLst/>
              </a:rPr>
              <a:t> стоя на месте</a:t>
            </a:r>
            <a:endParaRPr lang="ru-RU" sz="5400" b="1" cap="none" spc="0" dirty="0">
              <a:ln/>
              <a:solidFill>
                <a:srgbClr val="FBBB01"/>
              </a:solidFill>
              <a:effectLst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0618" y="921098"/>
            <a:ext cx="4855373" cy="315213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541" y="3960103"/>
            <a:ext cx="4346846" cy="289789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4453" y="1969332"/>
            <a:ext cx="53498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Стоя, покачивайте головой. Тело не должно поворачиваться, </a:t>
            </a:r>
            <a:r>
              <a:rPr lang="ru-RU" dirty="0" smtClean="0"/>
              <a:t>плечи неподвижны</a:t>
            </a:r>
            <a:r>
              <a:rPr lang="ru-RU" dirty="0"/>
              <a:t>. Правое ухо идет к правому плечу — вдох, исходное положение — </a:t>
            </a:r>
            <a:r>
              <a:rPr lang="ru-RU" dirty="0" smtClean="0"/>
              <a:t>выдох; левое </a:t>
            </a:r>
            <a:r>
              <a:rPr lang="ru-RU" dirty="0"/>
              <a:t>ухо идет к левому плечу — снова </a:t>
            </a:r>
            <a:r>
              <a:rPr lang="ru-RU" dirty="0" smtClean="0"/>
              <a:t>вдох.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847584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9054" y="1353662"/>
            <a:ext cx="2925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Упражнение № 5. «Кошка»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71054" y="1929420"/>
            <a:ext cx="52161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Ноги на ширине плеч. Чуть-чуть присядьте, </a:t>
            </a:r>
            <a:r>
              <a:rPr lang="ru-RU" dirty="0" smtClean="0"/>
              <a:t>выполняйте повороты туловища то вправо, то </a:t>
            </a:r>
            <a:r>
              <a:rPr lang="ru-RU" dirty="0"/>
              <a:t>влево и шумно нюхайте воздух на </a:t>
            </a:r>
            <a:r>
              <a:rPr lang="ru-RU" dirty="0" smtClean="0"/>
              <a:t>вдохе.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897417" y="3742409"/>
            <a:ext cx="2849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Упражнение № 6. «Насос»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897417" y="4262460"/>
            <a:ext cx="499225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Возьмите в руки </a:t>
            </a:r>
            <a:r>
              <a:rPr lang="ru-RU" dirty="0" smtClean="0"/>
              <a:t>палку</a:t>
            </a:r>
            <a:r>
              <a:rPr lang="ru-RU" dirty="0"/>
              <a:t>, как рукоятку насоса, и </a:t>
            </a:r>
            <a:r>
              <a:rPr lang="ru-RU" dirty="0" smtClean="0"/>
              <a:t>думайте, что </a:t>
            </a:r>
            <a:r>
              <a:rPr lang="ru-RU" dirty="0"/>
              <a:t>накачиваете шину автомобиля. Вдох через нос — в крайней точке наклона. </a:t>
            </a:r>
            <a:endParaRPr lang="ru-RU" dirty="0" smtClean="0"/>
          </a:p>
          <a:p>
            <a:r>
              <a:rPr lang="ru-RU" dirty="0" smtClean="0"/>
              <a:t>При выполнении наклона вперед – выполняем вдох. При </a:t>
            </a:r>
            <a:r>
              <a:rPr lang="ru-RU" dirty="0"/>
              <a:t>разгибании не контролируемый выдох через рот. Голову </a:t>
            </a:r>
            <a:r>
              <a:rPr lang="ru-RU" dirty="0" smtClean="0"/>
              <a:t>не поднимать, смотреть </a:t>
            </a:r>
            <a:r>
              <a:rPr lang="ru-RU" dirty="0"/>
              <a:t>вниз на воображаемый насос.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669843" y="223906"/>
            <a:ext cx="81688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5400" b="1" cap="none" spc="0" dirty="0" smtClean="0">
                <a:ln>
                  <a:solidFill>
                    <a:srgbClr val="FBBB01"/>
                  </a:solidFill>
                </a:ln>
                <a:solidFill>
                  <a:srgbClr val="FBBB01"/>
                </a:solidFill>
                <a:effectLst/>
              </a:rPr>
              <a:t>Упражнения</a:t>
            </a:r>
            <a:r>
              <a:rPr lang="ru-RU" sz="5400" b="1" cap="none" spc="0" dirty="0" smtClean="0">
                <a:ln/>
                <a:solidFill>
                  <a:srgbClr val="FBBB01"/>
                </a:solidFill>
                <a:effectLst/>
              </a:rPr>
              <a:t> стоя на месте</a:t>
            </a:r>
            <a:endParaRPr lang="ru-RU" sz="5400" b="1" cap="none" spc="0" dirty="0">
              <a:ln/>
              <a:solidFill>
                <a:srgbClr val="FBBB01"/>
              </a:solidFill>
              <a:effectLst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7010" y="983296"/>
            <a:ext cx="3632861" cy="260839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839" y="3591690"/>
            <a:ext cx="5286375" cy="2895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871502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0836" y="1210363"/>
            <a:ext cx="3755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Упражнение № 7. «Обними плечи»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132859" y="4291822"/>
            <a:ext cx="3795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Упражнение № 8. «Наклон вперед»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026726" y="4884190"/>
            <a:ext cx="48352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Аналогично упр. 7, но с одновременным встречным движением</a:t>
            </a:r>
          </a:p>
          <a:p>
            <a:r>
              <a:rPr lang="ru-RU" dirty="0"/>
              <a:t>рук совершается наклон вперед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669843" y="223906"/>
            <a:ext cx="81688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5400" b="1" cap="none" spc="0" dirty="0" smtClean="0">
                <a:ln>
                  <a:solidFill>
                    <a:srgbClr val="FBBB01"/>
                  </a:solidFill>
                </a:ln>
                <a:solidFill>
                  <a:srgbClr val="FBBB01"/>
                </a:solidFill>
                <a:effectLst/>
              </a:rPr>
              <a:t>Упражнения</a:t>
            </a:r>
            <a:r>
              <a:rPr lang="ru-RU" sz="5400" b="1" cap="none" spc="0" dirty="0" smtClean="0">
                <a:ln/>
                <a:solidFill>
                  <a:srgbClr val="FBBB01"/>
                </a:solidFill>
                <a:effectLst/>
              </a:rPr>
              <a:t> стоя на месте</a:t>
            </a:r>
            <a:endParaRPr lang="ru-RU" sz="5400" b="1" cap="none" spc="0" dirty="0">
              <a:ln/>
              <a:solidFill>
                <a:srgbClr val="FBBB01"/>
              </a:solidFill>
              <a:effectLst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1104" y="1210363"/>
            <a:ext cx="2857500" cy="28575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580" y="3447912"/>
            <a:ext cx="4886037" cy="321150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64836" y="1693586"/>
            <a:ext cx="58743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Поднимите согнутые в локтях руки на уровень плеч. </a:t>
            </a:r>
            <a:r>
              <a:rPr lang="ru-RU" dirty="0" smtClean="0"/>
              <a:t>Поверните ладони </a:t>
            </a:r>
            <a:r>
              <a:rPr lang="ru-RU" dirty="0"/>
              <a:t>к себе и поставьте их перед грудью. Бросайте руки навстречу друг другу, </a:t>
            </a:r>
            <a:r>
              <a:rPr lang="ru-RU" dirty="0" smtClean="0"/>
              <a:t>чтобы левая </a:t>
            </a:r>
            <a:r>
              <a:rPr lang="ru-RU" dirty="0"/>
              <a:t>обнимала правое плечо, а правая — левую подмышку. Вместе с броском рук, </a:t>
            </a:r>
            <a:r>
              <a:rPr lang="ru-RU" dirty="0" smtClean="0"/>
              <a:t>когда они </a:t>
            </a:r>
            <a:r>
              <a:rPr lang="ru-RU" dirty="0"/>
              <a:t>теснее всего сошлись, сделайте короткий шумный вдох</a:t>
            </a:r>
            <a:r>
              <a:rPr lang="ru-RU" dirty="0" smtClean="0"/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1609982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0907" y="251983"/>
            <a:ext cx="930101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u="sng" dirty="0" smtClean="0">
                <a:solidFill>
                  <a:srgbClr val="41309B"/>
                </a:solidFill>
              </a:rPr>
              <a:t>Речь играет огромную роль в психическом развитии ребенка</a:t>
            </a:r>
            <a:r>
              <a:rPr lang="en-US" sz="2000" u="sng" dirty="0">
                <a:solidFill>
                  <a:srgbClr val="41309B"/>
                </a:solidFill>
              </a:rPr>
              <a:t>.</a:t>
            </a:r>
            <a:r>
              <a:rPr lang="ru-RU" sz="2000" u="sng" dirty="0" smtClean="0">
                <a:solidFill>
                  <a:srgbClr val="41309B"/>
                </a:solidFill>
              </a:rPr>
              <a:t> </a:t>
            </a:r>
            <a:r>
              <a:rPr lang="ru-RU" sz="2000" dirty="0" smtClean="0"/>
              <a:t>Включение речи в познавательную деятельность перестраивает основные психические процессы ребенка. Нарушения речи отрицательно влияют на развитие познавательной деятельности, социальную адаптацию ребенка с ограниченными</a:t>
            </a:r>
            <a:r>
              <a:rPr lang="en-US" sz="2000" dirty="0" smtClean="0"/>
              <a:t> </a:t>
            </a:r>
            <a:r>
              <a:rPr lang="ru-RU" sz="2000" dirty="0" smtClean="0"/>
              <a:t>возможностями здоровья (ОВЗ).</a:t>
            </a: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01636"/>
            <a:ext cx="6676890" cy="415636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987309" y="4214289"/>
            <a:ext cx="18980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Например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204691" y="2233136"/>
            <a:ext cx="639156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Нарушения речи у детей с ОВЗ являются широко распространенными, характеризуются сложностью патогенеза и симптоматики. Дефекты речи у таких детей могут быть обусловлены не только недоразвитием познавательной деятельности, но и другими факторами.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487140" y="4893161"/>
            <a:ext cx="47964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41309A"/>
                </a:solidFill>
              </a:rPr>
              <a:t>РЕЧЕВОЕ ДЫХАНИЕ</a:t>
            </a:r>
            <a:endParaRPr lang="ru-RU" sz="4000" dirty="0">
              <a:solidFill>
                <a:srgbClr val="41309A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054409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5564" y="150199"/>
            <a:ext cx="70196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 smtClean="0"/>
              <a:t>Речевое дыхание </a:t>
            </a:r>
            <a:r>
              <a:rPr lang="ru-RU" sz="3000" dirty="0" smtClean="0"/>
              <a:t>– это короткий вдох, задержка и длительный выдох.</a:t>
            </a:r>
            <a:endParaRPr lang="ru-RU" sz="3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2676" y="557401"/>
            <a:ext cx="5024689" cy="355375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95564" y="1364781"/>
            <a:ext cx="6197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 smtClean="0"/>
              <a:t>Речевое дыхание </a:t>
            </a:r>
            <a:r>
              <a:rPr lang="ru-RU" sz="3000" dirty="0" smtClean="0"/>
              <a:t>– это управляемый процесс. Количество выдыхаемого воздуха и сила выдоха зависит от цели и условия общения.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02237" y="3906982"/>
            <a:ext cx="1060796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b="1" dirty="0" smtClean="0"/>
              <a:t>Дыхание </a:t>
            </a:r>
            <a:r>
              <a:rPr lang="ru-RU" altLang="ru-RU" sz="3200" dirty="0" smtClean="0"/>
              <a:t>- основа звучания голоса. Оно тесно связано с голосообразованием и формированием речи. Чтобы научить ребёнка владеть голосом, надо прежде всего научить его правильно дышать. Без правильного дыхания невозможна хорошо звучащая речь.</a:t>
            </a:r>
            <a:endParaRPr lang="ru-RU" sz="3000" dirty="0" smtClean="0"/>
          </a:p>
        </p:txBody>
      </p:sp>
    </p:spTree>
    <p:extLst>
      <p:ext uri="{BB962C8B-B14F-4D97-AF65-F5344CB8AC3E}">
        <p14:creationId xmlns="" xmlns:p14="http://schemas.microsoft.com/office/powerpoint/2010/main" val="4483736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Парадоксальная гимнастика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FontTx/>
              <a:buNone/>
              <a:defRPr/>
            </a:pPr>
            <a:r>
              <a:rPr lang="ru-RU" b="1" dirty="0" smtClean="0"/>
              <a:t>Парадоксальным методом </a:t>
            </a:r>
            <a:r>
              <a:rPr lang="ru-RU" dirty="0" smtClean="0"/>
              <a:t>называют метод Стрельниковой Александры </a:t>
            </a:r>
            <a:r>
              <a:rPr lang="ru-RU" dirty="0" err="1" smtClean="0"/>
              <a:t>Северовны</a:t>
            </a:r>
            <a:r>
              <a:rPr lang="ru-RU" dirty="0" smtClean="0"/>
              <a:t>. Гимнастика сочетает в себе дыхательные и физические упражнения. Вначале 70-х годов методика была запатентована и использовалась для лечения астматиков. </a:t>
            </a:r>
            <a:r>
              <a:rPr lang="ru-RU" dirty="0"/>
              <a:t>Основная суть этой системы заключается в том, что она предлагает обращать </a:t>
            </a:r>
            <a:r>
              <a:rPr lang="ru-RU" dirty="0" smtClean="0"/>
              <a:t>внимание </a:t>
            </a:r>
            <a:r>
              <a:rPr lang="ru-RU" dirty="0"/>
              <a:t>на характер и качество вдохов</a:t>
            </a:r>
            <a:r>
              <a:rPr lang="ru-RU" dirty="0" smtClean="0"/>
              <a:t> </a:t>
            </a:r>
            <a:r>
              <a:rPr lang="ru-RU" dirty="0"/>
              <a:t>при выполнении </a:t>
            </a:r>
            <a:r>
              <a:rPr lang="ru-RU" dirty="0" smtClean="0"/>
              <a:t>упражнений.</a:t>
            </a:r>
            <a:endParaRPr lang="ru-RU" dirty="0"/>
          </a:p>
          <a:p>
            <a:pPr marL="0" indent="0">
              <a:buFontTx/>
              <a:buNone/>
              <a:defRPr/>
            </a:pPr>
            <a:r>
              <a:rPr lang="ru-RU" dirty="0"/>
              <a:t> Согласно ее системе грудная клетка во время вдоха не расширяется, а сжимается из-за наклонов, поворотов корпуса, обхватывания ребер руками.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041006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Главные правила парадоксальной методики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altLang="ru-RU" dirty="0"/>
              <a:t>постараться вложить максимум эмоций во вдох, чтобы он получился естественным: максимально коротким, активным и резким </a:t>
            </a:r>
          </a:p>
          <a:p>
            <a:pPr algn="just"/>
            <a:r>
              <a:rPr lang="ru-RU" altLang="ru-RU" dirty="0"/>
              <a:t>при выполнении упражнения, нужно соблюдать одновременность движений и вдохов, не контролируя выдох, который должен быть произвольным</a:t>
            </a:r>
          </a:p>
          <a:p>
            <a:pPr algn="just"/>
            <a:r>
              <a:rPr lang="ru-RU" altLang="ru-RU" dirty="0"/>
              <a:t>нужно повторять так, словно происходит накачивание камеры или надувание воздушного шара. Пауза между вдохами составляет около 2-3 секунд, а между выдохами — несколько больше. </a:t>
            </a:r>
          </a:p>
          <a:p>
            <a:pPr algn="just"/>
            <a:r>
              <a:rPr lang="ru-RU" altLang="ru-RU" dirty="0"/>
              <a:t>счет в данной гимнастике делается только на 8 (восьмерками)</a:t>
            </a:r>
          </a:p>
          <a:p>
            <a:pPr algn="just"/>
            <a:r>
              <a:rPr lang="ru-RU" altLang="ru-RU" dirty="0"/>
              <a:t>для каждого ребенка количество вдохов подряд определяется индивидуально, но он должен делать столько вдохов, сколько ему это делать комфортно, легко и свободно.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620247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Польза гимнастики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Повышается тонус организма</a:t>
            </a:r>
          </a:p>
          <a:p>
            <a:r>
              <a:rPr lang="ru-RU" dirty="0"/>
              <a:t>Активизируется иммунитет</a:t>
            </a:r>
          </a:p>
          <a:p>
            <a:r>
              <a:rPr lang="ru-RU" dirty="0"/>
              <a:t>Ускоряются обменные процессы</a:t>
            </a:r>
          </a:p>
          <a:p>
            <a:r>
              <a:rPr lang="ru-RU" dirty="0"/>
              <a:t>Исправляется осанка</a:t>
            </a:r>
          </a:p>
          <a:p>
            <a:r>
              <a:rPr lang="ru-RU" dirty="0"/>
              <a:t>Восстанавливается носовое дыхание</a:t>
            </a:r>
          </a:p>
          <a:p>
            <a:r>
              <a:rPr lang="ru-RU" dirty="0"/>
              <a:t>Укрепляются мышцы грудной клетки</a:t>
            </a:r>
          </a:p>
          <a:p>
            <a:r>
              <a:rPr lang="ru-RU" dirty="0"/>
              <a:t>Налаживается кислородный обмен</a:t>
            </a:r>
          </a:p>
          <a:p>
            <a:r>
              <a:rPr lang="ru-RU" dirty="0"/>
              <a:t>Легче корректируются речевые нарушения</a:t>
            </a:r>
          </a:p>
          <a:p>
            <a:r>
              <a:rPr lang="ru-RU" dirty="0"/>
              <a:t>Укрепляются голосовые связки</a:t>
            </a:r>
          </a:p>
          <a:p>
            <a:r>
              <a:rPr lang="ru-RU" dirty="0"/>
              <a:t>Улучшается работа ЖКТ,ЦНС</a:t>
            </a:r>
          </a:p>
          <a:p>
            <a:r>
              <a:rPr lang="ru-RU" dirty="0"/>
              <a:t>Снижается количество простудных заболеваний</a:t>
            </a:r>
          </a:p>
          <a:p>
            <a:endParaRPr lang="ru-RU" dirty="0"/>
          </a:p>
        </p:txBody>
      </p:sp>
      <p:sp>
        <p:nvSpPr>
          <p:cNvPr id="7170" name="AutoShape 2" descr="https://www.wikihow.com/images/thumb/2/2a/Breathe-Deeply-Step-3-Version-3.jpg/v4-728px-Breathe-Deeply-Step-3-Version-3.jpg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2" name="AutoShape 4" descr="https://www.wikihow.com/images/thumb/2/2a/Breathe-Deeply-Step-3-Version-3.jpg/v4-728px-Breathe-Deeply-Step-3-Version-3.jpg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5" name="AutoShape 7" descr="https://www.wikihow.com/images/thumb/2/2a/Breathe-Deeply-Step-3-Version-3.jpg/v4-728px-Breathe-Deeply-Step-3-Version-3.jpg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7" name="AutoShape 9" descr="https://www.wikihow.com/images/thumb/2/2a/Breathe-Deeply-Step-3-Version-3.jpg/v4-728px-Breathe-Deeply-Step-3-Version-3.jpg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9" name="AutoShape 11" descr="https://www.wikihow.com/images/thumb/2/2a/Breathe-Deeply-Step-3-Version-3.jpg/v4-728px-Breathe-Deeply-Step-3-Version-3.jpg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80" name="Picture 12"/>
          <p:cNvPicPr>
            <a:picLocks noChangeAspect="1" noChangeArrowheads="1"/>
          </p:cNvPicPr>
          <p:nvPr/>
        </p:nvPicPr>
        <p:blipFill>
          <a:blip r:embed="rId2" cstate="print"/>
          <a:srcRect l="15785" t="14808" r="31885" b="15385"/>
          <a:stretch>
            <a:fillRect/>
          </a:stretch>
        </p:blipFill>
        <p:spPr bwMode="auto">
          <a:xfrm>
            <a:off x="6616505" y="1125416"/>
            <a:ext cx="3807654" cy="2855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6805446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9381" y="334927"/>
            <a:ext cx="1039090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Гимнастикой можно заниматься как индивидуально, так и с группой детей. </a:t>
            </a:r>
            <a:endParaRPr lang="ru-RU" sz="2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199" y="3554246"/>
            <a:ext cx="3681063" cy="330375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49381" y="1138937"/>
            <a:ext cx="1129607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 детском саду можно использовать разные режимные моменты, исключая 20 минут до еды и один час после еды. Это и время, предназначенное для утренней гимнастики, и физкультминутки во время занятий, и прогулки (при температуре воздуха выше 10-12 градусов тепла), и время после дневного сна, и, наконец, время ожидания. 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49381" y="3420274"/>
            <a:ext cx="75091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Перед выполнением упражнений обязательно следует проветрить помещение.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16948730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2993" y="824499"/>
            <a:ext cx="9738885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Парадоксальная</a:t>
            </a:r>
            <a:r>
              <a:rPr lang="ru-RU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</a:t>
            </a:r>
            <a:r>
              <a:rPr lang="ru-RU" sz="60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гимнастика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40162"/>
            <a:ext cx="6415211" cy="501783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726545" y="2764505"/>
            <a:ext cx="6096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400" dirty="0" smtClean="0">
                <a:solidFill>
                  <a:srgbClr val="FBBB01"/>
                </a:solidFill>
                <a:latin typeface="Bahnschrift SemiBold SemiConden" panose="020B0502040204020203" pitchFamily="34" charset="0"/>
              </a:rPr>
              <a:t>Комплекс упражнений</a:t>
            </a:r>
            <a:endParaRPr lang="ru-RU" sz="4400" dirty="0">
              <a:solidFill>
                <a:srgbClr val="FBBB01"/>
              </a:solidFill>
              <a:latin typeface="Bahnschrift SemiBold SemiConden" panose="020B0502040204020203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036993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4092" y="1369194"/>
            <a:ext cx="3253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Упражнение № 1. «Разминка»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71055" y="1929420"/>
            <a:ext cx="51853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При ходьбе в </a:t>
            </a:r>
            <a:r>
              <a:rPr lang="ru-RU" dirty="0" smtClean="0"/>
              <a:t>среднем </a:t>
            </a:r>
            <a:r>
              <a:rPr lang="ru-RU" dirty="0"/>
              <a:t>темпе совершайте 2, 4, 8 вдохов. Резко вдыхайте, чтобы </a:t>
            </a:r>
            <a:r>
              <a:rPr lang="ru-RU" dirty="0" smtClean="0"/>
              <a:t>ноздри слипались.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481633" y="3936123"/>
            <a:ext cx="328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Упражнение № 2. «Повороты»</a:t>
            </a:r>
            <a:endParaRPr lang="ru-RU" b="1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6445" y="792580"/>
            <a:ext cx="2854331" cy="2854331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881758" y="223906"/>
            <a:ext cx="77450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5400" b="1" cap="none" spc="0" dirty="0" smtClean="0">
                <a:ln>
                  <a:solidFill>
                    <a:srgbClr val="FBBB01"/>
                  </a:solidFill>
                </a:ln>
                <a:solidFill>
                  <a:srgbClr val="FBBB01"/>
                </a:solidFill>
                <a:effectLst/>
              </a:rPr>
              <a:t>Упражнения</a:t>
            </a:r>
            <a:r>
              <a:rPr lang="ru-RU" sz="5400" b="1" cap="none" spc="0" dirty="0" smtClean="0">
                <a:ln/>
                <a:solidFill>
                  <a:srgbClr val="FBBB01"/>
                </a:solidFill>
                <a:effectLst/>
              </a:rPr>
              <a:t> в движении</a:t>
            </a:r>
            <a:endParaRPr lang="ru-RU" sz="5400" b="1" cap="none" spc="0" dirty="0">
              <a:ln/>
              <a:solidFill>
                <a:srgbClr val="FBBB01"/>
              </a:solidFill>
              <a:effectLst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28526" y="4538397"/>
            <a:ext cx="48814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При ходьбе поворачивайте голову вправо-влево</a:t>
            </a:r>
            <a:r>
              <a:rPr lang="ru-RU" dirty="0" smtClean="0"/>
              <a:t>, </a:t>
            </a:r>
            <a:r>
              <a:rPr lang="ru-RU" dirty="0"/>
              <a:t>в темпе шагов. Активно вдыхайте </a:t>
            </a:r>
            <a:r>
              <a:rPr lang="ru-RU" dirty="0" smtClean="0"/>
              <a:t>воздух.</a:t>
            </a:r>
            <a:endParaRPr lang="ru-RU" dirty="0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986" y="3536373"/>
            <a:ext cx="3039918" cy="303991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715430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694</TotalTime>
  <Words>759</Words>
  <Application>Microsoft Office PowerPoint</Application>
  <PresentationFormat>Произвольный</PresentationFormat>
  <Paragraphs>56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Парадоксальная гимнастика</vt:lpstr>
      <vt:lpstr>Слайд 2</vt:lpstr>
      <vt:lpstr>Слайд 3</vt:lpstr>
      <vt:lpstr>Парадоксальная гимнастика</vt:lpstr>
      <vt:lpstr>Главные правила парадоксальной методики</vt:lpstr>
      <vt:lpstr>Польза гимнастики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Парадоксальная гимнастика для дошкольного возраста с нарушением речевого развития</dc:title>
  <dc:creator>user</dc:creator>
  <cp:lastModifiedBy>8-PC-8</cp:lastModifiedBy>
  <cp:revision>23</cp:revision>
  <dcterms:created xsi:type="dcterms:W3CDTF">2022-10-27T16:34:19Z</dcterms:created>
  <dcterms:modified xsi:type="dcterms:W3CDTF">2022-11-08T17:17:33Z</dcterms:modified>
</cp:coreProperties>
</file>