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67" r:id="rId5"/>
    <p:sldId id="281" r:id="rId6"/>
    <p:sldId id="282" r:id="rId7"/>
    <p:sldId id="259" r:id="rId8"/>
    <p:sldId id="269" r:id="rId9"/>
    <p:sldId id="268" r:id="rId10"/>
    <p:sldId id="283" r:id="rId11"/>
    <p:sldId id="284" r:id="rId12"/>
    <p:sldId id="285" r:id="rId13"/>
    <p:sldId id="286" r:id="rId14"/>
    <p:sldId id="287" r:id="rId15"/>
    <p:sldId id="288" r:id="rId16"/>
    <p:sldId id="290" r:id="rId17"/>
    <p:sldId id="291" r:id="rId18"/>
    <p:sldId id="289" r:id="rId19"/>
    <p:sldId id="278" r:id="rId20"/>
    <p:sldId id="265" r:id="rId21"/>
    <p:sldId id="292" r:id="rId22"/>
    <p:sldId id="293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66"/>
    <a:srgbClr val="0033CC"/>
    <a:srgbClr val="009900"/>
    <a:srgbClr val="990000"/>
    <a:srgbClr val="222104"/>
    <a:srgbClr val="210D0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4407" autoAdjust="0"/>
  </p:normalViewPr>
  <p:slideViewPr>
    <p:cSldViewPr>
      <p:cViewPr varScale="1">
        <p:scale>
          <a:sx n="64" d="100"/>
          <a:sy n="64" d="100"/>
        </p:scale>
        <p:origin x="52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/>
          </a:p>
        </p:txBody>
      </p:sp>
      <p:pic>
        <p:nvPicPr>
          <p:cNvPr id="10243" name="Picture 3" descr="minispi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</p:spPr>
      </p:pic>
      <p:sp>
        <p:nvSpPr>
          <p:cNvPr id="10244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pic>
        <p:nvPicPr>
          <p:cNvPr id="10245" name="Picture 5" descr="minispir"/>
          <p:cNvPicPr>
            <a:picLocks noChangeAspect="1" noChangeArrowheads="1"/>
          </p:cNvPicPr>
          <p:nvPr/>
        </p:nvPicPr>
        <p:blipFill>
          <a:blip r:embed="rId3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C57782-E829-4975-B055-2C1F025B7A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05E8C-2C8E-4A2A-AC98-45A400C01C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6703C-05CA-4FFC-B836-32C6028124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6E13699-F992-4490-89F5-91C358F0E4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B4BB0-3707-4830-B081-C7AAACE10B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EA547-89AA-4F51-B9E2-1108DB7EC9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49C7A-868D-491E-9982-71030BCC30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49564-774D-45F0-940D-6450835146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A8218-C095-4638-9AF7-F103A44CB4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74C00-AAE8-4005-833C-B2A7A05D64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72B7B-8EEE-4C40-9712-76EBA1100C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E2055-2A91-49DD-933D-99F3A54CF1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20" name="Picture 4" descr="minispir"/>
          <p:cNvPicPr>
            <a:picLocks noChangeAspect="1" noChangeArrowheads="1"/>
          </p:cNvPicPr>
          <p:nvPr/>
        </p:nvPicPr>
        <p:blipFill>
          <a:blip r:embed="rId14"/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</p:spPr>
      </p:pic>
      <p:pic>
        <p:nvPicPr>
          <p:cNvPr id="9221" name="Picture 5" descr="minispir"/>
          <p:cNvPicPr>
            <a:picLocks noChangeAspect="1" noChangeArrowheads="1"/>
          </p:cNvPicPr>
          <p:nvPr/>
        </p:nvPicPr>
        <p:blipFill>
          <a:blip r:embed="rId14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EA2C7F-376F-44F1-91B2-3E0105C1584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audio1.wav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jpeg"/><Relationship Id="rId5" Type="http://schemas.openxmlformats.org/officeDocument/2006/relationships/audio" Target="../media/audio3.wav"/><Relationship Id="rId10" Type="http://schemas.openxmlformats.org/officeDocument/2006/relationships/image" Target="../media/image16.wmf"/><Relationship Id="rId4" Type="http://schemas.openxmlformats.org/officeDocument/2006/relationships/audio" Target="../media/audio2.wav"/><Relationship Id="rId9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http://tambov.fio.ru/vjpusk/vjp026/rabot/38/corona1.gif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gif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1557338"/>
            <a:ext cx="6408738" cy="4103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u="sng" dirty="0">
                <a:solidFill>
                  <a:srgbClr val="008000"/>
                </a:solidFill>
              </a:rPr>
              <a:t>Урок-исследование в 7-м классе</a:t>
            </a:r>
            <a:r>
              <a:rPr lang="ru-RU" sz="2000" b="1" dirty="0">
                <a:solidFill>
                  <a:srgbClr val="008000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endParaRPr lang="ru-RU" sz="2000" b="1" dirty="0">
              <a:solidFill>
                <a:srgbClr val="008000"/>
              </a:solidFill>
            </a:endParaRPr>
          </a:p>
          <a:p>
            <a:pPr>
              <a:lnSpc>
                <a:spcPct val="80000"/>
              </a:lnSpc>
            </a:pPr>
            <a:endParaRPr lang="ru-RU" sz="2000" b="1" dirty="0">
              <a:solidFill>
                <a:srgbClr val="008000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i="1" u="sng" dirty="0">
                <a:solidFill>
                  <a:srgbClr val="CC3300"/>
                </a:solidFill>
              </a:rPr>
              <a:t>Тема урока</a:t>
            </a:r>
            <a:r>
              <a:rPr lang="ru-RU" b="1" dirty="0">
                <a:solidFill>
                  <a:srgbClr val="0033CC"/>
                </a:solidFill>
              </a:rPr>
              <a:t>:"Действие жидкости и газа на погруженное в них тело. Архимедова сила»</a:t>
            </a:r>
          </a:p>
          <a:p>
            <a:pPr>
              <a:lnSpc>
                <a:spcPct val="80000"/>
              </a:lnSpc>
            </a:pPr>
            <a:endParaRPr lang="ru-RU" sz="1800" b="1" dirty="0">
              <a:solidFill>
                <a:srgbClr val="22041C"/>
              </a:solidFill>
            </a:endParaRPr>
          </a:p>
          <a:p>
            <a:pPr>
              <a:lnSpc>
                <a:spcPct val="80000"/>
              </a:lnSpc>
            </a:pPr>
            <a:endParaRPr lang="ru-RU" sz="1800" b="1" dirty="0">
              <a:solidFill>
                <a:srgbClr val="22041C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rgbClr val="22041C"/>
                </a:solidFill>
              </a:rPr>
              <a:t>Учитель: </a:t>
            </a:r>
            <a:r>
              <a:rPr lang="ru-RU" sz="1800" b="1" dirty="0" smtClean="0">
                <a:solidFill>
                  <a:srgbClr val="22041C"/>
                </a:solidFill>
              </a:rPr>
              <a:t>Чернова Наталья Алексеевна </a:t>
            </a:r>
            <a:endParaRPr lang="ru-RU" sz="1800" b="1" dirty="0">
              <a:solidFill>
                <a:srgbClr val="22041C"/>
              </a:solidFill>
            </a:endParaRPr>
          </a:p>
        </p:txBody>
      </p:sp>
      <p:pic>
        <p:nvPicPr>
          <p:cNvPr id="7172" name="Picture 4" descr="03f-i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5238750"/>
            <a:ext cx="4829175" cy="1619250"/>
          </a:xfrm>
          <a:prstGeom prst="rect">
            <a:avLst/>
          </a:prstGeo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971550" y="188913"/>
            <a:ext cx="78930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800" b="1">
                <a:latin typeface="Comic Sans MS" pitchFamily="66" charset="0"/>
              </a:rPr>
              <a:t>«Один опыт я ставлю выше, чем тысячу сомнений, рожденных только воображением».</a:t>
            </a:r>
          </a:p>
          <a:p>
            <a:pPr algn="ctr"/>
            <a:r>
              <a:rPr lang="ru-RU" sz="1800" b="1">
                <a:latin typeface="Comic Sans MS" pitchFamily="66" charset="0"/>
              </a:rPr>
              <a:t>(М.В.Ломоносов.)</a:t>
            </a:r>
          </a:p>
          <a:p>
            <a:pPr algn="ctr"/>
            <a:r>
              <a:rPr lang="ru-RU" sz="1800" b="1">
                <a:latin typeface="Comic Sans MS" pitchFamily="66" charset="0"/>
              </a:rPr>
              <a:t>«Без сомнения, все наши знания начинаются с опыта».</a:t>
            </a:r>
          </a:p>
          <a:p>
            <a:pPr algn="ctr"/>
            <a:r>
              <a:rPr lang="ru-RU" sz="1800" b="1">
                <a:latin typeface="Comic Sans MS" pitchFamily="66" charset="0"/>
              </a:rPr>
              <a:t>(И.Кант)</a:t>
            </a:r>
          </a:p>
          <a:p>
            <a:pPr algn="ctr"/>
            <a:endParaRPr lang="ru-RU" sz="1800" b="1">
              <a:latin typeface="Comic Sans MS" pitchFamily="66" charset="0"/>
            </a:endParaRPr>
          </a:p>
          <a:p>
            <a:pPr algn="ctr"/>
            <a:endParaRPr lang="ru-RU" sz="1800">
              <a:latin typeface="Arial Unicode MS" pitchFamily="34" charset="-128"/>
            </a:endParaRPr>
          </a:p>
        </p:txBody>
      </p:sp>
      <p:pic>
        <p:nvPicPr>
          <p:cNvPr id="7175" name="Picture 7" descr="kniga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844675"/>
            <a:ext cx="576263" cy="466725"/>
          </a:xfrm>
          <a:prstGeom prst="rect">
            <a:avLst/>
          </a:prstGeom>
          <a:noFill/>
        </p:spPr>
      </p:pic>
      <p:pic>
        <p:nvPicPr>
          <p:cNvPr id="7177" name="Picture 9" descr="1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628775"/>
            <a:ext cx="165100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 descr="l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5229225"/>
            <a:ext cx="1285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5" descr="corona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63713" y="5445125"/>
            <a:ext cx="2179637" cy="1120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76250"/>
            <a:ext cx="7620000" cy="1047750"/>
          </a:xfrm>
        </p:spPr>
        <p:txBody>
          <a:bodyPr/>
          <a:lstStyle/>
          <a:p>
            <a:r>
              <a:rPr lang="ru-RU" sz="4000" b="1" u="sng">
                <a:solidFill>
                  <a:srgbClr val="008000"/>
                </a:solidFill>
              </a:rPr>
              <a:t>Фронтальный эксперимент 2</a:t>
            </a:r>
            <a:r>
              <a:rPr lang="ru-RU" sz="4000" b="1">
                <a:solidFill>
                  <a:srgbClr val="008000"/>
                </a:solidFill>
              </a:rPr>
              <a:t>:</a:t>
            </a:r>
            <a:br>
              <a:rPr lang="ru-RU" sz="4000" b="1">
                <a:solidFill>
                  <a:srgbClr val="008000"/>
                </a:solidFill>
              </a:rPr>
            </a:br>
            <a:endParaRPr lang="ru-RU" sz="4000" b="1">
              <a:solidFill>
                <a:srgbClr val="008000"/>
              </a:solidFill>
            </a:endParaRP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4413250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>
                <a:solidFill>
                  <a:srgbClr val="0033CC"/>
                </a:solidFill>
                <a:latin typeface="Comic Sans MS" pitchFamily="66" charset="0"/>
              </a:rPr>
              <a:t>Опыт с одним и тем же телом (по объему), опущенным в два стакана с водой(питьевой и соленой)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>
              <a:solidFill>
                <a:srgbClr val="0033CC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400" b="1">
              <a:latin typeface="Arial Unicode MS" pitchFamily="34" charset="-128"/>
            </a:endParaRPr>
          </a:p>
          <a:p>
            <a:pPr algn="ctr">
              <a:lnSpc>
                <a:spcPct val="80000"/>
              </a:lnSpc>
            </a:pPr>
            <a:r>
              <a:rPr lang="ru-RU" sz="2800">
                <a:solidFill>
                  <a:srgbClr val="FF3300"/>
                </a:solidFill>
              </a:rPr>
              <a:t>В чем причина разного поведения тела(тонет и плавает)?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800" b="1" u="sng">
                <a:solidFill>
                  <a:srgbClr val="0033CC"/>
                </a:solidFill>
              </a:rPr>
              <a:t>Вывод:</a:t>
            </a:r>
            <a:r>
              <a:rPr lang="ru-RU" sz="2800">
                <a:solidFill>
                  <a:srgbClr val="0033CC"/>
                </a:solidFill>
              </a:rPr>
              <a:t> выталкивающая сила зависит от плотности жидкости, в которую его погрузили.</a:t>
            </a:r>
          </a:p>
          <a:p>
            <a:pPr>
              <a:lnSpc>
                <a:spcPct val="80000"/>
              </a:lnSpc>
            </a:pPr>
            <a:endParaRPr lang="ru-RU" sz="280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>
                <a:solidFill>
                  <a:srgbClr val="008000"/>
                </a:solidFill>
              </a:rPr>
              <a:t>Фронтальный эксперимент 3</a:t>
            </a:r>
            <a:r>
              <a:rPr lang="ru-RU" sz="4000" b="1">
                <a:solidFill>
                  <a:srgbClr val="008000"/>
                </a:solidFill>
              </a:rPr>
              <a:t>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b="1">
                <a:solidFill>
                  <a:srgbClr val="FF3300"/>
                </a:solidFill>
                <a:latin typeface="Arial Unicode MS" pitchFamily="34" charset="-128"/>
              </a:rPr>
              <a:t>Опыт с 2-мя телами равной массы, но разного объема, опущенными в 2 стакана с водой.</a:t>
            </a:r>
          </a:p>
          <a:p>
            <a:pPr algn="ctr">
              <a:buFontTx/>
              <a:buNone/>
            </a:pPr>
            <a:endParaRPr lang="ru-RU" b="1">
              <a:solidFill>
                <a:srgbClr val="FF3300"/>
              </a:solidFill>
              <a:latin typeface="Arial Unicode MS" pitchFamily="34" charset="-128"/>
            </a:endParaRPr>
          </a:p>
          <a:p>
            <a:pPr algn="ctr">
              <a:buFontTx/>
              <a:buNone/>
            </a:pPr>
            <a:r>
              <a:rPr lang="ru-RU" b="1" u="sng">
                <a:latin typeface="Arial Unicode MS" pitchFamily="34" charset="-128"/>
              </a:rPr>
              <a:t>Вывод:</a:t>
            </a:r>
            <a:r>
              <a:rPr lang="ru-RU" b="1">
                <a:solidFill>
                  <a:srgbClr val="0033CC"/>
                </a:solidFill>
                <a:latin typeface="Arial Unicode MS" pitchFamily="34" charset="-128"/>
              </a:rPr>
              <a:t> выталкивающая сила зависит от объема, погруженного в неё тела.</a:t>
            </a:r>
          </a:p>
          <a:p>
            <a:pPr algn="ctr">
              <a:buFontTx/>
              <a:buNone/>
            </a:pPr>
            <a:endParaRPr lang="ru-RU" b="1">
              <a:solidFill>
                <a:srgbClr val="0033CC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1-15-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FFE1"/>
              </a:clrFrom>
              <a:clrTo>
                <a:srgbClr val="DAFFE1">
                  <a:alpha val="0"/>
                </a:srgbClr>
              </a:clrTo>
            </a:clrChange>
            <a:lum bright="-12000"/>
          </a:blip>
          <a:srcRect l="35110" t="18994" r="35719" b="21584"/>
          <a:stretch>
            <a:fillRect/>
          </a:stretch>
        </p:blipFill>
        <p:spPr bwMode="auto">
          <a:xfrm>
            <a:off x="1116013" y="1628775"/>
            <a:ext cx="2619375" cy="3095625"/>
          </a:xfrm>
          <a:prstGeom prst="rect">
            <a:avLst/>
          </a:prstGeom>
          <a:noFill/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>
            <a:lum bright="-12000"/>
          </a:blip>
          <a:srcRect t="1140"/>
          <a:stretch>
            <a:fillRect/>
          </a:stretch>
        </p:blipFill>
        <p:spPr bwMode="auto">
          <a:xfrm>
            <a:off x="3736975" y="333375"/>
            <a:ext cx="5086350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2568575" cy="1143000"/>
          </a:xfrm>
          <a:noFill/>
          <a:ln/>
        </p:spPr>
        <p:txBody>
          <a:bodyPr/>
          <a:lstStyle/>
          <a:p>
            <a:r>
              <a:rPr lang="ru-RU" sz="2000" b="1">
                <a:solidFill>
                  <a:srgbClr val="990000"/>
                </a:solidFill>
              </a:rPr>
              <a:t>Вывод формулы расчета выталкивающей силы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wallpaper243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30FFFA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</p:spPr>
      </p:pic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0" y="3495675"/>
          <a:ext cx="4581525" cy="336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5" name="Точечный рисунок" r:id="rId7" imgW="4580952" imgH="3362794" progId="Paint.Picture">
                  <p:embed/>
                </p:oleObj>
              </mc:Choice>
              <mc:Fallback>
                <p:oleObj name="Точечный рисунок" r:id="rId7" imgW="4580952" imgH="3362794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495675"/>
                        <a:ext cx="4581525" cy="336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276600" y="260350"/>
            <a:ext cx="5867400" cy="4191000"/>
          </a:xfrm>
          <a:prstGeom prst="cloudCallout">
            <a:avLst>
              <a:gd name="adj1" fmla="val -74000"/>
              <a:gd name="adj2" fmla="val 29583"/>
            </a:avLst>
          </a:prstGeom>
          <a:solidFill>
            <a:srgbClr val="76FAF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>
              <a:solidFill>
                <a:srgbClr val="FF0000"/>
              </a:solidFill>
            </a:endParaRPr>
          </a:p>
        </p:txBody>
      </p:sp>
      <p:sp>
        <p:nvSpPr>
          <p:cNvPr id="53253" name="WordArt 5"/>
          <p:cNvSpPr>
            <a:spLocks noChangeArrowheads="1" noChangeShapeType="1" noTextEdit="1"/>
          </p:cNvSpPr>
          <p:nvPr/>
        </p:nvSpPr>
        <p:spPr bwMode="auto">
          <a:xfrm>
            <a:off x="4572000" y="1828800"/>
            <a:ext cx="3067050" cy="10477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"Э-В-Р-И-К-А!"</a:t>
            </a:r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5257800" y="2133600"/>
          <a:ext cx="1981200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6" name="Clip" r:id="rId9" imgW="4824000" imgH="4495680" progId="MS_ClipArt_Gallery.2">
                  <p:embed/>
                </p:oleObj>
              </mc:Choice>
              <mc:Fallback>
                <p:oleObj name="Clip" r:id="rId9" imgW="4824000" imgH="4495680" progId="MS_ClipArt_Gallery.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133600"/>
                        <a:ext cx="1981200" cy="184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304800" y="457200"/>
            <a:ext cx="44958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>
                <a:solidFill>
                  <a:srgbClr val="FFFF00"/>
                </a:solidFill>
              </a:rPr>
              <a:t>На тело, погруженное в жидкость  или газ, действует выталкивающая …………….</a:t>
            </a:r>
          </a:p>
          <a:p>
            <a:pPr eaLnBrk="0" hangingPunct="0">
              <a:spcBef>
                <a:spcPct val="50000"/>
              </a:spcBef>
            </a:pPr>
            <a:r>
              <a:rPr lang="ru-RU">
                <a:solidFill>
                  <a:srgbClr val="FFFF00"/>
                </a:solidFill>
              </a:rPr>
              <a:t>                           сила, </a:t>
            </a:r>
            <a:r>
              <a:rPr lang="ru-RU">
                <a:solidFill>
                  <a:srgbClr val="009900"/>
                </a:solidFill>
              </a:rPr>
              <a:t>…</a:t>
            </a:r>
            <a:r>
              <a:rPr lang="ru-RU">
                <a:solidFill>
                  <a:srgbClr val="FF0066"/>
                </a:solidFill>
              </a:rPr>
              <a:t>равная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5181600" y="4572000"/>
            <a:ext cx="3962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…весу жидкости или газа, .</a:t>
            </a:r>
          </a:p>
          <a:p>
            <a:pPr eaLnBrk="0" hangingPunct="0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 вытесненного </a:t>
            </a:r>
          </a:p>
          <a:p>
            <a:pPr eaLnBrk="0" hangingPunct="0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этим……. Телом!!!!!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116013" y="2492375"/>
            <a:ext cx="4427537" cy="771525"/>
          </a:xfrm>
          <a:prstGeom prst="rect">
            <a:avLst/>
          </a:prstGeom>
          <a:solidFill>
            <a:srgbClr val="000099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4400" b="1" i="1">
                <a:solidFill>
                  <a:srgbClr val="FF0000"/>
                </a:solidFill>
              </a:rPr>
              <a:t>F</a:t>
            </a:r>
            <a:r>
              <a:rPr lang="ru-RU" sz="4400" b="1" i="1" baseline="-25000">
                <a:solidFill>
                  <a:srgbClr val="FF0000"/>
                </a:solidFill>
              </a:rPr>
              <a:t>Архимеда</a:t>
            </a:r>
            <a:r>
              <a:rPr lang="ru-RU" sz="4400" b="1" i="1">
                <a:solidFill>
                  <a:srgbClr val="FF0000"/>
                </a:solidFill>
              </a:rPr>
              <a:t>=</a:t>
            </a:r>
            <a:r>
              <a:rPr lang="ru-RU" sz="4400" b="1">
                <a:solidFill>
                  <a:srgbClr val="FF0000"/>
                </a:solidFill>
              </a:rPr>
              <a:t> </a:t>
            </a:r>
            <a:r>
              <a:rPr lang="ru-RU" sz="4400" b="1" i="1">
                <a:solidFill>
                  <a:srgbClr val="FF0000"/>
                </a:solidFill>
              </a:rPr>
              <a:t>Р</a:t>
            </a:r>
            <a:r>
              <a:rPr lang="ru-RU" sz="3200" b="1" i="1">
                <a:solidFill>
                  <a:srgbClr val="FF0000"/>
                </a:solidFill>
              </a:rPr>
              <a:t>ж</a:t>
            </a:r>
            <a:r>
              <a:rPr lang="ru-RU" sz="4400" b="1" i="1">
                <a:solidFill>
                  <a:srgbClr val="FF0000"/>
                </a:solidFill>
              </a:rPr>
              <a:t> </a:t>
            </a:r>
            <a:r>
              <a:rPr lang="en-US" sz="4400" b="1" i="1">
                <a:solidFill>
                  <a:srgbClr val="FF0000"/>
                </a:solidFill>
              </a:rPr>
              <a:t>g</a:t>
            </a:r>
            <a:r>
              <a:rPr lang="ru-RU" sz="4400" b="1" i="1">
                <a:solidFill>
                  <a:srgbClr val="FF0000"/>
                </a:solidFill>
              </a:rPr>
              <a:t>V</a:t>
            </a:r>
          </a:p>
        </p:txBody>
      </p:sp>
      <p:sp>
        <p:nvSpPr>
          <p:cNvPr id="53258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4572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 autoUpdateAnimBg="0"/>
      <p:bldP spid="19465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92150"/>
            <a:ext cx="7620000" cy="4200525"/>
          </a:xfrm>
        </p:spPr>
        <p:txBody>
          <a:bodyPr/>
          <a:lstStyle/>
          <a:p>
            <a:r>
              <a:rPr lang="ru-RU" sz="4000" b="1" u="sng">
                <a:solidFill>
                  <a:srgbClr val="FF0000"/>
                </a:solidFill>
                <a:latin typeface="Comic Sans MS" pitchFamily="66" charset="0"/>
              </a:rPr>
              <a:t>Опыт</a:t>
            </a:r>
            <a:r>
              <a:rPr lang="ru-RU" sz="4000">
                <a:solidFill>
                  <a:srgbClr val="FF0000"/>
                </a:solidFill>
              </a:rPr>
              <a:t/>
            </a:r>
            <a:br>
              <a:rPr lang="ru-RU" sz="4000">
                <a:solidFill>
                  <a:srgbClr val="FF0000"/>
                </a:solidFill>
              </a:rPr>
            </a:br>
            <a:r>
              <a:rPr lang="ru-RU" sz="4000">
                <a:solidFill>
                  <a:srgbClr val="FF0000"/>
                </a:solidFill>
              </a:rPr>
              <a:t/>
            </a:r>
            <a:br>
              <a:rPr lang="ru-RU" sz="4000">
                <a:solidFill>
                  <a:srgbClr val="FF0000"/>
                </a:solidFill>
              </a:rPr>
            </a:br>
            <a:r>
              <a:rPr lang="ru-RU" sz="4000"/>
              <a:t> </a:t>
            </a:r>
            <a:r>
              <a:rPr lang="ru-RU" sz="4000" b="1">
                <a:solidFill>
                  <a:srgbClr val="008000"/>
                </a:solidFill>
              </a:rPr>
              <a:t>с ведерком Архимеда по доказательству того, что Архимедова сила</a:t>
            </a:r>
            <a:br>
              <a:rPr lang="ru-RU" sz="4000" b="1">
                <a:solidFill>
                  <a:srgbClr val="008000"/>
                </a:solidFill>
              </a:rPr>
            </a:br>
            <a:r>
              <a:rPr lang="ru-RU" sz="4000" b="1">
                <a:solidFill>
                  <a:srgbClr val="008000"/>
                </a:solidFill>
              </a:rPr>
              <a:t>(</a:t>
            </a:r>
            <a:r>
              <a:rPr lang="en-US" sz="4000" b="1" i="1">
                <a:solidFill>
                  <a:srgbClr val="008000"/>
                </a:solidFill>
              </a:rPr>
              <a:t>F</a:t>
            </a:r>
            <a:r>
              <a:rPr lang="ru-RU" sz="4000" b="1" i="1" baseline="-25000">
                <a:solidFill>
                  <a:srgbClr val="008000"/>
                </a:solidFill>
              </a:rPr>
              <a:t>А</a:t>
            </a:r>
            <a:r>
              <a:rPr lang="ru-RU" sz="4000" b="1">
                <a:solidFill>
                  <a:srgbClr val="008000"/>
                </a:solidFill>
              </a:rPr>
              <a:t>)= Р</a:t>
            </a:r>
            <a:r>
              <a:rPr lang="ru-RU" sz="4000" b="1" baseline="-25000">
                <a:solidFill>
                  <a:srgbClr val="008000"/>
                </a:solidFill>
              </a:rPr>
              <a:t>жидкости</a:t>
            </a:r>
            <a:r>
              <a:rPr lang="ru-RU" sz="4000" b="1">
                <a:solidFill>
                  <a:srgbClr val="008000"/>
                </a:solidFill>
              </a:rPr>
              <a:t>, </a:t>
            </a:r>
            <a:br>
              <a:rPr lang="ru-RU" sz="4000" b="1">
                <a:solidFill>
                  <a:srgbClr val="008000"/>
                </a:solidFill>
              </a:rPr>
            </a:br>
            <a:r>
              <a:rPr lang="ru-RU" sz="4000" b="1">
                <a:solidFill>
                  <a:srgbClr val="008000"/>
                </a:solidFill>
              </a:rPr>
              <a:t>вытесненной телом в объеме данного тела.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42988" y="2492375"/>
            <a:ext cx="7632700" cy="360045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i="1"/>
              <a:t>   </a:t>
            </a:r>
            <a:r>
              <a:rPr lang="ru-RU" b="1" i="1">
                <a:solidFill>
                  <a:srgbClr val="0033CC"/>
                </a:solidFill>
              </a:rPr>
              <a:t>На погруженное в жидкость (или газ)</a:t>
            </a:r>
            <a:r>
              <a:rPr lang="en-US" b="1" i="1">
                <a:solidFill>
                  <a:srgbClr val="0033CC"/>
                </a:solidFill>
              </a:rPr>
              <a:t> </a:t>
            </a:r>
            <a:r>
              <a:rPr lang="ru-RU" b="1" i="1">
                <a:solidFill>
                  <a:srgbClr val="0033CC"/>
                </a:solidFill>
              </a:rPr>
              <a:t>тело действует выталкивающая сила, численно равная весу жидкости (газа), вытесненной телом, и приложенная </a:t>
            </a:r>
            <a:r>
              <a:rPr lang="ru-RU" b="1">
                <a:solidFill>
                  <a:srgbClr val="0033CC"/>
                </a:solidFill>
              </a:rPr>
              <a:t>к </a:t>
            </a:r>
            <a:r>
              <a:rPr lang="ru-RU" b="1" i="1">
                <a:solidFill>
                  <a:srgbClr val="0033CC"/>
                </a:solidFill>
              </a:rPr>
              <a:t>центру тяжести вытесненного телом объема жидкости (газа)</a:t>
            </a:r>
            <a:r>
              <a:rPr lang="ru-RU" b="1">
                <a:solidFill>
                  <a:srgbClr val="0033CC"/>
                </a:solidFill>
              </a:rPr>
              <a:t>.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763713" y="1628775"/>
            <a:ext cx="5113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Закон Архимеда</a:t>
            </a:r>
            <a:r>
              <a:rPr lang="ru-RU" sz="3200" b="1" u="sng">
                <a:solidFill>
                  <a:srgbClr val="FF3300"/>
                </a:solidFill>
                <a:latin typeface="Comic Sans MS" pitchFamily="66" charset="0"/>
              </a:rPr>
              <a:t>:</a:t>
            </a:r>
          </a:p>
        </p:txBody>
      </p:sp>
      <p:pic>
        <p:nvPicPr>
          <p:cNvPr id="55300" name="Picture 4" descr="kniga"/>
          <p:cNvPicPr>
            <a:picLocks noChangeAspect="1" noChangeArrowheads="1" noCrop="1"/>
          </p:cNvPicPr>
          <p:nvPr/>
        </p:nvPicPr>
        <p:blipFill>
          <a:blip r:embed="rId2">
            <a:lum bright="-12000"/>
          </a:blip>
          <a:srcRect/>
          <a:stretch>
            <a:fillRect/>
          </a:stretch>
        </p:blipFill>
        <p:spPr bwMode="auto">
          <a:xfrm>
            <a:off x="2051050" y="476250"/>
            <a:ext cx="1150938" cy="931863"/>
          </a:xfrm>
          <a:prstGeom prst="rect">
            <a:avLst/>
          </a:prstGeom>
          <a:noFill/>
        </p:spPr>
      </p:pic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>
            <a:lum bright="-18000"/>
          </a:blip>
          <a:srcRect/>
          <a:stretch>
            <a:fillRect/>
          </a:stretch>
        </p:blipFill>
        <p:spPr bwMode="auto">
          <a:xfrm>
            <a:off x="7045325" y="260350"/>
            <a:ext cx="1652588" cy="19446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Архимед (287 -  212 до н.э.)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1600200"/>
            <a:ext cx="3744913" cy="4530725"/>
          </a:xfrm>
        </p:spPr>
        <p:txBody>
          <a:bodyPr/>
          <a:lstStyle/>
          <a:p>
            <a:r>
              <a:rPr lang="ru-RU" sz="3600" b="1">
                <a:effectLst>
                  <a:outerShdw blurRad="38100" dist="38100" dir="2700000" algn="tl">
                    <a:srgbClr val="FFFFFF"/>
                  </a:outerShdw>
                </a:effectLst>
              </a:rPr>
              <a:t>Древнегреческий ученый, математик и изобретатель, родился в Сиракузах</a:t>
            </a:r>
          </a:p>
        </p:txBody>
      </p:sp>
      <p:pic>
        <p:nvPicPr>
          <p:cNvPr id="57348" name="Picture 4" descr="arhi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7450" y="1628775"/>
            <a:ext cx="3910013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572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Архимед ( 287 – 212 гг. до н.э.)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341438"/>
            <a:ext cx="8075612" cy="5327650"/>
          </a:xfrm>
        </p:spPr>
        <p:txBody>
          <a:bodyPr/>
          <a:lstStyle/>
          <a:p>
            <a:pPr algn="just"/>
            <a:r>
              <a:rPr lang="ru-RU" sz="2800" b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Архимед посвятил себя математике и механике. Сконструированные им аппараты и машины воспринимались современниками как чудеса техники. Он открыл закон об удельном весе и изучал теорию подъемных механизмов. </a:t>
            </a:r>
          </a:p>
          <a:p>
            <a:pPr algn="just"/>
            <a:r>
              <a:rPr lang="ru-RU" sz="2800" b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Среди его изобретений – Архимедов винт, устройство для поднятия воды или сыпучих материалов, таких как песок. Архимед говорил о рычаге, теорией которого он занимался: «Дайте мне точку опоры, и я переверну весь мир». </a:t>
            </a:r>
          </a:p>
        </p:txBody>
      </p:sp>
      <p:sp>
        <p:nvSpPr>
          <p:cNvPr id="58372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4572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2" name="Group 2"/>
          <p:cNvGraphicFramePr>
            <a:graphicFrameLocks noGrp="1"/>
          </p:cNvGraphicFramePr>
          <p:nvPr>
            <p:ph/>
          </p:nvPr>
        </p:nvGraphicFramePr>
        <p:xfrm>
          <a:off x="1258888" y="1773238"/>
          <a:ext cx="7259637" cy="4530727"/>
        </p:xfrm>
        <a:graphic>
          <a:graphicData uri="http://schemas.openxmlformats.org/drawingml/2006/table">
            <a:tbl>
              <a:tblPr/>
              <a:tblGrid>
                <a:gridCol w="3633787"/>
                <a:gridCol w="3625850"/>
              </a:tblGrid>
              <a:tr h="7191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Архимедова сила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зависит от: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Зависит от: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66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 плотности тела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 плотности жидкости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 положения тела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   объема   тела,   погруженного   в жидкость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 формы тела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4) от глубины погружения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6342" name="Text Box 22"/>
          <p:cNvSpPr txBox="1">
            <a:spLocks noChangeArrowheads="1"/>
          </p:cNvSpPr>
          <p:nvPr/>
        </p:nvSpPr>
        <p:spPr bwMode="auto">
          <a:xfrm>
            <a:off x="2051050" y="765175"/>
            <a:ext cx="525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 u="sng">
                <a:solidFill>
                  <a:srgbClr val="0066CC"/>
                </a:solidFill>
                <a:latin typeface="Comic Sans MS" pitchFamily="66" charset="0"/>
              </a:rPr>
              <a:t>Выводы</a:t>
            </a:r>
          </a:p>
        </p:txBody>
      </p:sp>
      <p:pic>
        <p:nvPicPr>
          <p:cNvPr id="56343" name="Picture 23" descr="knig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517525"/>
            <a:ext cx="1152525" cy="933450"/>
          </a:xfrm>
          <a:prstGeom prst="rect">
            <a:avLst/>
          </a:prstGeom>
          <a:noFill/>
        </p:spPr>
      </p:pic>
      <p:pic>
        <p:nvPicPr>
          <p:cNvPr id="56344" name="Picture 24"/>
          <p:cNvPicPr>
            <a:picLocks noChangeAspect="1" noChangeArrowheads="1"/>
          </p:cNvPicPr>
          <p:nvPr/>
        </p:nvPicPr>
        <p:blipFill>
          <a:blip r:embed="rId3">
            <a:lum bright="-18000"/>
          </a:blip>
          <a:srcRect/>
          <a:stretch>
            <a:fillRect/>
          </a:stretch>
        </p:blipFill>
        <p:spPr bwMode="auto">
          <a:xfrm>
            <a:off x="7785100" y="260350"/>
            <a:ext cx="912813" cy="12969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276475"/>
            <a:ext cx="7753350" cy="2036763"/>
          </a:xfrm>
        </p:spPr>
        <p:txBody>
          <a:bodyPr/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Arial Unicode MS" pitchFamily="34" charset="-128"/>
              </a:rPr>
              <a:t>Выполнение теста по изученной теме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1979613" y="765175"/>
            <a:ext cx="6075362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3200" b="1" i="1" u="sng">
                <a:solidFill>
                  <a:srgbClr val="0033CC"/>
                </a:solidFill>
                <a:latin typeface="Comic Sans MS" pitchFamily="66" charset="0"/>
              </a:rPr>
              <a:t>РЕЗУЛЬТАТИВНОСТЬ УРОКА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/>
          <a:srcRect l="7727" t="5252" r="9715" b="5251"/>
          <a:stretch>
            <a:fillRect/>
          </a:stretch>
        </p:blipFill>
        <p:spPr bwMode="auto">
          <a:xfrm>
            <a:off x="1403350" y="4149725"/>
            <a:ext cx="677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4005263"/>
            <a:ext cx="9175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3860800"/>
            <a:ext cx="99536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620713"/>
            <a:ext cx="7499350" cy="887412"/>
          </a:xfrm>
        </p:spPr>
        <p:txBody>
          <a:bodyPr/>
          <a:lstStyle/>
          <a:p>
            <a:r>
              <a:rPr lang="ru-RU" sz="3200" b="1">
                <a:solidFill>
                  <a:srgbClr val="FF3300"/>
                </a:solidFill>
                <a:latin typeface="Comic Sans MS" pitchFamily="66" charset="0"/>
              </a:rPr>
              <a:t>Основные этапы  познания мира:</a:t>
            </a:r>
            <a:r>
              <a:rPr lang="ru-RU" sz="2800" b="1">
                <a:solidFill>
                  <a:srgbClr val="210D05"/>
                </a:solidFill>
              </a:rPr>
              <a:t/>
            </a:r>
            <a:br>
              <a:rPr lang="ru-RU" sz="2800" b="1">
                <a:solidFill>
                  <a:srgbClr val="210D05"/>
                </a:solidFill>
              </a:rPr>
            </a:br>
            <a:endParaRPr lang="ru-RU" sz="2800" b="1">
              <a:solidFill>
                <a:srgbClr val="210D05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>
                <a:solidFill>
                  <a:srgbClr val="0033CC"/>
                </a:solidFill>
                <a:latin typeface="Arial Unicode MS" pitchFamily="34" charset="-128"/>
              </a:rPr>
              <a:t>1.Наблюдение, эксперимент.</a:t>
            </a:r>
          </a:p>
          <a:p>
            <a:r>
              <a:rPr lang="ru-RU" sz="2400" b="1">
                <a:solidFill>
                  <a:srgbClr val="0033CC"/>
                </a:solidFill>
                <a:latin typeface="Arial Unicode MS" pitchFamily="34" charset="-128"/>
              </a:rPr>
              <a:t>2.Выдвижение гипотезы.</a:t>
            </a:r>
          </a:p>
          <a:p>
            <a:r>
              <a:rPr lang="ru-RU" sz="2400" b="1">
                <a:solidFill>
                  <a:srgbClr val="0033CC"/>
                </a:solidFill>
                <a:latin typeface="Arial Unicode MS" pitchFamily="34" charset="-128"/>
              </a:rPr>
              <a:t>3.Проверка гипотезы экспериментом</a:t>
            </a:r>
          </a:p>
          <a:p>
            <a:r>
              <a:rPr lang="ru-RU" sz="2400" b="1">
                <a:solidFill>
                  <a:srgbClr val="0033CC"/>
                </a:solidFill>
                <a:latin typeface="Arial Unicode MS" pitchFamily="34" charset="-128"/>
              </a:rPr>
              <a:t>4.Выбор наиболее вероятной гипотезы  и ее обоснование.</a:t>
            </a:r>
          </a:p>
          <a:p>
            <a:r>
              <a:rPr lang="ru-RU" sz="2400" b="1">
                <a:solidFill>
                  <a:srgbClr val="0033CC"/>
                </a:solidFill>
                <a:latin typeface="Arial Unicode MS" pitchFamily="34" charset="-128"/>
              </a:rPr>
              <a:t>5.Теоретические расчеты.</a:t>
            </a:r>
          </a:p>
          <a:p>
            <a:pPr>
              <a:buFontTx/>
              <a:buNone/>
            </a:pPr>
            <a:endParaRPr lang="ru-RU" sz="2400" b="1">
              <a:solidFill>
                <a:srgbClr val="0033CC"/>
              </a:solidFill>
              <a:latin typeface="Arial Unicode MS" pitchFamily="34" charset="-128"/>
            </a:endParaRPr>
          </a:p>
        </p:txBody>
      </p:sp>
      <p:pic>
        <p:nvPicPr>
          <p:cNvPr id="8197" name="Picture 5" descr="03f-i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</a:blip>
          <a:srcRect/>
          <a:stretch>
            <a:fillRect/>
          </a:stretch>
        </p:blipFill>
        <p:spPr bwMode="auto">
          <a:xfrm>
            <a:off x="1547813" y="4797425"/>
            <a:ext cx="6985000" cy="1412875"/>
          </a:xfrm>
          <a:prstGeom prst="rect">
            <a:avLst/>
          </a:prstGeom>
          <a:noFill/>
        </p:spPr>
      </p:pic>
      <p:pic>
        <p:nvPicPr>
          <p:cNvPr id="8198" name="Picture 6" descr="kniga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1989138"/>
            <a:ext cx="1008062" cy="81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>
                <a:solidFill>
                  <a:srgbClr val="0066CC"/>
                </a:solidFill>
              </a:rPr>
              <a:t>Итог урока</a:t>
            </a:r>
            <a:r>
              <a:rPr lang="ru-RU" sz="3200" b="1">
                <a:latin typeface="Verdana" pitchFamily="34" charset="0"/>
              </a:rPr>
              <a:t> 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600200" y="2209800"/>
            <a:ext cx="64770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>
                <a:cs typeface="Times New Roman" pitchFamily="18" charset="0"/>
              </a:rPr>
              <a:t>Что вы узнали сегодня на уроке?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>
                <a:cs typeface="Times New Roman" pitchFamily="18" charset="0"/>
              </a:rPr>
              <a:t>Чему вы научились ? </a:t>
            </a:r>
          </a:p>
          <a:p>
            <a:pPr>
              <a:spcBef>
                <a:spcPct val="50000"/>
              </a:spcBef>
            </a:pPr>
            <a:endParaRPr lang="ru-RU" sz="2800" b="1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752600" y="3810000"/>
            <a:ext cx="64008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66CC"/>
                </a:solidFill>
              </a:rPr>
              <a:t>Домашнее задание:</a:t>
            </a:r>
          </a:p>
          <a:p>
            <a:pPr>
              <a:spcBef>
                <a:spcPct val="50000"/>
              </a:spcBef>
            </a:pPr>
            <a:r>
              <a:rPr lang="ru-RU" b="1"/>
              <a:t>§ 48, 49, упр. 32 зад. № 1, 2 (устно)</a:t>
            </a:r>
          </a:p>
          <a:p>
            <a:pPr>
              <a:spcBef>
                <a:spcPct val="50000"/>
              </a:spcBef>
            </a:pPr>
            <a:r>
              <a:rPr lang="ru-RU" b="1"/>
              <a:t>ЛЕГЕНДА ОБ АРХИМЕДЕ</a:t>
            </a:r>
            <a:r>
              <a:rPr lang="ru-RU"/>
              <a:t> </a:t>
            </a:r>
            <a:endParaRPr lang="ru-RU" sz="3200" b="1">
              <a:solidFill>
                <a:srgbClr val="0066CC"/>
              </a:solidFill>
            </a:endParaRPr>
          </a:p>
        </p:txBody>
      </p:sp>
      <p:pic>
        <p:nvPicPr>
          <p:cNvPr id="22533" name="Picture 5" descr="knig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49288"/>
            <a:ext cx="1079500" cy="874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tambov.fio.ru/vjpusk/vjp026/rabot/38/corona1.gif"/>
          <p:cNvPicPr>
            <a:picLocks noChangeAspect="1" noChangeArrowheads="1"/>
          </p:cNvPicPr>
          <p:nvPr/>
        </p:nvPicPr>
        <p:blipFill>
          <a:blip r:embed="rId2" r:link="rId3"/>
          <a:srcRect l="6267" r="6267"/>
          <a:stretch>
            <a:fillRect/>
          </a:stretch>
        </p:blipFill>
        <p:spPr bwMode="auto">
          <a:xfrm>
            <a:off x="3276600" y="2852738"/>
            <a:ext cx="2952750" cy="1736725"/>
          </a:xfrm>
          <a:prstGeom prst="rect">
            <a:avLst/>
          </a:prstGeom>
          <a:noFill/>
        </p:spPr>
      </p:pic>
      <p:pic>
        <p:nvPicPr>
          <p:cNvPr id="59395" name="Picture 3" descr="portret2"/>
          <p:cNvPicPr>
            <a:picLocks noChangeAspect="1" noChangeArrowheads="1"/>
          </p:cNvPicPr>
          <p:nvPr/>
        </p:nvPicPr>
        <p:blipFill>
          <a:blip r:embed="rId4">
            <a:lum bright="-12000"/>
          </a:blip>
          <a:srcRect l="15694" t="5251" r="23520" b="10963"/>
          <a:stretch>
            <a:fillRect/>
          </a:stretch>
        </p:blipFill>
        <p:spPr bwMode="auto">
          <a:xfrm>
            <a:off x="7524750" y="260350"/>
            <a:ext cx="1255713" cy="1296988"/>
          </a:xfrm>
          <a:prstGeom prst="rect">
            <a:avLst/>
          </a:prstGeom>
          <a:noFill/>
        </p:spPr>
      </p:pic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979613" y="549275"/>
            <a:ext cx="6048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33CC"/>
                </a:solidFill>
              </a:rPr>
              <a:t>Легенда об Архимеде</a:t>
            </a:r>
            <a:r>
              <a:rPr lang="ru-RU" sz="3200" b="1">
                <a:solidFill>
                  <a:srgbClr val="0033CC"/>
                </a:solidFill>
              </a:rPr>
              <a:t> </a:t>
            </a:r>
          </a:p>
        </p:txBody>
      </p:sp>
      <p:pic>
        <p:nvPicPr>
          <p:cNvPr id="59397" name="Picture 5" descr="kniga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447675"/>
            <a:ext cx="1150937" cy="931863"/>
          </a:xfrm>
          <a:prstGeom prst="rect">
            <a:avLst/>
          </a:prstGeom>
          <a:noFill/>
        </p:spPr>
      </p:pic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3981450" y="-7727950"/>
            <a:ext cx="3192463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>
                <a:solidFill>
                  <a:srgbClr val="FF6666"/>
                </a:solidFill>
                <a:cs typeface="Times New Roman" pitchFamily="18" charset="0"/>
              </a:rPr>
              <a:t>Легенда об Архимеде.</a:t>
            </a:r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> </a:t>
            </a:r>
            <a:br>
              <a:rPr lang="ru-RU" sz="12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200" b="1">
                <a:solidFill>
                  <a:srgbClr val="000000"/>
                </a:solidFill>
                <a:cs typeface="Times New Roman" pitchFamily="18" charset="0"/>
              </a:rPr>
              <a:t>Жил в Сиракузах мудрец Архимед,</a:t>
            </a:r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> </a:t>
            </a:r>
            <a:br>
              <a:rPr lang="ru-RU" sz="12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200" b="1">
                <a:solidFill>
                  <a:srgbClr val="000000"/>
                </a:solidFill>
                <a:cs typeface="Times New Roman" pitchFamily="18" charset="0"/>
              </a:rPr>
              <a:t>Был другом царя Гиерона.</a:t>
            </a:r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> </a:t>
            </a:r>
            <a:br>
              <a:rPr lang="ru-RU" sz="12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200" b="1">
                <a:solidFill>
                  <a:srgbClr val="000000"/>
                </a:solidFill>
                <a:cs typeface="Times New Roman" pitchFamily="18" charset="0"/>
              </a:rPr>
              <a:t>Какой для царя самый</a:t>
            </a:r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> </a:t>
            </a:r>
            <a:br>
              <a:rPr lang="ru-RU" sz="12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200" b="1">
                <a:solidFill>
                  <a:srgbClr val="000000"/>
                </a:solidFill>
                <a:cs typeface="Times New Roman" pitchFamily="18" charset="0"/>
              </a:rPr>
              <a:t>Важный предмет?</a:t>
            </a:r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> </a:t>
            </a:r>
            <a:br>
              <a:rPr lang="ru-RU" sz="12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800" b="1">
                <a:solidFill>
                  <a:srgbClr val="000000"/>
                </a:solidFill>
                <a:cs typeface="Times New Roman" pitchFamily="18" charset="0"/>
              </a:rPr>
              <a:t>Вы все догадались – корона!</a:t>
            </a:r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> </a:t>
            </a:r>
            <a:br>
              <a:rPr lang="ru-RU" sz="1200">
                <a:solidFill>
                  <a:srgbClr val="000000"/>
                </a:solidFill>
                <a:cs typeface="Times New Roman" pitchFamily="18" charset="0"/>
              </a:rPr>
            </a:br>
            <a:endParaRPr lang="ru-RU"/>
          </a:p>
        </p:txBody>
      </p:sp>
      <p:pic>
        <p:nvPicPr>
          <p:cNvPr id="59399" name="Picture 7" descr="http://tambov.fio.ru/vjpusk/vjp026/rabot/38/corona1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006475" y="-5900738"/>
            <a:ext cx="1314450" cy="676275"/>
          </a:xfrm>
          <a:prstGeom prst="rect">
            <a:avLst/>
          </a:prstGeom>
          <a:noFill/>
        </p:spPr>
      </p:pic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2976563" y="4270375"/>
            <a:ext cx="184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ru-RU" sz="12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20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ru-RU" sz="1200">
                <a:solidFill>
                  <a:srgbClr val="000000"/>
                </a:solidFill>
                <a:cs typeface="Times New Roman" pitchFamily="18" charset="0"/>
              </a:rPr>
            </a:br>
            <a:endParaRPr lang="ru-RU"/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1116013" y="1773238"/>
            <a:ext cx="37338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/>
              <a:t>Жил в Сиракузах мудрец Архимед,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Был другом царя Гиерона.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Какой для царя самый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Важный предмет?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Вы все догадались – корона!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Захотелось Гиерону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Сделать новую корону.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Золота отмерил строго.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Взял не мало и не много,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Сколько нужно, в самый раз.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Ювелиру дал заказ.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Через месяц Гиерону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Ювелир принес корону.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Взял корону Гиерон,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Оглядел со всех сторон.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Чистым золотом сверкает...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Но ведь всякое бывает,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И добавить серебро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Можно к золоту хитро,</a:t>
            </a:r>
            <a:r>
              <a:rPr lang="ru-RU" sz="16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/>
              <a:t>       А того и хуже - медь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(Если совесть не иметь)...</a:t>
            </a:r>
            <a:r>
              <a:rPr lang="ru-RU" sz="1600"/>
              <a:t> </a:t>
            </a:r>
            <a:endParaRPr lang="ru-RU" sz="1600" b="1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  <a:buFontTx/>
              <a:buNone/>
            </a:pPr>
            <a:endParaRPr lang="ru-RU" sz="1600"/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752600"/>
            <a:ext cx="4176713" cy="4340225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sz="1600" b="1"/>
              <a:t>И царю узнать охота: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Честно ль сделана работа?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Не желал терпеть урон Гиерон.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И позвал он Архимеда...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Началась у них беседа.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Гиерон. Вот корона, Архимед.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 Золотая или нет?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Архимед. Чистым золотом сверкает...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Гиерон. Но, ты знаешь, все бывает!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И добавить серебро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Можно к золоту хитро.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А того и хуже - медь,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Если совесть не иметь.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Сомневаться стал я что-то.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Честно ль сделана работа?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Можно ль это, ты скажи, определить?</a:t>
            </a:r>
            <a:r>
              <a:rPr lang="ru-RU" sz="1600"/>
              <a:t> </a:t>
            </a:r>
            <a:r>
              <a:rPr lang="ru-RU" sz="1600" b="1"/>
              <a:t> Но корону не царапать, не пилить...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И задумался ученый: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– Что известно? ВЕС короны.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Ну а как найти ОБЪЕМ?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Думал ночью, думал днем.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И однажды, в ванне моясь,</a:t>
            </a:r>
            <a:r>
              <a:rPr lang="ru-RU" sz="1600"/>
              <a:t> </a:t>
            </a:r>
            <a:br>
              <a:rPr lang="ru-RU" sz="1600"/>
            </a:br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333375"/>
            <a:ext cx="3721100" cy="597535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sz="1600" b="1"/>
              <a:t>Погрузился он по пояс.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На пол вылилась вода –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Догадался он тогда,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Как найти ОБЪЕМ короны,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И помчался к Гиерону,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Не обут и не одет...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А народ кричал вослед: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– Что случилось, Архимед?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- Может быть, землетрясенье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Или в городе пожар?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Всполошился весь базар!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Закрывали лавки даже.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Шум и крики, и смятенье!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Он промчался мимо стражи.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– Эврика! Нашел решенье! –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Во дворец примчался он.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– Я придумал, Гиерон!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(Во дворце.)</a:t>
            </a:r>
            <a:r>
              <a:rPr lang="ru-RU" sz="1600"/>
              <a:t>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1600" b="1"/>
              <a:t>Архимед. Эврика! Раскрыл секрет!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Гиерон. Ты оденься, Архимед!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Вот сандалии, хитон.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А расскажешь все потом!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Архимед. Пусть весы сюда несут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И с водой большой сосуд...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Все доставить Гиерону!..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 Слуги все приносят.)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На весы кладем корону,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И теперь такой же ровно</a:t>
            </a:r>
            <a:r>
              <a:rPr lang="ru-RU" sz="1600"/>
              <a:t>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1600" b="1"/>
              <a:t>Ищем слиток золотой...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(Находят кусок золота, по весу равный короне.)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/>
              <a:t/>
            </a:r>
            <a:br>
              <a:rPr lang="ru-RU" sz="1600"/>
            </a:br>
            <a:endParaRPr lang="ru-RU" sz="160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333375"/>
            <a:ext cx="4191000" cy="6048375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sz="1600" b="1"/>
              <a:t>Гиерон. Все понятно!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Архимед. Нет, постой!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 Мы теперь корону нашу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Опускаем в эту чашу.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 Гиерон! Смотри сюда –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 В чаше поднялась вода!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Ставлю черточку по краю.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 i="1"/>
              <a:t>Гиерон.</a:t>
            </a:r>
            <a:r>
              <a:rPr lang="ru-RU" sz="1600" b="1"/>
              <a:t> А корону?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/>
              <a:t> </a:t>
            </a:r>
            <a:r>
              <a:rPr lang="ru-RU" sz="1600" b="1" i="1"/>
              <a:t>Архимед.</a:t>
            </a:r>
            <a:r>
              <a:rPr lang="ru-RU" sz="1600" b="1"/>
              <a:t> Вынимаю.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  В воду золото опустим.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 i="1"/>
              <a:t>Гиерон.</a:t>
            </a:r>
            <a:r>
              <a:rPr lang="ru-RU" sz="1600" b="1"/>
              <a:t> В воду – золото? Допустим...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Архимед. Поднялась опять вода,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  Метку ставлю я.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 i="1"/>
              <a:t>Гиерон.</a:t>
            </a:r>
            <a:r>
              <a:rPr lang="ru-RU" sz="1600" b="1"/>
              <a:t> Куда?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Архимед. Ну, конечно же, по краю.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 i="1"/>
              <a:t>Гиерон</a:t>
            </a:r>
            <a:r>
              <a:rPr lang="ru-RU" sz="1600" b="1"/>
              <a:t>. Ничего не понимаю...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Лишь две черточки я вижу.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Эта – выше, эта – ниже.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Но какой же вывод главный?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 i="1"/>
              <a:t>Архимед.</a:t>
            </a:r>
            <a:r>
              <a:rPr lang="ru-RU" sz="1600" b="1"/>
              <a:t> Равный вес.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Объем не равный!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Понимаешь, Гиерон,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Я сейчас открыл закон.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Тот закон совсем простой.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Тело вытеснит...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 i="1"/>
              <a:t>Гиерон.</a:t>
            </a:r>
            <a:r>
              <a:rPr lang="ru-RU" sz="1600" b="1"/>
              <a:t> Постой!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  Говоришь, объем не равный?</a:t>
            </a:r>
            <a:r>
              <a:rPr lang="ru-RU" sz="1600"/>
              <a:t>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1600"/>
              <a:t>         </a:t>
            </a:r>
            <a:r>
              <a:rPr lang="ru-RU" sz="1600" b="1"/>
              <a:t>Мастер мой- мошенник явный </a:t>
            </a:r>
            <a:br>
              <a:rPr lang="ru-RU" sz="1600" b="1"/>
            </a:br>
            <a:r>
              <a:rPr lang="ru-RU" sz="1600" b="1"/>
              <a:t>        За фальшивую корону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 Он ответит по закону!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 А ты за разгадку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 Получишь дары!</a:t>
            </a:r>
            <a:r>
              <a:rPr lang="ru-RU" sz="1600"/>
              <a:t> </a:t>
            </a:r>
            <a:br>
              <a:rPr lang="ru-RU" sz="1600"/>
            </a:br>
            <a:r>
              <a:rPr lang="ru-RU" sz="1600" b="1"/>
              <a:t>     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22" name="Picture 58" descr="1-15-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FFE1"/>
              </a:clrFrom>
              <a:clrTo>
                <a:srgbClr val="DAFFE1">
                  <a:alpha val="0"/>
                </a:srgbClr>
              </a:clrTo>
            </a:clrChange>
            <a:lum bright="-12000"/>
          </a:blip>
          <a:srcRect l="35110" t="18994" r="35719" b="21584"/>
          <a:stretch>
            <a:fillRect/>
          </a:stretch>
        </p:blipFill>
        <p:spPr bwMode="auto">
          <a:xfrm>
            <a:off x="7215188" y="4149725"/>
            <a:ext cx="1928812" cy="2279650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620000" cy="647700"/>
          </a:xfrm>
        </p:spPr>
        <p:txBody>
          <a:bodyPr/>
          <a:lstStyle/>
          <a:p>
            <a:r>
              <a:rPr lang="ru-RU" sz="3600" b="1">
                <a:solidFill>
                  <a:srgbClr val="0033CC"/>
                </a:solidFill>
              </a:rPr>
              <a:t>Актуализация знаний</a:t>
            </a:r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1042988" y="1616075"/>
            <a:ext cx="74168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838200" algn="l"/>
              </a:tabLst>
            </a:pPr>
            <a:r>
              <a:rPr lang="ru-RU" sz="1800" b="1"/>
              <a:t>1. Формула  давления  твёрдого  тела.</a:t>
            </a:r>
          </a:p>
          <a:p>
            <a:pPr>
              <a:tabLst>
                <a:tab pos="838200" algn="l"/>
              </a:tabLst>
            </a:pPr>
            <a:r>
              <a:rPr lang="ru-RU" sz="1800" b="1"/>
              <a:t>2.Обозначение  плотности  вещества.</a:t>
            </a:r>
          </a:p>
          <a:p>
            <a:pPr>
              <a:tabLst>
                <a:tab pos="838200" algn="l"/>
              </a:tabLst>
            </a:pPr>
            <a:r>
              <a:rPr lang="ru-RU" sz="1800" b="1"/>
              <a:t>3.Формула  давления  жидкости  на  дно  сосуда.</a:t>
            </a:r>
          </a:p>
          <a:p>
            <a:pPr>
              <a:tabLst>
                <a:tab pos="838200" algn="l"/>
              </a:tabLst>
            </a:pPr>
            <a:r>
              <a:rPr lang="ru-RU" sz="1800" b="1"/>
              <a:t>4.Давление  на  одном  уровне  больше  в  керосине  или  в  воде, если  плотность  воды  больше  плотности  керосина?</a:t>
            </a:r>
          </a:p>
          <a:p>
            <a:pPr>
              <a:tabLst>
                <a:tab pos="838200" algn="l"/>
              </a:tabLst>
            </a:pPr>
            <a:r>
              <a:rPr lang="ru-RU" sz="1800" b="1"/>
              <a:t>5.Вес  тела  действует  на   ………. </a:t>
            </a:r>
          </a:p>
          <a:p>
            <a:pPr>
              <a:tabLst>
                <a:tab pos="838200" algn="l"/>
              </a:tabLst>
            </a:pPr>
            <a:r>
              <a:rPr lang="ru-RU" sz="1800" b="1"/>
              <a:t>6. В  сосуд  с  водой  опустили  деревянный  брусок. Изменилось  ли  давление  воды  на  дно  сосуда?</a:t>
            </a:r>
          </a:p>
          <a:p>
            <a:pPr>
              <a:tabLst>
                <a:tab pos="838200" algn="l"/>
              </a:tabLst>
            </a:pPr>
            <a:r>
              <a:rPr lang="ru-RU" sz="1800" b="1"/>
              <a:t>7. Изменяется  ли  давление  в  жидкости  при  погружении?</a:t>
            </a:r>
          </a:p>
          <a:p>
            <a:pPr>
              <a:tabLst>
                <a:tab pos="838200" algn="l"/>
              </a:tabLst>
            </a:pPr>
            <a:r>
              <a:rPr lang="ru-RU" sz="1800" b="1"/>
              <a:t>8.Одинаковы  ли  силы  давления,  которые  действу-</a:t>
            </a:r>
          </a:p>
          <a:p>
            <a:pPr>
              <a:tabLst>
                <a:tab pos="838200" algn="l"/>
              </a:tabLst>
            </a:pPr>
            <a:r>
              <a:rPr lang="ru-RU" sz="1800" b="1"/>
              <a:t>ют снизу  и  сверху  на  тело, погруженное  в  жидкость? </a:t>
            </a:r>
          </a:p>
          <a:p>
            <a:pPr>
              <a:tabLst>
                <a:tab pos="838200" algn="l"/>
              </a:tabLst>
            </a:pPr>
            <a:r>
              <a:rPr lang="ru-RU" sz="1800" b="1"/>
              <a:t>А  на  боковые  грани? Чем  это  можно  объяснить?</a:t>
            </a:r>
          </a:p>
          <a:p>
            <a:pPr>
              <a:tabLst>
                <a:tab pos="838200" algn="l"/>
              </a:tabLst>
            </a:pPr>
            <a:r>
              <a:rPr lang="ru-RU" sz="1800" b="1"/>
              <a:t>9. Куда  направлена  равнодействующая  сил, действующих  на  верхнюю  и  нижнюю  грани?</a:t>
            </a:r>
          </a:p>
        </p:txBody>
      </p:sp>
      <p:pic>
        <p:nvPicPr>
          <p:cNvPr id="11323" name="Picture 59" descr="kniga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04813"/>
            <a:ext cx="1152525" cy="93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20713"/>
            <a:ext cx="7620000" cy="744537"/>
          </a:xfrm>
        </p:spPr>
        <p:txBody>
          <a:bodyPr/>
          <a:lstStyle/>
          <a:p>
            <a:r>
              <a:rPr lang="ru-RU" sz="3600" b="1">
                <a:solidFill>
                  <a:srgbClr val="FF3300"/>
                </a:solidFill>
              </a:rPr>
              <a:t>Проверь себя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079500" y="1557338"/>
            <a:ext cx="78136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838200" algn="l"/>
              </a:tabLst>
            </a:pPr>
            <a:r>
              <a:rPr lang="ru-RU" sz="2000" b="1"/>
              <a:t>1. Формула  давления  твёрдого  тела.  </a:t>
            </a:r>
            <a:r>
              <a:rPr lang="ru-RU" sz="2000" b="1">
                <a:solidFill>
                  <a:srgbClr val="FF3300"/>
                </a:solidFill>
              </a:rPr>
              <a:t>(Р</a:t>
            </a:r>
            <a:r>
              <a:rPr lang="en-US" sz="2000" b="1">
                <a:solidFill>
                  <a:srgbClr val="FF3300"/>
                </a:solidFill>
              </a:rPr>
              <a:t>=F/S</a:t>
            </a:r>
            <a:r>
              <a:rPr lang="ru-RU" sz="2000" b="1">
                <a:solidFill>
                  <a:srgbClr val="FF3300"/>
                </a:solidFill>
              </a:rPr>
              <a:t>)</a:t>
            </a:r>
            <a:r>
              <a:rPr lang="en-US" sz="2000" b="1"/>
              <a:t> </a:t>
            </a:r>
            <a:endParaRPr lang="ru-RU" sz="2000" b="1"/>
          </a:p>
          <a:p>
            <a:pPr>
              <a:tabLst>
                <a:tab pos="838200" algn="l"/>
              </a:tabLst>
            </a:pPr>
            <a:r>
              <a:rPr lang="ru-RU" sz="2000" b="1"/>
              <a:t>2.Обозначение  плотности  вещества.  </a:t>
            </a:r>
            <a:r>
              <a:rPr lang="ru-RU" sz="2000" b="1">
                <a:solidFill>
                  <a:srgbClr val="FF3300"/>
                </a:solidFill>
              </a:rPr>
              <a:t>(ρ)</a:t>
            </a:r>
          </a:p>
          <a:p>
            <a:pPr>
              <a:tabLst>
                <a:tab pos="838200" algn="l"/>
              </a:tabLst>
            </a:pPr>
            <a:r>
              <a:rPr lang="ru-RU" sz="2000" b="1"/>
              <a:t>3.Формула  давления  жидкости  на  дно  сосуда. </a:t>
            </a:r>
            <a:r>
              <a:rPr lang="ru-RU" sz="2000" b="1">
                <a:solidFill>
                  <a:srgbClr val="FF3300"/>
                </a:solidFill>
              </a:rPr>
              <a:t>(Р=ρ·</a:t>
            </a:r>
            <a:r>
              <a:rPr lang="en-US" sz="2000" b="1">
                <a:solidFill>
                  <a:srgbClr val="FF3300"/>
                </a:solidFill>
              </a:rPr>
              <a:t>g</a:t>
            </a:r>
            <a:r>
              <a:rPr lang="ru-RU" sz="2000" b="1">
                <a:solidFill>
                  <a:srgbClr val="FF3300"/>
                </a:solidFill>
              </a:rPr>
              <a:t>·</a:t>
            </a:r>
            <a:r>
              <a:rPr lang="en-US" sz="2000" b="1">
                <a:solidFill>
                  <a:srgbClr val="FF3300"/>
                </a:solidFill>
              </a:rPr>
              <a:t>h</a:t>
            </a:r>
            <a:r>
              <a:rPr lang="ru-RU" sz="2000" b="1">
                <a:solidFill>
                  <a:srgbClr val="FF3300"/>
                </a:solidFill>
              </a:rPr>
              <a:t>)</a:t>
            </a:r>
          </a:p>
          <a:p>
            <a:pPr>
              <a:tabLst>
                <a:tab pos="838200" algn="l"/>
              </a:tabLst>
            </a:pPr>
            <a:r>
              <a:rPr lang="ru-RU" sz="2000" b="1"/>
              <a:t>4.Давление  на  одном  уровне  больше  в  керосине  или  в  воде, если  плотность  воды  больше  плотности  керосина?</a:t>
            </a:r>
            <a:r>
              <a:rPr lang="ru-RU" sz="2000" b="1">
                <a:solidFill>
                  <a:srgbClr val="FF3300"/>
                </a:solidFill>
              </a:rPr>
              <a:t>(больше)</a:t>
            </a:r>
          </a:p>
          <a:p>
            <a:pPr>
              <a:tabLst>
                <a:tab pos="838200" algn="l"/>
              </a:tabLst>
            </a:pPr>
            <a:r>
              <a:rPr lang="ru-RU" sz="2000" b="1"/>
              <a:t>5.Вес  тела  действует  на </a:t>
            </a:r>
            <a:r>
              <a:rPr lang="ru-RU" sz="2000" b="1">
                <a:solidFill>
                  <a:srgbClr val="FF3300"/>
                </a:solidFill>
              </a:rPr>
              <a:t>(на  опору  или  подвес)</a:t>
            </a:r>
          </a:p>
          <a:p>
            <a:pPr>
              <a:tabLst>
                <a:tab pos="838200" algn="l"/>
              </a:tabLst>
            </a:pPr>
            <a:r>
              <a:rPr lang="ru-RU" sz="2000" b="1"/>
              <a:t>6. В  сосуд  с  водой  опустили  деревянный  брусок. Изменилось  ли  давление  воды  на  дно  сосуда? </a:t>
            </a:r>
            <a:r>
              <a:rPr lang="ru-RU" sz="2000" b="1">
                <a:solidFill>
                  <a:srgbClr val="FF3300"/>
                </a:solidFill>
              </a:rPr>
              <a:t>(не  изменилось)</a:t>
            </a:r>
            <a:r>
              <a:rPr lang="ru-RU" sz="2000" b="1"/>
              <a:t> </a:t>
            </a:r>
          </a:p>
          <a:p>
            <a:pPr>
              <a:tabLst>
                <a:tab pos="838200" algn="l"/>
              </a:tabLst>
            </a:pPr>
            <a:r>
              <a:rPr lang="ru-RU" sz="2000" b="1"/>
              <a:t>7. Изменяется  ли  давление  в  жидкости  при  погружении? </a:t>
            </a:r>
            <a:r>
              <a:rPr lang="ru-RU" sz="2000" b="1">
                <a:solidFill>
                  <a:srgbClr val="FF3300"/>
                </a:solidFill>
              </a:rPr>
              <a:t>(изменяется)</a:t>
            </a:r>
          </a:p>
          <a:p>
            <a:pPr>
              <a:tabLst>
                <a:tab pos="838200" algn="l"/>
              </a:tabLst>
            </a:pPr>
            <a:r>
              <a:rPr lang="ru-RU" sz="2000" b="1"/>
              <a:t>8.Одинаковы  ли  силы  давления,  которые  действуют  снизу  и  сверху  на  тело, погруженное  в  жидкость? </a:t>
            </a:r>
            <a:r>
              <a:rPr lang="ru-RU" sz="2000" b="1">
                <a:solidFill>
                  <a:srgbClr val="FF3300"/>
                </a:solidFill>
              </a:rPr>
              <a:t>(нет)</a:t>
            </a:r>
            <a:r>
              <a:rPr lang="ru-RU" sz="2000" b="1"/>
              <a:t> А  на  боковые  грани? </a:t>
            </a:r>
            <a:r>
              <a:rPr lang="ru-RU" sz="2000" b="1">
                <a:solidFill>
                  <a:srgbClr val="FF3300"/>
                </a:solidFill>
              </a:rPr>
              <a:t>(да)</a:t>
            </a:r>
            <a:r>
              <a:rPr lang="ru-RU" sz="2000" b="1"/>
              <a:t> Чем  это  можно  объяснить?</a:t>
            </a:r>
          </a:p>
          <a:p>
            <a:pPr>
              <a:tabLst>
                <a:tab pos="838200" algn="l"/>
              </a:tabLst>
            </a:pPr>
            <a:r>
              <a:rPr lang="ru-RU" sz="2000" b="1"/>
              <a:t>9. Куда  направлена  равнодействующая  сил, действующих  на  верхнюю  и  нижнюю  грани?</a:t>
            </a:r>
          </a:p>
          <a:p>
            <a:pPr>
              <a:tabLst>
                <a:tab pos="838200" algn="l"/>
              </a:tabLst>
            </a:pPr>
            <a:endParaRPr lang="ru-RU" sz="2000" b="1"/>
          </a:p>
        </p:txBody>
      </p:sp>
      <p:pic>
        <p:nvPicPr>
          <p:cNvPr id="24582" name="Picture 6" descr="knig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04813"/>
            <a:ext cx="1223962" cy="990600"/>
          </a:xfrm>
          <a:prstGeom prst="rect">
            <a:avLst/>
          </a:prstGeom>
          <a:noFill/>
        </p:spPr>
      </p:pic>
      <p:pic>
        <p:nvPicPr>
          <p:cNvPr id="24583" name="Picture 7" descr="1-15-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AFFE1"/>
              </a:clrFrom>
              <a:clrTo>
                <a:srgbClr val="DAFFE1">
                  <a:alpha val="0"/>
                </a:srgbClr>
              </a:clrTo>
            </a:clrChange>
          </a:blip>
          <a:srcRect l="35110" t="18994" r="35719" b="21584"/>
          <a:stretch>
            <a:fillRect/>
          </a:stretch>
        </p:blipFill>
        <p:spPr bwMode="auto">
          <a:xfrm>
            <a:off x="7524750" y="404813"/>
            <a:ext cx="974725" cy="115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404813"/>
            <a:ext cx="7620000" cy="719137"/>
          </a:xfrm>
        </p:spPr>
        <p:txBody>
          <a:bodyPr/>
          <a:lstStyle/>
          <a:p>
            <a:r>
              <a:rPr lang="ru-RU" sz="4000">
                <a:solidFill>
                  <a:srgbClr val="008000"/>
                </a:solidFill>
                <a:latin typeface="Comic Sans MS" pitchFamily="66" charset="0"/>
              </a:rPr>
              <a:t>Мотивация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1331913" y="1125538"/>
            <a:ext cx="3624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9966"/>
                </a:solidFill>
              </a:rPr>
              <a:t>Как вы думаете, почему:</a:t>
            </a:r>
          </a:p>
        </p:txBody>
      </p:sp>
      <p:pic>
        <p:nvPicPr>
          <p:cNvPr id="48133" name="Рисунок 4" descr="корабль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276475"/>
            <a:ext cx="3354388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Рисунок 3" descr="воздушный шар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773238"/>
            <a:ext cx="2976563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1331913" y="1700213"/>
            <a:ext cx="295275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latin typeface="Comic Sans MS" pitchFamily="66" charset="0"/>
              </a:rPr>
              <a:t>Не тонут корабли</a:t>
            </a:r>
          </a:p>
          <a:p>
            <a:endParaRPr lang="ru-RU" sz="2000" b="1">
              <a:latin typeface="Comic Sans MS" pitchFamily="66" charset="0"/>
            </a:endParaRPr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 sz="2000" b="1">
              <a:latin typeface="Comic Sans MS" pitchFamily="66" charset="0"/>
            </a:endParaRPr>
          </a:p>
          <a:p>
            <a:endParaRPr lang="ru-RU" sz="2000" b="1">
              <a:latin typeface="Comic Sans MS" pitchFamily="66" charset="0"/>
            </a:endParaRPr>
          </a:p>
          <a:p>
            <a:endParaRPr lang="ru-RU" sz="2000" b="1">
              <a:latin typeface="Comic Sans MS" pitchFamily="66" charset="0"/>
            </a:endParaRPr>
          </a:p>
          <a:p>
            <a:endParaRPr lang="ru-RU" sz="2000" b="1">
              <a:latin typeface="Comic Sans MS" pitchFamily="66" charset="0"/>
            </a:endParaRPr>
          </a:p>
          <a:p>
            <a:r>
              <a:rPr lang="ru-RU" sz="2000" b="1">
                <a:latin typeface="Comic Sans MS" pitchFamily="66" charset="0"/>
              </a:rPr>
              <a:t>Летают воздушные шары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0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549275"/>
            <a:ext cx="7620000" cy="1143000"/>
          </a:xfrm>
        </p:spPr>
        <p:txBody>
          <a:bodyPr/>
          <a:lstStyle/>
          <a:p>
            <a:r>
              <a:rPr lang="ru-RU" sz="2800" b="1">
                <a:solidFill>
                  <a:srgbClr val="FF3300"/>
                </a:solidFill>
                <a:latin typeface="Arial Unicode MS" pitchFamily="34" charset="-128"/>
              </a:rPr>
              <a:t>Вам интересно узнать, как объяснить с точки зрения физики эти явления?</a:t>
            </a:r>
            <a:br>
              <a:rPr lang="ru-RU" sz="2800" b="1">
                <a:solidFill>
                  <a:srgbClr val="FF3300"/>
                </a:solidFill>
                <a:latin typeface="Arial Unicode MS" pitchFamily="34" charset="-128"/>
              </a:rPr>
            </a:br>
            <a:endParaRPr lang="ru-RU" sz="2800" b="1">
              <a:solidFill>
                <a:srgbClr val="FF3300"/>
              </a:solidFill>
              <a:latin typeface="Arial Unicode MS" pitchFamily="34" charset="-128"/>
            </a:endParaRPr>
          </a:p>
        </p:txBody>
      </p:sp>
      <p:pic>
        <p:nvPicPr>
          <p:cNvPr id="49156" name="Рисунок 3" descr="Рисунок1.jpg"/>
          <p:cNvPicPr>
            <a:picLocks noGrp="1" noChangeAspect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492250"/>
            <a:ext cx="6624637" cy="43751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9" name="Rectangle 101"/>
          <p:cNvSpPr>
            <a:spLocks noChangeArrowheads="1"/>
          </p:cNvSpPr>
          <p:nvPr/>
        </p:nvSpPr>
        <p:spPr bwMode="auto">
          <a:xfrm>
            <a:off x="1042988" y="1341438"/>
            <a:ext cx="777716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339966"/>
                </a:solidFill>
              </a:rPr>
              <a:t>1.Герой романа А.Р. Беляева «Человек -амфибия» рассказывает: «Дельфин на суше гораздо тяжелее, чем в воде. Вообще у вас все тяжелее. Даже собственное тело». Прав ли автор романа? </a:t>
            </a:r>
          </a:p>
          <a:p>
            <a:r>
              <a:rPr lang="ru-RU" sz="2000" b="1">
                <a:solidFill>
                  <a:srgbClr val="0066CC"/>
                </a:solidFill>
              </a:rPr>
              <a:t>2.Собака легко перетаскивает утопающего в воде, однако на бе-регу не может сдвинуть его с места. Почему?</a:t>
            </a:r>
          </a:p>
          <a:p>
            <a:r>
              <a:rPr lang="ru-RU" sz="2000" b="1">
                <a:solidFill>
                  <a:srgbClr val="FF9933"/>
                </a:solidFill>
              </a:rPr>
              <a:t>3.В Вологодской области есть, на первый взгляд, странное озеро. С незапамятных времен люди считали, что на дне его живет кол-дун, и боялись нарушать границы его владений. Однажды попы-тался крестьянин искупать свою лошадь в озере, а она не успела войти в него, как потеряла равновесие и упала, но не утонула, а всплыла. Да и другие предметы, брошенные в воду, не тонули, а поддерживались непонятной силой. Как же объяснить такое яв-ление?</a:t>
            </a:r>
          </a:p>
          <a:p>
            <a:r>
              <a:rPr lang="ru-RU" sz="2000" b="1">
                <a:solidFill>
                  <a:srgbClr val="FF9933"/>
                </a:solidFill>
              </a:rPr>
              <a:t>Такие водоемы встречаются и в других странах. Самый большой из них  Мертвое море. О нем сложились мрачные легенды. В одной из них говорится:»И вода, и земля здесь Богом прокляты».</a:t>
            </a:r>
            <a:r>
              <a:rPr lang="ru-RU" sz="180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2390" name="Rectangle 102"/>
          <p:cNvSpPr>
            <a:spLocks noChangeArrowheads="1"/>
          </p:cNvSpPr>
          <p:nvPr/>
        </p:nvSpPr>
        <p:spPr bwMode="auto">
          <a:xfrm>
            <a:off x="1116013" y="260350"/>
            <a:ext cx="7620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>
                <a:solidFill>
                  <a:srgbClr val="FF3300"/>
                </a:solidFill>
              </a:rPr>
              <a:t>Постановка проблемы</a:t>
            </a:r>
          </a:p>
        </p:txBody>
      </p:sp>
      <p:pic>
        <p:nvPicPr>
          <p:cNvPr id="12391" name="Picture 103" descr="knig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60350"/>
            <a:ext cx="1152525" cy="933450"/>
          </a:xfrm>
          <a:prstGeom prst="rect">
            <a:avLst/>
          </a:prstGeom>
          <a:noFill/>
        </p:spPr>
      </p:pic>
      <p:pic>
        <p:nvPicPr>
          <p:cNvPr id="12392" name="Picture 104" descr="knig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60350"/>
            <a:ext cx="1152525" cy="93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549275"/>
            <a:ext cx="7416800" cy="511175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 u="sng">
                <a:solidFill>
                  <a:schemeClr val="hlink"/>
                </a:solidFill>
                <a:latin typeface="Comic Sans MS" pitchFamily="66" charset="0"/>
              </a:rPr>
              <a:t>цели и задачи урока</a:t>
            </a:r>
            <a:r>
              <a:rPr lang="ru-RU" b="1" u="sng">
                <a:solidFill>
                  <a:schemeClr val="hlink"/>
                </a:solidFill>
              </a:rPr>
              <a:t>:</a:t>
            </a:r>
            <a:r>
              <a:rPr lang="ru-RU"/>
              <a:t> 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/>
          </a:p>
          <a:p>
            <a:pPr algn="ctr">
              <a:lnSpc>
                <a:spcPct val="90000"/>
              </a:lnSpc>
            </a:pPr>
            <a:r>
              <a:rPr lang="ru-RU" sz="2800" b="1">
                <a:latin typeface="Comic Sans MS" pitchFamily="66" charset="0"/>
              </a:rPr>
              <a:t>1.Как влияет жидкость или газ на погруженное в них тело?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800" b="1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r>
              <a:rPr lang="ru-RU" sz="2800" b="1">
                <a:latin typeface="Comic Sans MS" pitchFamily="66" charset="0"/>
              </a:rPr>
              <a:t>2.Выяснить, от чего зависит и от чего не зависит выталкивающая сила.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800" b="1">
              <a:latin typeface="Comic Sans MS" pitchFamily="66" charset="0"/>
            </a:endParaRPr>
          </a:p>
          <a:p>
            <a:pPr algn="ctr">
              <a:lnSpc>
                <a:spcPct val="90000"/>
              </a:lnSpc>
            </a:pPr>
            <a:r>
              <a:rPr lang="ru-RU" sz="2800" b="1">
                <a:latin typeface="Comic Sans MS" pitchFamily="66" charset="0"/>
              </a:rPr>
              <a:t>3.Чему она равна, по какой формуле она находится?</a:t>
            </a:r>
          </a:p>
        </p:txBody>
      </p:sp>
      <p:pic>
        <p:nvPicPr>
          <p:cNvPr id="26630" name="Picture 6" descr="knig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5589588"/>
            <a:ext cx="1152525" cy="93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916113"/>
            <a:ext cx="7620000" cy="3683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/>
              <a:t> </a:t>
            </a:r>
            <a:r>
              <a:rPr lang="ru-RU" u="sng"/>
              <a:t>Фронтальный эксперимент 1</a:t>
            </a:r>
            <a:r>
              <a:rPr lang="ru-RU"/>
              <a:t>:</a:t>
            </a:r>
          </a:p>
          <a:p>
            <a:r>
              <a:rPr lang="ru-RU" sz="2800" b="1">
                <a:latin typeface="Comic Sans MS" pitchFamily="66" charset="0"/>
              </a:rPr>
              <a:t>Определите вес данного тела в воздухе.</a:t>
            </a:r>
          </a:p>
          <a:p>
            <a:r>
              <a:rPr lang="ru-RU" sz="2800" b="1">
                <a:latin typeface="Comic Sans MS" pitchFamily="66" charset="0"/>
              </a:rPr>
              <a:t>Определите вес этого тела в воде.</a:t>
            </a:r>
          </a:p>
          <a:p>
            <a:r>
              <a:rPr lang="ru-RU" sz="2800" b="1">
                <a:latin typeface="Comic Sans MS" pitchFamily="66" charset="0"/>
              </a:rPr>
              <a:t>Сравните результаты и сделайте вывод</a:t>
            </a:r>
          </a:p>
          <a:p>
            <a:pPr>
              <a:buFontTx/>
              <a:buNone/>
            </a:pPr>
            <a:endParaRPr lang="ru-RU"/>
          </a:p>
          <a:p>
            <a:endParaRPr lang="ru-RU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260350"/>
            <a:ext cx="6840537" cy="711200"/>
          </a:xfrm>
          <a:noFill/>
          <a:ln/>
        </p:spPr>
        <p:txBody>
          <a:bodyPr/>
          <a:lstStyle/>
          <a:p>
            <a:r>
              <a:rPr lang="ru-RU" sz="3600" b="1">
                <a:solidFill>
                  <a:srgbClr val="0033CC"/>
                </a:solidFill>
              </a:rPr>
              <a:t>«Открытие» нового знания</a:t>
            </a:r>
            <a:r>
              <a:rPr lang="ru-RU" sz="4800"/>
              <a:t> 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835150" y="908050"/>
            <a:ext cx="71294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3300"/>
                </a:solidFill>
              </a:rPr>
              <a:t>Задача: </a:t>
            </a:r>
            <a:r>
              <a:rPr lang="ru-RU" sz="2800">
                <a:solidFill>
                  <a:srgbClr val="FF3300"/>
                </a:solidFill>
              </a:rPr>
              <a:t>исследование действия жидкости или газа на погруженное в них тело.</a:t>
            </a:r>
          </a:p>
        </p:txBody>
      </p:sp>
      <p:pic>
        <p:nvPicPr>
          <p:cNvPr id="25606" name="Picture 6" descr="03f-i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6000"/>
          </a:blip>
          <a:srcRect/>
          <a:stretch>
            <a:fillRect/>
          </a:stretch>
        </p:blipFill>
        <p:spPr bwMode="auto">
          <a:xfrm>
            <a:off x="3059113" y="4437063"/>
            <a:ext cx="2881312" cy="2016125"/>
          </a:xfrm>
          <a:prstGeom prst="rect">
            <a:avLst/>
          </a:prstGeom>
          <a:noFill/>
        </p:spPr>
      </p:pic>
      <p:pic>
        <p:nvPicPr>
          <p:cNvPr id="25610" name="Picture 10" descr="kniga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765175"/>
            <a:ext cx="936625" cy="75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Designs\Тетрадь.pot</Template>
  <TotalTime>492</TotalTime>
  <Words>1003</Words>
  <Application>Microsoft Office PowerPoint</Application>
  <PresentationFormat>Экран (4:3)</PresentationFormat>
  <Paragraphs>127</Paragraphs>
  <Slides>22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 Unicode MS</vt:lpstr>
      <vt:lpstr>Arial</vt:lpstr>
      <vt:lpstr>Comic Sans MS</vt:lpstr>
      <vt:lpstr>Tahoma</vt:lpstr>
      <vt:lpstr>Times New Roman</vt:lpstr>
      <vt:lpstr>Verdana</vt:lpstr>
      <vt:lpstr>Wingdings 2</vt:lpstr>
      <vt:lpstr>Тетрадь</vt:lpstr>
      <vt:lpstr>Точечный рисунок</vt:lpstr>
      <vt:lpstr>Clip</vt:lpstr>
      <vt:lpstr>Презентация PowerPoint</vt:lpstr>
      <vt:lpstr>Основные этапы  познания мира: </vt:lpstr>
      <vt:lpstr>Актуализация знаний</vt:lpstr>
      <vt:lpstr>Проверь себя</vt:lpstr>
      <vt:lpstr>Мотивация</vt:lpstr>
      <vt:lpstr>Вам интересно узнать, как объяснить с точки зрения физики эти явления? </vt:lpstr>
      <vt:lpstr>Презентация PowerPoint</vt:lpstr>
      <vt:lpstr>Презентация PowerPoint</vt:lpstr>
      <vt:lpstr>«Открытие» нового знания </vt:lpstr>
      <vt:lpstr>Фронтальный эксперимент 2: </vt:lpstr>
      <vt:lpstr>Фронтальный эксперимент 3:</vt:lpstr>
      <vt:lpstr>Вывод формулы расчета выталкивающей силы</vt:lpstr>
      <vt:lpstr>Презентация PowerPoint</vt:lpstr>
      <vt:lpstr>Опыт   с ведерком Архимеда по доказательству того, что Архимедова сила (FА)= Ржидкости,  вытесненной телом в объеме данного тела.</vt:lpstr>
      <vt:lpstr>Презентация PowerPoint</vt:lpstr>
      <vt:lpstr>Архимед (287 -  212 до н.э.)</vt:lpstr>
      <vt:lpstr>Архимед ( 287 – 212 гг. до н.э.)</vt:lpstr>
      <vt:lpstr>Презентация PowerPoint</vt:lpstr>
      <vt:lpstr>Презентация PowerPoint</vt:lpstr>
      <vt:lpstr>Итог урока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Анна Ивановна</dc:creator>
  <cp:lastModifiedBy>Учетная запись Майкрософт</cp:lastModifiedBy>
  <cp:revision>29</cp:revision>
  <dcterms:created xsi:type="dcterms:W3CDTF">1601-01-01T00:00:00Z</dcterms:created>
  <dcterms:modified xsi:type="dcterms:W3CDTF">2022-11-08T17:52:21Z</dcterms:modified>
</cp:coreProperties>
</file>