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56" r:id="rId2"/>
    <p:sldId id="275" r:id="rId3"/>
    <p:sldId id="276" r:id="rId4"/>
    <p:sldId id="278" r:id="rId5"/>
    <p:sldId id="257" r:id="rId6"/>
    <p:sldId id="270" r:id="rId7"/>
    <p:sldId id="274" r:id="rId8"/>
    <p:sldId id="271" r:id="rId9"/>
    <p:sldId id="259" r:id="rId10"/>
    <p:sldId id="260" r:id="rId11"/>
    <p:sldId id="261" r:id="rId12"/>
    <p:sldId id="262" r:id="rId13"/>
    <p:sldId id="265" r:id="rId14"/>
    <p:sldId id="273" r:id="rId15"/>
    <p:sldId id="28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68" autoAdjust="0"/>
    <p:restoredTop sz="94660"/>
  </p:normalViewPr>
  <p:slideViewPr>
    <p:cSldViewPr>
      <p:cViewPr varScale="1">
        <p:scale>
          <a:sx n="70" d="100"/>
          <a:sy n="70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xmlns="" id="{A7D07CB8-84EB-0871-818A-511B111D3652}"/>
              </a:ext>
            </a:extLst>
          </p:cNvPr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3A698C3B-185D-B926-7CB1-EEE4DF482F8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61AD3D15-D437-933F-EE02-8E688E0F8B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7A08AC2-786F-4938-8058-EA0024803A1A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FEDC8349-D79C-4682-AED6-2A29DDEB7B90}"/>
              </a:ext>
            </a:extLst>
          </p:cNvPr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983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97FE30BE-7A12-468A-161D-941AC76B72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AA26F10D-6B51-7BCC-8603-B2606307A6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3068DBBA-F857-534D-2AB3-D4260BEF8F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58D203-76D8-4A0B-901D-7B3DCD3EA70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096473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AC254CB4-93BC-0800-652B-70FFC89B9D7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D48CB392-BF52-327B-D894-7BEB30A7DA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CF24E87-CA3A-6DDB-C0CC-8CF3310488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8AA7FA-B997-419E-A4CC-58218A386C9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12477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0BD5C64-4CBE-82D6-304B-C6A7192407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C480905-1E7D-13A8-E1CC-5A4274423DE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B0BA991-2261-4F2A-10F4-BFF1FAD18A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B16CBC-A538-433C-8119-A00C075C471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68584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BFC6E2C0-C9A0-5BC6-CD63-1600EF9038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7959957F-2EAC-09E8-1848-EEEBAE37B4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F10664E-EC17-8A4B-78CA-A20F8E43F5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05353B-0BF9-4BE6-B76E-5536B2D9E49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17041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30968718-4FD3-862A-F96D-3BA13F58A4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4BF98FB7-F1E2-2114-E527-7147020A53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CB77E84C-0585-2CD1-44D0-84894DA6B9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924D5B-8184-484E-ADC4-556887DED07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49913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F06BEFA-326E-FFC6-3CFE-66E1F3B34D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3447A60-E40A-AF28-08B9-53737321C44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BA49430-A490-7ACF-2589-3E6C2C02169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EF8FAB-B8ED-4ED4-9FA6-29D2BF8C52B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559614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2D30668A-BDCD-892B-45ED-E6AB6A3C19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5626C70E-6DA5-88D6-A2DF-8E19C2AD36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51901DEC-9334-2F69-4842-63B0AA1A2C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940916-DB35-4E0E-B289-1B802DD0AE0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75977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1ECAA3D4-916A-6A60-55F2-AC282F9D20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88E02B20-50A9-C19E-90BE-C90F7290495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DA52BA3A-F382-721D-7E1D-90E110D774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45391-A07C-4E03-AE59-0E3D16B4C22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02642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0BD83F83-51AC-46E8-5980-C4F04909A1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F58933AD-0323-276A-8B47-83353AAB29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54B8DE70-0CE6-5C20-E961-4F4CA590DF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A3F3C0-9A2D-4FA0-A548-3B057AF7D90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57388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5087492-FE58-3998-E56A-CFC6DE1C05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6FFDDFD-D7A6-B9AF-15B5-85E1F4CF7D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2BC960E-FB0D-04C2-0321-E5DC5DC27D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95D59A-BAFA-4B2B-8053-28561B216E1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136839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9DA4CA3-9A3E-1E57-904F-1FF92803AB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A1E5BDD-3ADE-6D83-4AD5-F347BF5846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3606E03-E727-A04F-9FE1-D1FC3D73B3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72C00B-52D4-44E6-AC1F-BBF741F16A5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82934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xmlns="" id="{F54DFDE0-8C6B-7474-8C2D-984BB18539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xmlns="" id="{633AD86A-59F3-5E1D-2D16-09186CF588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xmlns="" id="{1F14E049-173F-D5F6-9005-8AB70A6B3AC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xmlns="" id="{1E671CA1-60F8-8BF2-3FB0-D9391B4D0D7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xmlns="" id="{F2BFB549-ED7F-A5B9-2DE6-9F4CE63CAA0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fld id="{FC8DF76F-5238-41F2-973B-9D07CD9071C0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xmlns="" id="{C761AF74-001E-1A2C-58AB-DB6A86D607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0034" y="857232"/>
            <a:ext cx="8229600" cy="16557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4000" b="1" dirty="0" smtClean="0">
                <a:solidFill>
                  <a:srgbClr val="FFFF00"/>
                </a:solidFill>
              </a:rPr>
              <a:t>«Правила </a:t>
            </a:r>
            <a:r>
              <a:rPr lang="ru-RU" sz="4000" b="1" dirty="0">
                <a:solidFill>
                  <a:srgbClr val="FFFF00"/>
                </a:solidFill>
              </a:rPr>
              <a:t>безопасного поведения на </a:t>
            </a:r>
            <a:r>
              <a:rPr lang="ru-RU" sz="4000" b="1" dirty="0" smtClean="0">
                <a:solidFill>
                  <a:srgbClr val="FFFF00"/>
                </a:solidFill>
              </a:rPr>
              <a:t>воде»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3" name="Picture 2" descr="C:\Users\rekom\Desktop\1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786058"/>
            <a:ext cx="4038600" cy="267124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5143512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Царева Евгения, ученица 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класса МКОУ «Новоалейская СОШ» 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– Болдакова Наталья Николаевна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xmlns="" id="{1EEE0EBB-0558-5B74-A4FA-2039A60275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>
                <a:solidFill>
                  <a:srgbClr val="FFFF00"/>
                </a:solidFill>
              </a:rPr>
              <a:t>Использование спасательных</a:t>
            </a:r>
            <a:br>
              <a:rPr lang="ru-RU" sz="4000" b="1">
                <a:solidFill>
                  <a:srgbClr val="FFFF00"/>
                </a:solidFill>
              </a:rPr>
            </a:br>
            <a:r>
              <a:rPr lang="ru-RU" sz="4000" b="1">
                <a:solidFill>
                  <a:srgbClr val="FFFF00"/>
                </a:solidFill>
              </a:rPr>
              <a:t>                 средств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xmlns="" id="{9C185ADF-560E-D411-1E49-0B426E6E622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/>
              <a:t>   </a:t>
            </a:r>
            <a:r>
              <a:rPr lang="ru-RU" sz="2400"/>
              <a:t>К утопающему подходить при хорошей погоде - кратчайшем путём, а при ветре или волнении - с подветренной стороны или против волны. При приближении к тонущему соблюдать осторожность. Поднимать пострадавшего из воды необходимо с носа или кормы лодки.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/>
          </a:p>
        </p:txBody>
      </p:sp>
      <p:grpSp>
        <p:nvGrpSpPr>
          <p:cNvPr id="2" name="Organization Chart 4">
            <a:extLst>
              <a:ext uri="{FF2B5EF4-FFF2-40B4-BE49-F238E27FC236}">
                <a16:creationId xmlns:a16="http://schemas.microsoft.com/office/drawing/2014/main" xmlns="" id="{FD52E5B6-FAEF-F235-7DFD-599F9FC315D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48200" y="1905000"/>
            <a:ext cx="4244975" cy="4114800"/>
            <a:chOff x="6090" y="484"/>
            <a:chExt cx="2755" cy="7881"/>
          </a:xfrm>
        </p:grpSpPr>
        <p:cxnSp>
          <p:nvCxnSpPr>
            <p:cNvPr id="2052" name="_s2052">
              <a:extLst>
                <a:ext uri="{FF2B5EF4-FFF2-40B4-BE49-F238E27FC236}">
                  <a16:creationId xmlns:a16="http://schemas.microsoft.com/office/drawing/2014/main" xmlns="" id="{6114D9A4-73C0-1B87-2E29-D43A6B16A278}"/>
                </a:ext>
              </a:extLst>
            </p:cNvPr>
            <p:cNvCxnSpPr>
              <a:cxnSpLocks noChangeShapeType="1"/>
              <a:stCxn id="7" idx="0"/>
              <a:endCxn id="5" idx="2"/>
            </p:cNvCxnSpPr>
            <p:nvPr/>
          </p:nvCxnSpPr>
          <p:spPr bwMode="auto">
            <a:xfrm rot="16200000">
              <a:off x="7998" y="3975"/>
              <a:ext cx="440" cy="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3" name="_s2053">
              <a:extLst>
                <a:ext uri="{FF2B5EF4-FFF2-40B4-BE49-F238E27FC236}">
                  <a16:creationId xmlns:a16="http://schemas.microsoft.com/office/drawing/2014/main" xmlns="" id="{EE39F284-04EA-F064-0688-CA949AB7F9CE}"/>
                </a:ext>
              </a:extLst>
            </p:cNvPr>
            <p:cNvCxnSpPr>
              <a:cxnSpLocks noChangeShapeType="1"/>
              <a:stCxn id="6" idx="0"/>
              <a:endCxn id="4" idx="2"/>
            </p:cNvCxnSpPr>
            <p:nvPr/>
          </p:nvCxnSpPr>
          <p:spPr bwMode="auto">
            <a:xfrm rot="16200000">
              <a:off x="6499" y="3975"/>
              <a:ext cx="440" cy="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4" name="_s2054">
              <a:extLst>
                <a:ext uri="{FF2B5EF4-FFF2-40B4-BE49-F238E27FC236}">
                  <a16:creationId xmlns:a16="http://schemas.microsoft.com/office/drawing/2014/main" xmlns="" id="{FC24B778-42FC-3B14-AB6D-F0773815F230}"/>
                </a:ext>
              </a:extLst>
            </p:cNvPr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5400000" flipH="1">
              <a:off x="7624" y="2444"/>
              <a:ext cx="438" cy="749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5" name="_s2055">
              <a:extLst>
                <a:ext uri="{FF2B5EF4-FFF2-40B4-BE49-F238E27FC236}">
                  <a16:creationId xmlns:a16="http://schemas.microsoft.com/office/drawing/2014/main" xmlns="" id="{F275D3A0-7067-3BED-2A84-DF0417DC11AB}"/>
                </a:ext>
              </a:extLst>
            </p:cNvPr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6874" y="2444"/>
              <a:ext cx="438" cy="750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2056">
              <a:extLst>
                <a:ext uri="{FF2B5EF4-FFF2-40B4-BE49-F238E27FC236}">
                  <a16:creationId xmlns:a16="http://schemas.microsoft.com/office/drawing/2014/main" xmlns="" id="{86995FB0-5F65-168E-53BE-EC74AE903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7" y="1797"/>
              <a:ext cx="2281" cy="802"/>
            </a:xfrm>
            <a:prstGeom prst="roundRect">
              <a:avLst>
                <a:gd name="adj" fmla="val 16667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35299" tIns="17649" rIns="35299" bIns="17649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11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Tahoma" panose="020B0604030504040204" pitchFamily="34" charset="0"/>
                </a:rPr>
                <a:t>Способы использования плавсредств для спасения утопающих</a:t>
              </a:r>
              <a:endParaRPr kumimoji="0" lang="ru-RU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</a:endParaRPr>
            </a:p>
          </p:txBody>
        </p:sp>
        <p:sp>
          <p:nvSpPr>
            <p:cNvPr id="4" name="_s2057">
              <a:extLst>
                <a:ext uri="{FF2B5EF4-FFF2-40B4-BE49-F238E27FC236}">
                  <a16:creationId xmlns:a16="http://schemas.microsoft.com/office/drawing/2014/main" xmlns="" id="{49BA1236-E250-A3FE-C515-1C3ADFFB8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4" y="3037"/>
              <a:ext cx="1189" cy="720"/>
            </a:xfrm>
            <a:prstGeom prst="roundRect">
              <a:avLst>
                <a:gd name="adj" fmla="val 16667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35299" tIns="17649" rIns="35299" bIns="17649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rPr>
                <a:t>При хорошей погоде</a:t>
              </a:r>
              <a:endParaRPr kumimoji="0" lang="ru-RU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</a:endParaRPr>
            </a:p>
          </p:txBody>
        </p:sp>
        <p:sp>
          <p:nvSpPr>
            <p:cNvPr id="5" name="_s2058">
              <a:extLst>
                <a:ext uri="{FF2B5EF4-FFF2-40B4-BE49-F238E27FC236}">
                  <a16:creationId xmlns:a16="http://schemas.microsoft.com/office/drawing/2014/main" xmlns="" id="{FA26082C-3A8C-332D-EDFA-07266F2C2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2" y="3037"/>
              <a:ext cx="1189" cy="720"/>
            </a:xfrm>
            <a:prstGeom prst="roundRect">
              <a:avLst>
                <a:gd name="adj" fmla="val 16667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35299" tIns="17649" rIns="35299" bIns="17649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rPr>
                <a:t>При встречном волнении</a:t>
              </a:r>
              <a:endParaRPr kumimoji="0" lang="ru-RU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</a:endParaRPr>
            </a:p>
          </p:txBody>
        </p:sp>
        <p:sp>
          <p:nvSpPr>
            <p:cNvPr id="6" name="_s2059">
              <a:extLst>
                <a:ext uri="{FF2B5EF4-FFF2-40B4-BE49-F238E27FC236}">
                  <a16:creationId xmlns:a16="http://schemas.microsoft.com/office/drawing/2014/main" xmlns="" id="{204AAEE3-D953-DFD1-6F7D-65DE68707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0" y="4195"/>
              <a:ext cx="1257" cy="1743"/>
            </a:xfrm>
            <a:prstGeom prst="roundRect">
              <a:avLst>
                <a:gd name="adj" fmla="val 16667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35299" tIns="17649" rIns="35299" bIns="17649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rPr>
                <a:t>Подходить кратчайшим путем</a:t>
              </a:r>
            </a:p>
          </p:txBody>
        </p:sp>
        <p:sp>
          <p:nvSpPr>
            <p:cNvPr id="7" name="_s2060">
              <a:extLst>
                <a:ext uri="{FF2B5EF4-FFF2-40B4-BE49-F238E27FC236}">
                  <a16:creationId xmlns:a16="http://schemas.microsoft.com/office/drawing/2014/main" xmlns="" id="{B7079117-5503-F551-6C84-BD0D10885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88" y="4195"/>
              <a:ext cx="1257" cy="1743"/>
            </a:xfrm>
            <a:prstGeom prst="roundRect">
              <a:avLst>
                <a:gd name="adj" fmla="val 16667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35299" tIns="17649" rIns="35299" bIns="17649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rPr>
                <a:t>Подходить с подветренной стороны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rPr>
                <a:t> или против волн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xmlns="" id="{FCAC6184-1495-C7D8-80E1-F7663A845C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>
                <a:solidFill>
                  <a:srgbClr val="FFFF00"/>
                </a:solidFill>
              </a:rPr>
              <a:t>Техника спасения тонущего </a:t>
            </a:r>
            <a:br>
              <a:rPr lang="ru-RU" sz="4000" b="1">
                <a:solidFill>
                  <a:srgbClr val="FFFF00"/>
                </a:solidFill>
              </a:rPr>
            </a:br>
            <a:r>
              <a:rPr lang="ru-RU" sz="4000" b="1">
                <a:solidFill>
                  <a:srgbClr val="FFFF00"/>
                </a:solidFill>
              </a:rPr>
              <a:t>                 человека</a:t>
            </a: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xmlns="" id="{F01D210E-6500-E1AB-24B2-C92F49135ED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/>
              <a:t>   Подплыв к утопающему, надо поднырнуть под него и, взяв сзади одним из приемов захвата, транспортировать к берегу, где при необходимости начать комплекс сердечно-лёгочной реанимации.</a:t>
            </a:r>
          </a:p>
          <a:p>
            <a:pPr eaLnBrk="1" hangingPunct="1">
              <a:defRPr/>
            </a:pPr>
            <a:endParaRPr lang="ru-RU" sz="2400"/>
          </a:p>
        </p:txBody>
      </p:sp>
      <p:pic>
        <p:nvPicPr>
          <p:cNvPr id="9220" name="Picture 4" descr="{683F7544-CB8F-4D15-9AF5-26168FA20B71}">
            <a:extLst>
              <a:ext uri="{FF2B5EF4-FFF2-40B4-BE49-F238E27FC236}">
                <a16:creationId xmlns:a16="http://schemas.microsoft.com/office/drawing/2014/main" xmlns="" id="{3768CFAB-06B5-1196-174C-90193109F80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939925"/>
            <a:ext cx="4038600" cy="4044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xmlns="" id="{D4035E1C-2564-44CC-9394-11260971A9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>
                <a:solidFill>
                  <a:srgbClr val="FFFF00"/>
                </a:solidFill>
              </a:rPr>
              <a:t>      Основные правила поведения при купании на</a:t>
            </a:r>
            <a:br>
              <a:rPr lang="ru-RU" sz="4000" b="1">
                <a:solidFill>
                  <a:srgbClr val="FFFF00"/>
                </a:solidFill>
              </a:rPr>
            </a:br>
            <a:r>
              <a:rPr lang="ru-RU" sz="4000" b="1">
                <a:solidFill>
                  <a:srgbClr val="FFFF00"/>
                </a:solidFill>
              </a:rPr>
              <a:t>                  воде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xmlns="" id="{AEEA583E-E5C5-2AF8-F5AB-074E326819C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133600"/>
            <a:ext cx="4038600" cy="4114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/>
              <a:t>   Простые советы: не купаться в незнакомых местах, не стараться плыть как можно дольше под водой, следить за младшими братьями (сестрами), не нарушать правил пользования плавсредствами.</a:t>
            </a:r>
          </a:p>
          <a:p>
            <a:pPr eaLnBrk="1" hangingPunct="1">
              <a:defRPr/>
            </a:pPr>
            <a:endParaRPr lang="ru-RU" sz="2400"/>
          </a:p>
        </p:txBody>
      </p:sp>
      <p:pic>
        <p:nvPicPr>
          <p:cNvPr id="10244" name="Picture 4" descr="{5C0D5BA5-F074-4B46-B421-5919F787CE42}">
            <a:extLst>
              <a:ext uri="{FF2B5EF4-FFF2-40B4-BE49-F238E27FC236}">
                <a16:creationId xmlns:a16="http://schemas.microsoft.com/office/drawing/2014/main" xmlns="" id="{DF8274F2-E60C-65B8-830A-9C06C217156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11578"/>
            <a:ext cx="4038600" cy="31016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CFDDCA84-2A2B-9C48-9AEB-ED03754F8E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085" y="1930400"/>
            <a:ext cx="4448829" cy="406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xmlns="" id="{F3EEA22E-2C37-2EC2-43DA-D7C9FC2619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71550" y="260350"/>
            <a:ext cx="72009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>
                <a:solidFill>
                  <a:srgbClr val="FFFF00"/>
                </a:solidFill>
              </a:rPr>
              <a:t>Безопасное поведение на</a:t>
            </a:r>
            <a:br>
              <a:rPr lang="ru-RU" sz="4000" b="1">
                <a:solidFill>
                  <a:srgbClr val="FFFF00"/>
                </a:solidFill>
              </a:rPr>
            </a:br>
            <a:r>
              <a:rPr lang="ru-RU" sz="4000" b="1">
                <a:solidFill>
                  <a:srgbClr val="FFFF00"/>
                </a:solidFill>
              </a:rPr>
              <a:t>   замёрзших водоёмах</a:t>
            </a:r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xmlns="" id="{EAEA9774-AEDA-7327-197F-257B98F7246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060575"/>
            <a:ext cx="4038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/>
              <a:t>    При движении по льду необходимо увеличить интервалы между людьми, растянуть или ослабить ремни рюкзаков, расстегнуть крепления лыж, приготовить веревку.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/>
              <a:t>    Если лед затрещал или начал ломаться - быстрее возвращайся скользящим шагом или ползком к берегу.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/>
              <a:t>    Нельзя ходить по льду во время оттепели!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/>
          </a:p>
        </p:txBody>
      </p:sp>
      <p:pic>
        <p:nvPicPr>
          <p:cNvPr id="11268" name="Picture 4" descr="{40D76DC9-F3A0-440A-AA17-518144DCFC23}">
            <a:extLst>
              <a:ext uri="{FF2B5EF4-FFF2-40B4-BE49-F238E27FC236}">
                <a16:creationId xmlns:a16="http://schemas.microsoft.com/office/drawing/2014/main" xmlns="" id="{F2F66E8D-54E5-17A9-31D2-1760B9A8F1F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205038"/>
            <a:ext cx="4171950" cy="34559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6F48C435-F882-EC49-8018-AD49E4D5FC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635" y="1901031"/>
            <a:ext cx="4733365" cy="406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BBC5B899-35A9-A946-BA61-D1340D1406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988" y="1008529"/>
            <a:ext cx="5970494" cy="478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66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1000108"/>
            <a:ext cx="8501122" cy="92333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anchor="ctr" anchorCtr="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4" descr=" (399x400, 93Kb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874491"/>
            <a:ext cx="5389572" cy="4983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A2AB5117-B77B-3943-AFA7-1C4391631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70CA1355-AFFF-364F-BFED-218E2E7F8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Цель : сформировать у детей представление о правильном, безопасном поведении на воде. Вооружить знаниями, умениями и навыками, необходимыми во время летнего отдыха у водоёма и для действия в экстремальных ситуациях.</a:t>
            </a:r>
          </a:p>
        </p:txBody>
      </p:sp>
    </p:spTree>
    <p:extLst>
      <p:ext uri="{BB962C8B-B14F-4D97-AF65-F5344CB8AC3E}">
        <p14:creationId xmlns:p14="http://schemas.microsoft.com/office/powerpoint/2010/main" val="224100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8D2CD45-EE22-0243-AB74-A3CA013DD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1F08243-EF06-7646-B5A2-E60C87BB1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Формировать умение реально оценивать возможную опасность и воспитывать чувство осторожности и самосохранения, прививать практические навыки поведения детей на воде во время купания и катания на плавательных средства </a:t>
            </a:r>
            <a:r>
              <a:rPr lang="ru-RU" dirty="0" err="1"/>
              <a:t>х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86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B95031-C9D8-354F-818A-4555BF4B3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4E6C5AA-06CB-224F-8667-FB42FA081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Предметные –раскрыть причины несчастных случаев на воде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Личностные -</a:t>
            </a:r>
            <a:r>
              <a:rPr lang="ru-RU" dirty="0"/>
              <a:t>воспитывать осторожность и аккуратность в поведении на воде.</a:t>
            </a:r>
          </a:p>
        </p:txBody>
      </p:sp>
    </p:spTree>
    <p:extLst>
      <p:ext uri="{BB962C8B-B14F-4D97-AF65-F5344CB8AC3E}">
        <p14:creationId xmlns:p14="http://schemas.microsoft.com/office/powerpoint/2010/main" val="36579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1" name="Rectangle 49">
            <a:extLst>
              <a:ext uri="{FF2B5EF4-FFF2-40B4-BE49-F238E27FC236}">
                <a16:creationId xmlns:a16="http://schemas.microsoft.com/office/drawing/2014/main" xmlns="" id="{782E13F2-2342-DE93-6CEE-004A7B36E5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/>
              <a:t>       </a:t>
            </a:r>
            <a:r>
              <a:rPr lang="ru-RU" sz="4000" b="1" dirty="0">
                <a:solidFill>
                  <a:srgbClr val="FFFF00"/>
                </a:solidFill>
              </a:rPr>
              <a:t>Основные правила </a:t>
            </a:r>
            <a:br>
              <a:rPr lang="ru-RU" sz="4000" b="1" dirty="0">
                <a:solidFill>
                  <a:srgbClr val="FFFF00"/>
                </a:solidFill>
              </a:rPr>
            </a:br>
            <a:r>
              <a:rPr lang="ru-RU" sz="4000" b="1" dirty="0">
                <a:solidFill>
                  <a:srgbClr val="FFFF00"/>
                </a:solidFill>
              </a:rPr>
              <a:t>  поведения при купании</a:t>
            </a:r>
          </a:p>
        </p:txBody>
      </p:sp>
      <p:sp>
        <p:nvSpPr>
          <p:cNvPr id="3123" name="Rectangle 51">
            <a:extLst>
              <a:ext uri="{FF2B5EF4-FFF2-40B4-BE49-F238E27FC236}">
                <a16:creationId xmlns:a16="http://schemas.microsoft.com/office/drawing/2014/main" xmlns="" id="{62B44D06-6664-D4CF-51BA-A916ECBAD35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060575"/>
            <a:ext cx="3167062" cy="37449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/>
              <a:t>При несчастном случае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/>
              <a:t>на воде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/>
              <a:t>Предусмотрены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/>
              <a:t>средства спасения: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/>
              <a:t>спасательные круги,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/>
              <a:t>жилеты и костюмы,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/>
              <a:t>шлюпки и надувные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/>
              <a:t>плоты, установлен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/>
              <a:t>порядок их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/>
              <a:t>использования.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800" dirty="0"/>
          </a:p>
        </p:txBody>
      </p:sp>
      <p:pic>
        <p:nvPicPr>
          <p:cNvPr id="6148" name="Picture 54" descr="{18C45604-28A8-497D-BF25-28DB44BA7C63}">
            <a:extLst>
              <a:ext uri="{FF2B5EF4-FFF2-40B4-BE49-F238E27FC236}">
                <a16:creationId xmlns:a16="http://schemas.microsoft.com/office/drawing/2014/main" xmlns="" id="{2818AF90-7100-7476-6C2F-3A3393A6462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79838" y="2133600"/>
            <a:ext cx="4824412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A5656419-9EDB-324E-A350-78ED05ACC5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119" y="1901031"/>
            <a:ext cx="4895849" cy="4064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xmlns="" id="{4D7CC0E7-D5F8-3454-34E0-07AF8DA3AD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>
                <a:solidFill>
                  <a:srgbClr val="FFFF00"/>
                </a:solidFill>
              </a:rPr>
              <a:t>  Причины происшествий и несчастных случаев на воде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21F3D3A-9ADB-8841-B417-F3A5D0809A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xmlns="" id="{1D0A72B7-F23C-FEA7-EE18-AB867E959E79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dirty="0"/>
              <a:t>   В теплую летнюю погоду купание доставляет большое удовольствие, но на воде происходят и трагические случайности. Одна из главных причин - неумение плавать, неумение держаться на воде.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A565871-D51D-D148-9F34-0CAAD2A33E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47830D5A-3CBF-7646-8BFA-160DBAA969E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179" y="2174875"/>
            <a:ext cx="2963466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A80298F9-A2DF-D64B-A7A5-FC009FC24C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5379016" cy="4235824"/>
          </a:xfrm>
          <a:prstGeom prst="rect">
            <a:avLst/>
          </a:prstGeo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FCA13AD6-0F48-E341-965B-F7F24D9C21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013" y="3429000"/>
            <a:ext cx="4672603" cy="35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0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xmlns="" id="{9BAA2F48-E6A4-5F9C-8502-643857713D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/>
              <a:t>    </a:t>
            </a:r>
            <a:r>
              <a:rPr lang="ru-RU" sz="4000" b="1" dirty="0">
                <a:solidFill>
                  <a:srgbClr val="FFFF00"/>
                </a:solidFill>
              </a:rPr>
              <a:t>Меры безопасности при </a:t>
            </a:r>
            <a:br>
              <a:rPr lang="ru-RU" sz="4000" b="1" dirty="0">
                <a:solidFill>
                  <a:srgbClr val="FFFF00"/>
                </a:solidFill>
              </a:rPr>
            </a:br>
            <a:r>
              <a:rPr lang="ru-RU" sz="4000" b="1" dirty="0">
                <a:solidFill>
                  <a:srgbClr val="FFFF00"/>
                </a:solidFill>
              </a:rPr>
              <a:t>  эксплуатации плавсредств</a:t>
            </a:r>
          </a:p>
        </p:txBody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xmlns="" id="{D1850C07-E9F2-2C5E-4E35-B925FE898E6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3251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/>
              <a:t>   Катаясь на лодке, нельзя: пересаживаться, садиться на борта, перегружать её сверх установленной нормы, подплывать близко к гидротехническим сооружениям, судам, выплывать на фарватер.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 dirty="0"/>
          </a:p>
        </p:txBody>
      </p:sp>
      <p:grpSp>
        <p:nvGrpSpPr>
          <p:cNvPr id="2" name="Diagram 4">
            <a:extLst>
              <a:ext uri="{FF2B5EF4-FFF2-40B4-BE49-F238E27FC236}">
                <a16:creationId xmlns:a16="http://schemas.microsoft.com/office/drawing/2014/main" xmlns="" id="{F2B71E91-4A8A-A92A-E536-7DA047C3C47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563938" y="1773238"/>
            <a:ext cx="5441950" cy="4572000"/>
            <a:chOff x="1590" y="222"/>
            <a:chExt cx="8568" cy="7200"/>
          </a:xfrm>
        </p:grpSpPr>
        <p:sp>
          <p:nvSpPr>
            <p:cNvPr id="3" name="_s1028">
              <a:extLst>
                <a:ext uri="{FF2B5EF4-FFF2-40B4-BE49-F238E27FC236}">
                  <a16:creationId xmlns:a16="http://schemas.microsoft.com/office/drawing/2014/main" xmlns="" id="{FF5023EC-562A-FA99-44C8-07C2EE326B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097" y="2767"/>
              <a:ext cx="889" cy="5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" name="_s1029">
              <a:extLst>
                <a:ext uri="{FF2B5EF4-FFF2-40B4-BE49-F238E27FC236}">
                  <a16:creationId xmlns:a16="http://schemas.microsoft.com/office/drawing/2014/main" xmlns="" id="{CCCAEC8E-C4C6-C431-7252-DBD102FD9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0" y="1592"/>
              <a:ext cx="2647" cy="1330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rPr>
                <a:t>Не нырять с </a:t>
              </a:r>
              <a:r>
                <a:rPr kumimoji="0" lang="ru-RU" altLang="en-US" sz="12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rPr>
                <a:t>плавсредства</a:t>
              </a:r>
              <a:endParaRPr kumimoji="0" lang="ru-RU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</a:endParaRPr>
            </a:p>
          </p:txBody>
        </p:sp>
        <p:sp>
          <p:nvSpPr>
            <p:cNvPr id="5" name="_s1030">
              <a:extLst>
                <a:ext uri="{FF2B5EF4-FFF2-40B4-BE49-F238E27FC236}">
                  <a16:creationId xmlns:a16="http://schemas.microsoft.com/office/drawing/2014/main" xmlns="" id="{3C22C329-FA69-9EE9-BE7F-4EC3CB9311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97" y="4306"/>
              <a:ext cx="889" cy="5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_s1031">
              <a:extLst>
                <a:ext uri="{FF2B5EF4-FFF2-40B4-BE49-F238E27FC236}">
                  <a16:creationId xmlns:a16="http://schemas.microsoft.com/office/drawing/2014/main" xmlns="" id="{CBDBCB84-357B-73C8-A84F-D6A690745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4307"/>
              <a:ext cx="2880" cy="2052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rPr>
                <a:t>Нельзя пересекать курс судна, кататься вблизи шлюзов, плотин и мостов</a:t>
              </a:r>
              <a:endParaRPr kumimoji="0" lang="ru-RU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</a:endParaRPr>
            </a:p>
          </p:txBody>
        </p:sp>
        <p:sp>
          <p:nvSpPr>
            <p:cNvPr id="7" name="_s1032">
              <a:extLst>
                <a:ext uri="{FF2B5EF4-FFF2-40B4-BE49-F238E27FC236}">
                  <a16:creationId xmlns:a16="http://schemas.microsoft.com/office/drawing/2014/main" xmlns="" id="{ECD12B08-2335-12A7-5212-1A5F088342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10" y="4722"/>
              <a:ext cx="1" cy="102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_s1033">
              <a:extLst>
                <a:ext uri="{FF2B5EF4-FFF2-40B4-BE49-F238E27FC236}">
                  <a16:creationId xmlns:a16="http://schemas.microsoft.com/office/drawing/2014/main" xmlns="" id="{FA7177FA-24D3-660B-7DDC-2BA2CCAFAB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" y="5622"/>
              <a:ext cx="2700" cy="1800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rPr>
                <a:t>При посадке в плавсредство не вставать на борта и сиденья</a:t>
              </a:r>
              <a:endParaRPr kumimoji="0" lang="ru-RU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</a:endParaRPr>
            </a:p>
          </p:txBody>
        </p:sp>
        <p:sp>
          <p:nvSpPr>
            <p:cNvPr id="9" name="_s1034">
              <a:extLst>
                <a:ext uri="{FF2B5EF4-FFF2-40B4-BE49-F238E27FC236}">
                  <a16:creationId xmlns:a16="http://schemas.microsoft.com/office/drawing/2014/main" xmlns="" id="{F2EF520A-F0D4-6CD6-1B38-6BFEEA7D77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62" y="4306"/>
              <a:ext cx="889" cy="5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_s1035">
              <a:extLst>
                <a:ext uri="{FF2B5EF4-FFF2-40B4-BE49-F238E27FC236}">
                  <a16:creationId xmlns:a16="http://schemas.microsoft.com/office/drawing/2014/main" xmlns="" id="{54B442F8-7DC8-2F8E-FF8F-75AFE8872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14" y="4542"/>
              <a:ext cx="2644" cy="1080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rPr>
                <a:t>Не перегружать плавсредство</a:t>
              </a:r>
              <a:endParaRPr kumimoji="0" lang="ru-RU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</a:endParaRPr>
            </a:p>
          </p:txBody>
        </p:sp>
        <p:sp>
          <p:nvSpPr>
            <p:cNvPr id="11" name="_s1036">
              <a:extLst>
                <a:ext uri="{FF2B5EF4-FFF2-40B4-BE49-F238E27FC236}">
                  <a16:creationId xmlns:a16="http://schemas.microsoft.com/office/drawing/2014/main" xmlns="" id="{850ED679-74A7-FAF4-499B-F5CA96630A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62" y="2768"/>
              <a:ext cx="889" cy="5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_s1037">
              <a:extLst>
                <a:ext uri="{FF2B5EF4-FFF2-40B4-BE49-F238E27FC236}">
                  <a16:creationId xmlns:a16="http://schemas.microsoft.com/office/drawing/2014/main" xmlns="" id="{35CCF7B8-383E-7D7E-95FC-F133AC4E5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0" y="942"/>
              <a:ext cx="3168" cy="2340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rPr>
                <a:t>Не сидеть на бортах, не переходить с места на место и не пересаживаться на другие плавательные средства</a:t>
              </a:r>
              <a:endParaRPr kumimoji="0" lang="ru-RU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</a:endParaRPr>
            </a:p>
          </p:txBody>
        </p:sp>
        <p:sp>
          <p:nvSpPr>
            <p:cNvPr id="13" name="_s1038">
              <a:extLst>
                <a:ext uri="{FF2B5EF4-FFF2-40B4-BE49-F238E27FC236}">
                  <a16:creationId xmlns:a16="http://schemas.microsoft.com/office/drawing/2014/main" xmlns="" id="{038783A4-A742-261E-4F0B-7520BDF074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74" y="1742"/>
              <a:ext cx="0" cy="102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_s1039">
              <a:extLst>
                <a:ext uri="{FF2B5EF4-FFF2-40B4-BE49-F238E27FC236}">
                  <a16:creationId xmlns:a16="http://schemas.microsoft.com/office/drawing/2014/main" xmlns="" id="{25E0E221-1185-CCBB-345F-19168B1B13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" y="222"/>
              <a:ext cx="2322" cy="1620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</a:rPr>
                <a:t>Во время движения не выставлять руки за борт</a:t>
              </a:r>
              <a:endParaRPr kumimoji="0" lang="ru-RU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</a:endParaRPr>
            </a:p>
          </p:txBody>
        </p:sp>
        <p:sp>
          <p:nvSpPr>
            <p:cNvPr id="15" name="_s1040">
              <a:extLst>
                <a:ext uri="{FF2B5EF4-FFF2-40B4-BE49-F238E27FC236}">
                  <a16:creationId xmlns:a16="http://schemas.microsoft.com/office/drawing/2014/main" xmlns="" id="{2F355255-1EC6-69BB-F054-4ECB1478E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0" y="2742"/>
              <a:ext cx="3762" cy="1980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en-US" sz="1400" b="0" i="0" u="none" strike="noStrike" cap="none" normalizeH="0" baseline="0">
                  <a:ln>
                    <a:noFill/>
                  </a:ln>
                  <a:solidFill>
                    <a:srgbClr val="FF0000"/>
                  </a:solidFill>
                  <a:effectLst/>
                  <a:latin typeface="Tahoma" panose="020B0604030504040204" pitchFamily="34" charset="0"/>
                </a:rPr>
                <a:t>Меры безопасности при эксплуатации плавательных средств</a:t>
              </a:r>
              <a:endParaRPr kumimoji="0" lang="ru-RU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xmlns="" id="{1D14789C-32F5-767E-094A-177C566C97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76375" y="333375"/>
            <a:ext cx="6049963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>
                <a:solidFill>
                  <a:srgbClr val="FFFF00"/>
                </a:solidFill>
              </a:rPr>
              <a:t> Действия человека, оказавшегося в воде</a:t>
            </a: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xmlns="" id="{D27D0B4F-730C-5A02-A044-7C38AB8B442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060575"/>
            <a:ext cx="4038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/>
              <a:t>   Оказавшись в воде, скиньте одежду и обувь. Если поблизости находятся плавсредства, постарайтесь подплыть к ним и посигнальте, чтобы вас заметили.</a:t>
            </a:r>
          </a:p>
        </p:txBody>
      </p:sp>
      <p:pic>
        <p:nvPicPr>
          <p:cNvPr id="8196" name="Picture 4" descr="{DE0632F1-709F-4721-8504-95698005DF7E}">
            <a:extLst>
              <a:ext uri="{FF2B5EF4-FFF2-40B4-BE49-F238E27FC236}">
                <a16:creationId xmlns:a16="http://schemas.microsoft.com/office/drawing/2014/main" xmlns="" id="{87B8AF47-AD2D-7EE0-8854-4820CDCAC62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2133600"/>
            <a:ext cx="4249737" cy="3382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009DC118-DB5D-1741-BA63-F4E5E2F1C7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1931895"/>
            <a:ext cx="4249737" cy="406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504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Океан</vt:lpstr>
      <vt:lpstr> «Правила безопасного поведения на воде»</vt:lpstr>
      <vt:lpstr>   </vt:lpstr>
      <vt:lpstr>Актуальность</vt:lpstr>
      <vt:lpstr>Задачи:</vt:lpstr>
      <vt:lpstr>       Основные правила    поведения при купании</vt:lpstr>
      <vt:lpstr>  Причины происшествий и несчастных случаев на воде</vt:lpstr>
      <vt:lpstr>Презентация PowerPoint</vt:lpstr>
      <vt:lpstr>    Меры безопасности при    эксплуатации плавсредств</vt:lpstr>
      <vt:lpstr> Действия человека, оказавшегося в воде</vt:lpstr>
      <vt:lpstr>Использование спасательных                  средств</vt:lpstr>
      <vt:lpstr>Техника спасения тонущего                   человека</vt:lpstr>
      <vt:lpstr>      Основные правила поведения при купании на                   воде</vt:lpstr>
      <vt:lpstr>Безопасное поведение на    замёрзших водоёмах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Урок ОБЖ</dc:title>
  <dc:creator>1</dc:creator>
  <cp:lastModifiedBy>123</cp:lastModifiedBy>
  <cp:revision>35</cp:revision>
  <dcterms:created xsi:type="dcterms:W3CDTF">2006-03-30T06:54:40Z</dcterms:created>
  <dcterms:modified xsi:type="dcterms:W3CDTF">2022-11-08T04:42:25Z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000800b0050000000000010243100207f6000400038000</vt:lpwstr>
  </property>
</Properties>
</file>