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306" r:id="rId11"/>
    <p:sldId id="265" r:id="rId12"/>
    <p:sldId id="266" r:id="rId13"/>
    <p:sldId id="274" r:id="rId14"/>
    <p:sldId id="275" r:id="rId1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oquetteC" panose="020B0604020202020204" charset="0"/>
      <p:regular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5532"/>
    <a:srgbClr val="FF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171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07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563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78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5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73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678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872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467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94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404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D372C-0378-455D-9946-87E0E5BA91A9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59540-C95A-45E9-B0AE-C602308115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80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3.jpg"/><Relationship Id="rId7" Type="http://schemas.openxmlformats.org/officeDocument/2006/relationships/image" Target="../media/image27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908720"/>
            <a:ext cx="7056784" cy="223224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latin typeface="CoquetteC" pitchFamily="2" charset="0"/>
              </a:rPr>
              <a:t>		</a:t>
            </a:r>
            <a:r>
              <a:rPr lang="ru-RU" sz="5400" b="1" dirty="0">
                <a:latin typeface="CoquetteC" pitchFamily="2" charset="0"/>
              </a:rPr>
              <a:t>	ПРОЕКТ</a:t>
            </a:r>
            <a:br>
              <a:rPr lang="ru-RU" sz="5400" b="1" dirty="0">
                <a:latin typeface="CoquetteC" pitchFamily="2" charset="0"/>
              </a:rPr>
            </a:br>
            <a:r>
              <a:rPr lang="ru-RU" sz="5400" b="1" dirty="0">
                <a:latin typeface="CoquetteC" pitchFamily="2" charset="0"/>
              </a:rPr>
              <a:t>	«</a:t>
            </a:r>
            <a:r>
              <a:rPr lang="en-GB" sz="5400" b="1" dirty="0">
                <a:solidFill>
                  <a:srgbClr val="D65532"/>
                </a:solidFill>
                <a:latin typeface="CoquetteC" pitchFamily="2" charset="0"/>
              </a:rPr>
              <a:t>#</a:t>
            </a:r>
            <a:r>
              <a:rPr lang="ru-RU" sz="5400" b="1" dirty="0" err="1">
                <a:solidFill>
                  <a:srgbClr val="D65532"/>
                </a:solidFill>
                <a:latin typeface="CoquetteC" pitchFamily="2" charset="0"/>
              </a:rPr>
              <a:t>мысбабулей</a:t>
            </a:r>
            <a:r>
              <a:rPr lang="ru-RU" sz="5400" b="1" dirty="0">
                <a:latin typeface="CoquetteC" pitchFamily="2" charset="0"/>
              </a:rPr>
              <a:t>,</a:t>
            </a:r>
            <a:br>
              <a:rPr lang="ru-RU" sz="5400" b="1" dirty="0">
                <a:latin typeface="CoquetteC" pitchFamily="2" charset="0"/>
              </a:rPr>
            </a:br>
            <a:r>
              <a:rPr lang="ru-RU" sz="5400" b="1" dirty="0">
                <a:latin typeface="CoquetteC" pitchFamily="2" charset="0"/>
              </a:rPr>
              <a:t>			</a:t>
            </a:r>
            <a:r>
              <a:rPr lang="en-GB" sz="5400" b="1" dirty="0">
                <a:solidFill>
                  <a:schemeClr val="accent5">
                    <a:lumMod val="50000"/>
                  </a:schemeClr>
                </a:solidFill>
                <a:latin typeface="CoquetteC" pitchFamily="2" charset="0"/>
              </a:rPr>
              <a:t>#</a:t>
            </a:r>
            <a:r>
              <a:rPr lang="ru-RU" sz="5400" b="1" dirty="0" err="1">
                <a:solidFill>
                  <a:schemeClr val="accent5">
                    <a:lumMod val="50000"/>
                  </a:schemeClr>
                </a:solidFill>
                <a:latin typeface="CoquetteC" pitchFamily="2" charset="0"/>
              </a:rPr>
              <a:t>мысдедулей</a:t>
            </a:r>
            <a:r>
              <a:rPr lang="ru-RU" sz="5400" b="1" dirty="0">
                <a:latin typeface="CoquetteC" pitchFamily="2" charset="0"/>
              </a:rPr>
              <a:t>»</a:t>
            </a:r>
            <a:endParaRPr lang="en-GB" b="1" dirty="0">
              <a:latin typeface="CoquetteC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149080"/>
            <a:ext cx="6400800" cy="149195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rgbClr val="FF4343"/>
                </a:solidFill>
                <a:latin typeface="CoquetteC" pitchFamily="2" charset="0"/>
              </a:rPr>
              <a:t>Организаторы</a:t>
            </a:r>
          </a:p>
          <a:p>
            <a:pPr algn="l"/>
            <a:r>
              <a:rPr lang="ru-RU" sz="2400" dirty="0">
                <a:solidFill>
                  <a:srgbClr val="FF4343"/>
                </a:solidFill>
                <a:latin typeface="CoquetteC" pitchFamily="2" charset="0"/>
              </a:rPr>
              <a:t>Учитель-логопед </a:t>
            </a:r>
            <a:r>
              <a:rPr lang="ru-RU" sz="2400" dirty="0" err="1">
                <a:solidFill>
                  <a:srgbClr val="FF4343"/>
                </a:solidFill>
                <a:latin typeface="CoquetteC" pitchFamily="2" charset="0"/>
              </a:rPr>
              <a:t>Гуртова</a:t>
            </a:r>
            <a:r>
              <a:rPr lang="ru-RU" sz="2400" dirty="0">
                <a:solidFill>
                  <a:srgbClr val="FF4343"/>
                </a:solidFill>
                <a:latin typeface="CoquetteC" pitchFamily="2" charset="0"/>
              </a:rPr>
              <a:t> Е. Н</a:t>
            </a:r>
          </a:p>
          <a:p>
            <a:pPr algn="l"/>
            <a:r>
              <a:rPr lang="ru-RU" sz="2400" dirty="0">
                <a:solidFill>
                  <a:srgbClr val="FF4343"/>
                </a:solidFill>
                <a:latin typeface="CoquetteC" pitchFamily="2" charset="0"/>
              </a:rPr>
              <a:t>Педагог-психолог Сомова И. В.</a:t>
            </a:r>
            <a:endParaRPr lang="en-GB" sz="2400" dirty="0">
              <a:solidFill>
                <a:srgbClr val="FF4343"/>
              </a:solidFill>
              <a:latin typeface="CoquetteC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047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520F25-BB02-4EBC-970B-9A104479D5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97371"/>
            <a:ext cx="2627783" cy="197083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865F35-C0BE-485D-9A7F-753C6F6C71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938" y="4432816"/>
            <a:ext cx="2805556" cy="210416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2EA585F-43FE-4DB8-A1E3-B732F5D89F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2397" y="4005064"/>
            <a:ext cx="2805556" cy="210416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A553462-73F8-4FB9-86CC-2270B25790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246" y="3432672"/>
            <a:ext cx="2736304" cy="205222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55C6133-5380-4E92-8F84-05AAE98322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3" y="1124744"/>
            <a:ext cx="2736304" cy="205222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FB9D7A6D-5D5A-49B6-ABFB-B68B850354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711" y="1772816"/>
            <a:ext cx="2627783" cy="197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58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089" y="692696"/>
            <a:ext cx="7546032" cy="1656184"/>
          </a:xfrm>
        </p:spPr>
        <p:txBody>
          <a:bodyPr>
            <a:normAutofit/>
          </a:bodyPr>
          <a:lstStyle/>
          <a:p>
            <a:r>
              <a:rPr lang="ru-RU" sz="6000" b="1" u="sng" dirty="0">
                <a:latin typeface="CoquetteC" pitchFamily="2" charset="0"/>
              </a:rPr>
              <a:t>Итоги</a:t>
            </a:r>
            <a:r>
              <a:rPr lang="ru-RU" sz="5400" b="1" u="sng" dirty="0">
                <a:latin typeface="CoquetteC" pitchFamily="2" charset="0"/>
              </a:rPr>
              <a:t> </a:t>
            </a:r>
            <a:r>
              <a:rPr lang="ru-RU" sz="6000" b="1" u="sng" dirty="0">
                <a:latin typeface="CoquetteC" pitchFamily="2" charset="0"/>
              </a:rPr>
              <a:t>проекта</a:t>
            </a:r>
            <a:endParaRPr lang="en-GB" sz="5400" b="1" u="sng" dirty="0">
              <a:latin typeface="CoquetteC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492896"/>
            <a:ext cx="4075247" cy="296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269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37B0F25-9113-41CD-A73C-FD97DCC03D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556248"/>
            <a:ext cx="2177008" cy="21770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5B715B-9C0B-4AF3-9C94-9591B7D57E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124200"/>
            <a:ext cx="1919230" cy="191923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8452165-3476-46DB-9CE1-04E0920437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154454"/>
            <a:ext cx="1888976" cy="188897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52543BD-1B60-44BB-B1CD-A1083CE9EF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504" y="908720"/>
            <a:ext cx="2032992" cy="203299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C72A8CE-3677-481A-9B5D-9D79287C41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04664"/>
            <a:ext cx="187220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198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6E64F4-1562-4114-AACD-6DF8750DF5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359" y="4204321"/>
            <a:ext cx="1584176" cy="15841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25AAEB9-D1B1-4313-BDF4-A41710BBD2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9642" y="1628800"/>
            <a:ext cx="2304256" cy="230425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6B1DF09-4D08-405E-B0F1-0FD627BCAA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436823"/>
            <a:ext cx="2158798" cy="215879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AE5A3D3-F556-4346-9AA9-23171C7079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2188096"/>
            <a:ext cx="1744960" cy="174496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DB39E87-AC81-4815-9917-32D64602DE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628800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70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BA14C5-3C21-4C27-BD55-E4E83C87A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4002596"/>
            <a:ext cx="1512168" cy="151216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0B89391-BBBA-43A0-AFF7-9AF8DF238F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378" y="1484784"/>
            <a:ext cx="1792990" cy="179299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0184D24-27D9-4C38-B462-577D5F3FDD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4044" y="4383206"/>
            <a:ext cx="1854105" cy="185410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B497622-7313-4C8E-84DD-5DBC14C297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777683"/>
            <a:ext cx="1800200" cy="18002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C5E8BA8-D9B2-42CF-B230-FAD0E65014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993" y="3717032"/>
            <a:ext cx="1656184" cy="165618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92EF7F7-2944-4588-956D-8BC4337D3D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23" y="803851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699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9" y="764704"/>
            <a:ext cx="8280920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u="sng" dirty="0">
                <a:latin typeface="CoquetteC" pitchFamily="2" charset="0"/>
              </a:rPr>
              <a:t>Тип проекта:</a:t>
            </a:r>
            <a:endParaRPr lang="ru-RU" sz="3600" b="1" i="1" dirty="0">
              <a:latin typeface="CoquetteC" pitchFamily="2" charset="0"/>
            </a:endParaRPr>
          </a:p>
          <a:p>
            <a:pPr marL="0" indent="0">
              <a:buNone/>
            </a:pPr>
            <a:r>
              <a:rPr lang="ru-RU" sz="3600" b="1" i="1" dirty="0">
                <a:latin typeface="CoquetteC" pitchFamily="2" charset="0"/>
              </a:rPr>
              <a:t>			</a:t>
            </a:r>
            <a:r>
              <a:rPr lang="ru-RU" sz="3600" dirty="0">
                <a:latin typeface="CoquetteC" pitchFamily="2" charset="0"/>
              </a:rPr>
              <a:t>информационно-творческий.</a:t>
            </a:r>
          </a:p>
          <a:p>
            <a:pPr marL="0" indent="0">
              <a:buNone/>
            </a:pPr>
            <a:r>
              <a:rPr lang="ru-RU" sz="3600" b="1" i="1" u="sng" dirty="0">
                <a:latin typeface="CoquetteC" pitchFamily="2" charset="0"/>
              </a:rPr>
              <a:t>Участники проекта:</a:t>
            </a:r>
            <a:endParaRPr lang="ru-RU" sz="3600" dirty="0">
              <a:latin typeface="CoquetteC" pitchFamily="2" charset="0"/>
            </a:endParaRPr>
          </a:p>
          <a:p>
            <a:pPr marL="0" indent="0">
              <a:buNone/>
            </a:pPr>
            <a:r>
              <a:rPr lang="ru-RU" sz="3600" dirty="0">
                <a:latin typeface="CoquetteC" pitchFamily="2" charset="0"/>
              </a:rPr>
              <a:t>			педагоги, дети, родители, 			бабушки, дедушки детей.</a:t>
            </a:r>
          </a:p>
          <a:p>
            <a:pPr marL="0" indent="0">
              <a:buNone/>
            </a:pPr>
            <a:r>
              <a:rPr lang="ru-RU" sz="3600" b="1" i="1" u="sng" dirty="0">
                <a:latin typeface="CoquetteC" pitchFamily="2" charset="0"/>
              </a:rPr>
              <a:t>Срок реализации проекта:</a:t>
            </a:r>
            <a:endParaRPr lang="ru-RU" sz="3600" b="1" i="1" dirty="0">
              <a:latin typeface="CoquetteC" pitchFamily="2" charset="0"/>
            </a:endParaRPr>
          </a:p>
          <a:p>
            <a:pPr marL="0" indent="0">
              <a:buNone/>
            </a:pPr>
            <a:r>
              <a:rPr lang="ru-RU" sz="3600" b="1" i="1" dirty="0">
                <a:latin typeface="CoquetteC" pitchFamily="2" charset="0"/>
              </a:rPr>
              <a:t>			</a:t>
            </a:r>
            <a:r>
              <a:rPr lang="ru-RU" sz="3600" dirty="0">
                <a:latin typeface="CoquetteC" pitchFamily="2" charset="0"/>
              </a:rPr>
              <a:t>1 неделя.</a:t>
            </a:r>
          </a:p>
        </p:txBody>
      </p:sp>
    </p:spTree>
    <p:extLst>
      <p:ext uri="{BB962C8B-B14F-4D97-AF65-F5344CB8AC3E}">
        <p14:creationId xmlns:p14="http://schemas.microsoft.com/office/powerpoint/2010/main" val="72236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5400" b="1" i="1" u="sng" dirty="0">
                <a:latin typeface="CoquetteC" pitchFamily="2" charset="0"/>
              </a:rPr>
              <a:t>Цели: </a:t>
            </a:r>
            <a:endParaRPr lang="en-GB" sz="5400" b="1" dirty="0">
              <a:latin typeface="Coquette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25658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latin typeface="CoquetteC" pitchFamily="2" charset="0"/>
              </a:rPr>
              <a:t>Формирование духовности, нравственно – патриотических чувств у детей дошкольного возраста по отношению к людям пожилого возраста.</a:t>
            </a:r>
          </a:p>
          <a:p>
            <a:pPr lvl="0"/>
            <a:r>
              <a:rPr lang="ru-RU" dirty="0">
                <a:latin typeface="CoquetteC" pitchFamily="2" charset="0"/>
              </a:rPr>
              <a:t>Воспитание у ребенка любви и привязанности к родному дому, близким людям, приобщение детей к традициям семьи, общества и государства, т. е. формирование основ патриотизма.</a:t>
            </a:r>
          </a:p>
          <a:p>
            <a:pPr lvl="0"/>
            <a:r>
              <a:rPr lang="ru-RU" dirty="0">
                <a:latin typeface="CoquetteC" pitchFamily="2" charset="0"/>
              </a:rPr>
              <a:t>Создание единого пространства воспитания и развития детей в детском саду и в семье.</a:t>
            </a:r>
          </a:p>
          <a:p>
            <a:pPr lvl="0"/>
            <a:r>
              <a:rPr lang="ru-RU" dirty="0">
                <a:latin typeface="CoquetteC" pitchFamily="2" charset="0"/>
              </a:rPr>
              <a:t>Повышение эффективности детско-взрослых отношений, формирование и развитие у детей сострадания, любви, уважения к пожилым людям.</a:t>
            </a:r>
          </a:p>
          <a:p>
            <a:endParaRPr lang="en-GB" dirty="0">
              <a:latin typeface="CoquetteC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601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40966"/>
          </a:xfrm>
        </p:spPr>
        <p:txBody>
          <a:bodyPr>
            <a:normAutofit/>
          </a:bodyPr>
          <a:lstStyle/>
          <a:p>
            <a:r>
              <a:rPr lang="ru-RU" sz="5400" b="1" i="1" u="sng" dirty="0">
                <a:latin typeface="CoquetteC" pitchFamily="2" charset="0"/>
              </a:rPr>
              <a:t>Задачи:</a:t>
            </a:r>
            <a:endParaRPr lang="ru-RU" sz="5400" dirty="0">
              <a:latin typeface="Coquette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32859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>
                <a:latin typeface="CoquetteC" pitchFamily="2" charset="0"/>
              </a:rPr>
              <a:t>Развивать коммуникативные навыки общения, связную речь, умения анализировать, устанавливать родственные связи, творческие способности.</a:t>
            </a:r>
          </a:p>
          <a:p>
            <a:pPr lvl="0"/>
            <a:r>
              <a:rPr lang="ru-RU" dirty="0">
                <a:latin typeface="CoquetteC" pitchFamily="2" charset="0"/>
              </a:rPr>
              <a:t>Воспитывать положительное эмоциональное отношение к людям пожилого возраста, любовь, уважение и; способствовать созданию дружеских семейных отношений;</a:t>
            </a:r>
          </a:p>
          <a:p>
            <a:pPr lvl="0"/>
            <a:r>
              <a:rPr lang="ru-RU" dirty="0">
                <a:latin typeface="CoquetteC" pitchFamily="2" charset="0"/>
              </a:rPr>
              <a:t>Расширять представление детей о семье, укрепить связи между поколениями;</a:t>
            </a:r>
          </a:p>
          <a:p>
            <a:pPr lvl="0"/>
            <a:r>
              <a:rPr lang="ru-RU" dirty="0">
                <a:latin typeface="CoquetteC" pitchFamily="2" charset="0"/>
              </a:rPr>
              <a:t>Формировать духовно – нравственные ценности;</a:t>
            </a:r>
          </a:p>
          <a:p>
            <a:pPr lvl="0"/>
            <a:r>
              <a:rPr lang="ru-RU" dirty="0">
                <a:latin typeface="CoquetteC" pitchFamily="2" charset="0"/>
              </a:rPr>
              <a:t>Расширить знания о родословной ребёнка;</a:t>
            </a:r>
          </a:p>
          <a:p>
            <a:pPr lvl="0"/>
            <a:r>
              <a:rPr lang="ru-RU" dirty="0">
                <a:latin typeface="CoquetteC" pitchFamily="2" charset="0"/>
              </a:rPr>
              <a:t>Способствовать активному вовлечению бабушек и дедушек в совместную деятельность с ребёнком в условиях семьи и детского сада;</a:t>
            </a:r>
          </a:p>
        </p:txBody>
      </p:sp>
    </p:spTree>
    <p:extLst>
      <p:ext uri="{BB962C8B-B14F-4D97-AF65-F5344CB8AC3E}">
        <p14:creationId xmlns:p14="http://schemas.microsoft.com/office/powerpoint/2010/main" val="4116269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40966"/>
          </a:xfrm>
        </p:spPr>
        <p:txBody>
          <a:bodyPr>
            <a:normAutofit/>
          </a:bodyPr>
          <a:lstStyle/>
          <a:p>
            <a:r>
              <a:rPr lang="ru-RU" sz="5400" b="1" u="sng" dirty="0">
                <a:latin typeface="CoquetteC" pitchFamily="2" charset="0"/>
              </a:rPr>
              <a:t>Актуальность:</a:t>
            </a:r>
            <a:endParaRPr lang="en-GB" sz="5400" b="1" u="sng" dirty="0">
              <a:latin typeface="Coquette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784976" cy="5328592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CoquetteC" pitchFamily="2" charset="0"/>
              </a:rPr>
              <a:t>Данный проект обусловлен социальной значимостью духовно-нравственного развития личности ребенка, объединения обучения и воспитания ребенка в целостный образовательный процесс в интересах человека, семьи, общества в условиях внедрения ФГОС в системе дошкольного образования.</a:t>
            </a:r>
          </a:p>
          <a:p>
            <a:r>
              <a:rPr lang="ru-RU" dirty="0">
                <a:latin typeface="CoquetteC" pitchFamily="2" charset="0"/>
              </a:rPr>
              <a:t>Учитывая особую значимость работы в данном направлении, и то обстоятельство, что детский сад является самой первой ступенью в системе непрерывного образования, мы уделим этому внимание.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414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Autofit/>
          </a:bodyPr>
          <a:lstStyle/>
          <a:p>
            <a:r>
              <a:rPr lang="ru-RU" b="1" i="1" u="sng" dirty="0">
                <a:latin typeface="CoquetteC" pitchFamily="2" charset="0"/>
              </a:rPr>
              <a:t>1 этап - организационный</a:t>
            </a:r>
            <a:endParaRPr lang="en-GB" dirty="0">
              <a:latin typeface="Coquette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25144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ru-RU" dirty="0">
                <a:latin typeface="CoquetteC" pitchFamily="2" charset="0"/>
              </a:rPr>
              <a:t>Определение темы, формулировка цели и задач.</a:t>
            </a:r>
          </a:p>
          <a:p>
            <a:pPr>
              <a:buBlip>
                <a:blip r:embed="rId3"/>
              </a:buBlip>
            </a:pPr>
            <a:r>
              <a:rPr lang="ru-RU" dirty="0">
                <a:latin typeface="CoquetteC" pitchFamily="2" charset="0"/>
              </a:rPr>
              <a:t>Разработка плана реализации проекта;</a:t>
            </a:r>
          </a:p>
          <a:p>
            <a:pPr>
              <a:buBlip>
                <a:blip r:embed="rId3"/>
              </a:buBlip>
            </a:pPr>
            <a:r>
              <a:rPr lang="ru-RU" dirty="0">
                <a:latin typeface="CoquetteC" pitchFamily="2" charset="0"/>
              </a:rPr>
              <a:t>Подбор методической и художественной литературы, работа с родителями по созданию проектов (книги, рассказы, альбомы, родословные деревья), разработка сценария итогового мероприятия и подготовка материалов к нему.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450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Autofit/>
          </a:bodyPr>
          <a:lstStyle/>
          <a:p>
            <a:r>
              <a:rPr lang="ru-RU" b="1" i="1" u="sng" dirty="0">
                <a:latin typeface="CoquetteC" pitchFamily="2" charset="0"/>
              </a:rPr>
              <a:t>2 этап - осуществление проекта</a:t>
            </a:r>
            <a:endParaRPr lang="en-GB" dirty="0">
              <a:latin typeface="Coquette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25144"/>
          </a:xfrm>
        </p:spPr>
        <p:txBody>
          <a:bodyPr>
            <a:normAutofit fontScale="85000" lnSpcReduction="10000"/>
          </a:bodyPr>
          <a:lstStyle/>
          <a:p>
            <a:pPr>
              <a:buBlip>
                <a:blip r:embed="rId3"/>
              </a:buBlip>
            </a:pPr>
            <a:r>
              <a:rPr lang="ru-RU" i="1" dirty="0">
                <a:latin typeface="CoquetteC" pitchFamily="2" charset="0"/>
              </a:rPr>
              <a:t>Социально-коммуникативное развитие </a:t>
            </a:r>
            <a:endParaRPr lang="ru-RU" dirty="0">
              <a:latin typeface="CoquetteC" pitchFamily="2" charset="0"/>
            </a:endParaRP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r>
              <a:rPr lang="ru-RU" dirty="0">
                <a:latin typeface="CoquetteC" pitchFamily="2" charset="0"/>
              </a:rPr>
              <a:t>	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quetteC" pitchFamily="2" charset="0"/>
              </a:rPr>
              <a:t>-</a:t>
            </a:r>
            <a:r>
              <a:rPr lang="ru-RU" dirty="0">
                <a:latin typeface="CoquetteC" pitchFamily="2" charset="0"/>
              </a:rPr>
              <a:t> Сюжетно-ролевые игры.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r>
              <a:rPr lang="ru-RU" dirty="0">
                <a:latin typeface="CoquetteC" pitchFamily="2" charset="0"/>
              </a:rPr>
              <a:t>	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quetteC" pitchFamily="2" charset="0"/>
              </a:rPr>
              <a:t>-</a:t>
            </a:r>
            <a:r>
              <a:rPr lang="ru-RU" dirty="0">
                <a:latin typeface="CoquetteC" pitchFamily="2" charset="0"/>
              </a:rPr>
              <a:t> Драматизация сказок.</a:t>
            </a:r>
          </a:p>
          <a:p>
            <a:pPr>
              <a:buBlip>
                <a:blip r:embed="rId3"/>
              </a:buBlip>
            </a:pPr>
            <a:r>
              <a:rPr lang="ru-RU" i="1" dirty="0">
                <a:latin typeface="CoquetteC" pitchFamily="2" charset="0"/>
              </a:rPr>
              <a:t>Речевое развитие</a:t>
            </a:r>
            <a:endParaRPr lang="ru-RU" dirty="0">
              <a:latin typeface="CoquetteC" pitchFamily="2" charset="0"/>
            </a:endParaRPr>
          </a:p>
          <a:p>
            <a:pPr marL="0" indent="0">
              <a:buNone/>
            </a:pPr>
            <a:r>
              <a:rPr lang="ru-RU" dirty="0">
                <a:latin typeface="CoquetteC" pitchFamily="2" charset="0"/>
              </a:rPr>
              <a:t>	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quetteC" pitchFamily="2" charset="0"/>
              </a:rPr>
              <a:t>-</a:t>
            </a:r>
            <a:r>
              <a:rPr lang="ru-RU" dirty="0">
                <a:latin typeface="CoquetteC" pitchFamily="2" charset="0"/>
              </a:rPr>
              <a:t> Творческие рассказы детей</a:t>
            </a:r>
          </a:p>
          <a:p>
            <a:pPr marL="0" indent="0">
              <a:buNone/>
            </a:pPr>
            <a:r>
              <a:rPr lang="ru-RU" dirty="0">
                <a:latin typeface="CoquetteC" pitchFamily="2" charset="0"/>
              </a:rPr>
              <a:t>	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quetteC" pitchFamily="2" charset="0"/>
              </a:rPr>
              <a:t>-</a:t>
            </a:r>
            <a:r>
              <a:rPr lang="ru-RU" dirty="0">
                <a:latin typeface="CoquetteC" pitchFamily="2" charset="0"/>
              </a:rPr>
              <a:t> Чтение литературных произведений по теме</a:t>
            </a:r>
          </a:p>
          <a:p>
            <a:pPr marL="0" indent="0">
              <a:buNone/>
            </a:pPr>
            <a:r>
              <a:rPr lang="ru-RU" dirty="0">
                <a:latin typeface="CoquetteC" pitchFamily="2" charset="0"/>
              </a:rPr>
              <a:t>	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quetteC" pitchFamily="2" charset="0"/>
              </a:rPr>
              <a:t>-</a:t>
            </a:r>
            <a:r>
              <a:rPr lang="ru-RU" dirty="0">
                <a:latin typeface="CoquetteC" pitchFamily="2" charset="0"/>
              </a:rPr>
              <a:t> Словесные игры</a:t>
            </a:r>
          </a:p>
          <a:p>
            <a:pPr>
              <a:buBlip>
                <a:blip r:embed="rId3"/>
              </a:buBlip>
            </a:pPr>
            <a:r>
              <a:rPr lang="ru-RU" i="1" dirty="0">
                <a:latin typeface="CoquetteC" pitchFamily="2" charset="0"/>
              </a:rPr>
              <a:t>Познавательное развитие</a:t>
            </a:r>
            <a:endParaRPr lang="ru-RU" dirty="0">
              <a:latin typeface="CoquetteC" pitchFamily="2" charset="0"/>
            </a:endParaRPr>
          </a:p>
          <a:p>
            <a:pPr marL="0" indent="0">
              <a:buNone/>
            </a:pPr>
            <a:r>
              <a:rPr lang="ru-RU" dirty="0">
                <a:latin typeface="CoquetteC" pitchFamily="2" charset="0"/>
              </a:rPr>
              <a:t>	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quetteC" pitchFamily="2" charset="0"/>
              </a:rPr>
              <a:t>-</a:t>
            </a:r>
            <a:r>
              <a:rPr lang="ru-RU" dirty="0">
                <a:latin typeface="CoquetteC" pitchFamily="2" charset="0"/>
              </a:rPr>
              <a:t> Беседы: «Во саду ли, в огороде», «Семья», «Как жили наши предки»</a:t>
            </a:r>
          </a:p>
          <a:p>
            <a:pPr marL="0" indent="0">
              <a:buNone/>
            </a:pPr>
            <a:r>
              <a:rPr lang="ru-RU" dirty="0">
                <a:latin typeface="CoquetteC" pitchFamily="2" charset="0"/>
              </a:rPr>
              <a:t>	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quetteC" pitchFamily="2" charset="0"/>
              </a:rPr>
              <a:t>-</a:t>
            </a:r>
            <a:r>
              <a:rPr lang="ru-RU" dirty="0">
                <a:latin typeface="CoquetteC" pitchFamily="2" charset="0"/>
              </a:rPr>
              <a:t> Оформление альбомов, рисование портретов.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2186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>
                <a:latin typeface="CoquetteC" pitchFamily="2" charset="0"/>
              </a:rPr>
              <a:t>3 этап - заключительный</a:t>
            </a:r>
            <a:endParaRPr lang="en-GB" dirty="0">
              <a:latin typeface="Coquette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497363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dirty="0">
                <a:latin typeface="CoquetteC" pitchFamily="2" charset="0"/>
              </a:rPr>
              <a:t>Оформление выставки </a:t>
            </a:r>
            <a:r>
              <a:rPr lang="ru-RU" i="1" dirty="0">
                <a:latin typeface="CoquetteC" pitchFamily="2" charset="0"/>
              </a:rPr>
              <a:t>«Наши бабушки и дедушки»</a:t>
            </a:r>
            <a:endParaRPr lang="ru-RU" dirty="0">
              <a:latin typeface="CoquetteC" pitchFamily="2" charset="0"/>
            </a:endParaRPr>
          </a:p>
          <a:p>
            <a:pPr>
              <a:buBlip>
                <a:blip r:embed="rId3"/>
              </a:buBlip>
            </a:pPr>
            <a:r>
              <a:rPr lang="ru-RU" dirty="0">
                <a:latin typeface="CoquetteC" pitchFamily="2" charset="0"/>
              </a:rPr>
              <a:t>Итоговое мероприятие: просмотр видеоматериалов, презентации, рассказы детей, мастер-класс по изготовление открытки-подарка для бабушек и дедушек.</a:t>
            </a:r>
          </a:p>
        </p:txBody>
      </p:sp>
    </p:spTree>
    <p:extLst>
      <p:ext uri="{BB962C8B-B14F-4D97-AF65-F5344CB8AC3E}">
        <p14:creationId xmlns:p14="http://schemas.microsoft.com/office/powerpoint/2010/main" val="2822221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>
                <a:latin typeface="CoquetteC" pitchFamily="2" charset="0"/>
              </a:rPr>
              <a:t>Ожидаемые результаты:</a:t>
            </a:r>
            <a:endParaRPr lang="en-GB" dirty="0">
              <a:latin typeface="CoquetteC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997152"/>
          </a:xfrm>
        </p:spPr>
        <p:txBody>
          <a:bodyPr>
            <a:normAutofit fontScale="85000" lnSpcReduction="10000"/>
          </a:bodyPr>
          <a:lstStyle/>
          <a:p>
            <a:pPr>
              <a:buBlip>
                <a:blip r:embed="rId3"/>
              </a:buBlip>
            </a:pPr>
            <a:r>
              <a:rPr lang="ru-RU" dirty="0">
                <a:latin typeface="CoquetteC" pitchFamily="2" charset="0"/>
              </a:rPr>
              <a:t>Расширение представлений детей о своей собственной семье, о ее традициях и истории; приобщение к традициям общества и государства, формирование основ патриотизма.</a:t>
            </a:r>
          </a:p>
          <a:p>
            <a:pPr>
              <a:buBlip>
                <a:blip r:embed="rId3"/>
              </a:buBlip>
            </a:pPr>
            <a:r>
              <a:rPr lang="ru-RU" dirty="0">
                <a:latin typeface="CoquetteC" pitchFamily="2" charset="0"/>
              </a:rPr>
              <a:t>Формирование чувства сопереживания к людям преклонного возраста, желания помочь им, расширение знаний о своей родословной.</a:t>
            </a:r>
          </a:p>
          <a:p>
            <a:pPr>
              <a:buBlip>
                <a:blip r:embed="rId3"/>
              </a:buBlip>
            </a:pPr>
            <a:r>
              <a:rPr lang="ru-RU" dirty="0">
                <a:latin typeface="CoquetteC" pitchFamily="2" charset="0"/>
              </a:rPr>
              <a:t>Развитие коммуникативных навыков общения, связанной речи, умение анализировать, устанавливать родственные связи, творческих способностей.</a:t>
            </a:r>
          </a:p>
          <a:p>
            <a:pPr>
              <a:buBlip>
                <a:blip r:embed="rId3"/>
              </a:buBlip>
            </a:pPr>
            <a:r>
              <a:rPr lang="ru-RU" dirty="0">
                <a:latin typeface="CoquetteC" pitchFamily="2" charset="0"/>
              </a:rPr>
              <a:t>Выстраивание партнерских отношений детского сада с семьей.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13278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408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CoquetteC</vt:lpstr>
      <vt:lpstr>Calibri</vt:lpstr>
      <vt:lpstr>Тема Office</vt:lpstr>
      <vt:lpstr>   ПРОЕКТ  «#мысбабулей,    #мысдедулей»</vt:lpstr>
      <vt:lpstr>Презентация PowerPoint</vt:lpstr>
      <vt:lpstr>Цели: </vt:lpstr>
      <vt:lpstr>Задачи:</vt:lpstr>
      <vt:lpstr>Актуальность:</vt:lpstr>
      <vt:lpstr>1 этап - организационный</vt:lpstr>
      <vt:lpstr>2 этап - осуществление проекта</vt:lpstr>
      <vt:lpstr>3 этап - заключительный</vt:lpstr>
      <vt:lpstr>Ожидаемые результаты:</vt:lpstr>
      <vt:lpstr>Презентация PowerPoint</vt:lpstr>
      <vt:lpstr>Итоги проекта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32</cp:revision>
  <dcterms:created xsi:type="dcterms:W3CDTF">2019-10-26T17:30:39Z</dcterms:created>
  <dcterms:modified xsi:type="dcterms:W3CDTF">2022-11-08T11:36:56Z</dcterms:modified>
</cp:coreProperties>
</file>