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60" r:id="rId2"/>
    <p:sldId id="268" r:id="rId3"/>
    <p:sldId id="269" r:id="rId4"/>
    <p:sldId id="270" r:id="rId5"/>
    <p:sldId id="273" r:id="rId6"/>
    <p:sldId id="275" r:id="rId7"/>
    <p:sldId id="301" r:id="rId8"/>
    <p:sldId id="283" r:id="rId9"/>
    <p:sldId id="304" r:id="rId10"/>
    <p:sldId id="302" r:id="rId11"/>
    <p:sldId id="303" r:id="rId12"/>
    <p:sldId id="307" r:id="rId13"/>
    <p:sldId id="306" r:id="rId14"/>
    <p:sldId id="277" r:id="rId15"/>
  </p:sldIdLst>
  <p:sldSz cx="9144000" cy="6858000" type="screen4x3"/>
  <p:notesSz cx="6858000" cy="9144000"/>
  <p:embeddedFontLst>
    <p:embeddedFont>
      <p:font typeface="Vesna" charset="0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7171"/>
    <a:srgbClr val="CC0000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814AB-0CEB-4BF0-96EB-BD6B2A41D25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B076A-A620-4BC1-AB70-0E9C850AB4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9435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28728" y="1500174"/>
            <a:ext cx="678661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spc="15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Каша – сила наша!</a:t>
            </a:r>
            <a:endParaRPr kumimoji="0" lang="ru-RU" sz="8000" b="1" i="0" u="none" strike="noStrike" kern="1200" spc="150" normalizeH="0" noProof="0" dirty="0" smtClean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748883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Сапунова Е.Ю.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3786190"/>
            <a:ext cx="334685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2976" y="357166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sz="1600" dirty="0" smtClean="0"/>
              <a:t>«Детский сад № 2» г. Пласта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-24"/>
            <a:ext cx="84296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2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Аппликация «Тарелочка с кашей»</a:t>
            </a:r>
            <a:endParaRPr lang="ru-RU" sz="4200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7" name="Рисунок 6" descr="20221014_1002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899" y="3857628"/>
            <a:ext cx="3431531" cy="2643206"/>
          </a:xfrm>
          <a:prstGeom prst="rect">
            <a:avLst/>
          </a:prstGeom>
        </p:spPr>
      </p:pic>
      <p:pic>
        <p:nvPicPr>
          <p:cNvPr id="9" name="Рисунок 8" descr="20221014_1011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57884" y="3929066"/>
            <a:ext cx="3149185" cy="2428892"/>
          </a:xfrm>
          <a:prstGeom prst="rect">
            <a:avLst/>
          </a:prstGeom>
        </p:spPr>
      </p:pic>
      <p:pic>
        <p:nvPicPr>
          <p:cNvPr id="10" name="Рисунок 9" descr="20221014_10205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-218640" y="932965"/>
            <a:ext cx="3008985" cy="2428892"/>
          </a:xfrm>
          <a:prstGeom prst="rect">
            <a:avLst/>
          </a:prstGeom>
        </p:spPr>
      </p:pic>
      <p:pic>
        <p:nvPicPr>
          <p:cNvPr id="11" name="Рисунок 10" descr="20221014_10061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400000">
            <a:off x="3053955" y="3839780"/>
            <a:ext cx="3214708" cy="2250273"/>
          </a:xfrm>
          <a:prstGeom prst="rect">
            <a:avLst/>
          </a:prstGeom>
        </p:spPr>
      </p:pic>
      <p:pic>
        <p:nvPicPr>
          <p:cNvPr id="12" name="Рисунок 11" descr="20221014_10050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5400000">
            <a:off x="6683358" y="1111235"/>
            <a:ext cx="2857520" cy="2063763"/>
          </a:xfrm>
          <a:prstGeom prst="rect">
            <a:avLst/>
          </a:prstGeom>
        </p:spPr>
      </p:pic>
      <p:pic>
        <p:nvPicPr>
          <p:cNvPr id="13" name="Рисунок 12" descr="20221019_111143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628918" y="1071546"/>
            <a:ext cx="4300536" cy="21294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644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Рисование по манной крупе</a:t>
            </a:r>
            <a:endParaRPr lang="ru-RU" sz="4400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4" name="Рисунок 3" descr="20221018_09521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0" y="4071942"/>
            <a:ext cx="3152222" cy="2571768"/>
          </a:xfrm>
          <a:prstGeom prst="rect">
            <a:avLst/>
          </a:prstGeom>
        </p:spPr>
      </p:pic>
      <p:pic>
        <p:nvPicPr>
          <p:cNvPr id="5" name="Рисунок 4" descr="20221018_09495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715008" y="4071942"/>
            <a:ext cx="3143272" cy="2571768"/>
          </a:xfrm>
          <a:prstGeom prst="rect">
            <a:avLst/>
          </a:prstGeom>
        </p:spPr>
      </p:pic>
      <p:pic>
        <p:nvPicPr>
          <p:cNvPr id="6" name="Рисунок 5" descr="20221018_09455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3149744" y="2922431"/>
            <a:ext cx="3143240" cy="2156115"/>
          </a:xfrm>
          <a:prstGeom prst="rect">
            <a:avLst/>
          </a:prstGeom>
        </p:spPr>
      </p:pic>
      <p:pic>
        <p:nvPicPr>
          <p:cNvPr id="7" name="Рисунок 6" descr="20221018_09522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857884" y="1142984"/>
            <a:ext cx="3047989" cy="2714644"/>
          </a:xfrm>
          <a:prstGeom prst="rect">
            <a:avLst/>
          </a:prstGeom>
        </p:spPr>
      </p:pic>
      <p:pic>
        <p:nvPicPr>
          <p:cNvPr id="8" name="Рисунок 7" descr="20221018_09523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928662" y="1142984"/>
            <a:ext cx="2643206" cy="2701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defRPr/>
            </a:pPr>
            <a:r>
              <a:rPr lang="ru-RU" sz="42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Очень кашу я люблю, дома я </a:t>
            </a:r>
            <a:r>
              <a:rPr lang="ru-RU" sz="4200" b="1" i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её варю!</a:t>
            </a:r>
            <a:r>
              <a:rPr lang="ru-RU" sz="42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  </a:t>
            </a:r>
            <a:endParaRPr lang="ru-RU" sz="4200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4" name="Рисунок 3" descr="IMG-20221019-WA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06" y="1000108"/>
            <a:ext cx="2143140" cy="2857520"/>
          </a:xfrm>
          <a:prstGeom prst="rect">
            <a:avLst/>
          </a:prstGeom>
        </p:spPr>
      </p:pic>
      <p:pic>
        <p:nvPicPr>
          <p:cNvPr id="5" name="Рисунок 4" descr="IMG-20221018-WA00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00166" y="3429000"/>
            <a:ext cx="2223273" cy="3143248"/>
          </a:xfrm>
          <a:prstGeom prst="rect">
            <a:avLst/>
          </a:prstGeom>
        </p:spPr>
      </p:pic>
      <p:pic>
        <p:nvPicPr>
          <p:cNvPr id="6" name="Рисунок 5" descr="IMG-20221018-WA002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57554" y="1643049"/>
            <a:ext cx="2178841" cy="2905121"/>
          </a:xfrm>
          <a:prstGeom prst="rect">
            <a:avLst/>
          </a:prstGeom>
        </p:spPr>
      </p:pic>
      <p:pic>
        <p:nvPicPr>
          <p:cNvPr id="7" name="Рисунок 6" descr="IMG-20221019-WA001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286380" y="3643314"/>
            <a:ext cx="2196701" cy="2928934"/>
          </a:xfrm>
          <a:prstGeom prst="rect">
            <a:avLst/>
          </a:prstGeom>
        </p:spPr>
      </p:pic>
      <p:pic>
        <p:nvPicPr>
          <p:cNvPr id="8" name="Рисунок 7" descr="IMG-20221020-WA001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858016" y="1142984"/>
            <a:ext cx="2251687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42852"/>
            <a:ext cx="7972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2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Перебираем крупу</a:t>
            </a:r>
            <a:endParaRPr lang="ru-RU" sz="4200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4" name="Рисунок 3" descr="20221019_1000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46459" y="1125120"/>
            <a:ext cx="2714612" cy="2035959"/>
          </a:xfrm>
          <a:prstGeom prst="rect">
            <a:avLst/>
          </a:prstGeom>
        </p:spPr>
      </p:pic>
      <p:pic>
        <p:nvPicPr>
          <p:cNvPr id="5" name="Рисунок 4" descr="20221019_10024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46458" y="4125517"/>
            <a:ext cx="2714611" cy="2035958"/>
          </a:xfrm>
          <a:prstGeom prst="rect">
            <a:avLst/>
          </a:prstGeom>
        </p:spPr>
      </p:pic>
      <p:pic>
        <p:nvPicPr>
          <p:cNvPr id="6" name="Рисунок 5" descr="20221019_10284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29190" y="946529"/>
            <a:ext cx="3786214" cy="2839661"/>
          </a:xfrm>
          <a:prstGeom prst="rect">
            <a:avLst/>
          </a:prstGeom>
        </p:spPr>
      </p:pic>
      <p:pic>
        <p:nvPicPr>
          <p:cNvPr id="7" name="Рисунок 6" descr="20221019_10301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05409" y="3929090"/>
            <a:ext cx="3809995" cy="2857496"/>
          </a:xfrm>
          <a:prstGeom prst="rect">
            <a:avLst/>
          </a:prstGeom>
        </p:spPr>
      </p:pic>
      <p:pic>
        <p:nvPicPr>
          <p:cNvPr id="8" name="Рисунок 7" descr="20221019_095929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857488" y="1500174"/>
            <a:ext cx="2000264" cy="2092584"/>
          </a:xfrm>
          <a:prstGeom prst="rect">
            <a:avLst/>
          </a:prstGeom>
        </p:spPr>
      </p:pic>
      <p:pic>
        <p:nvPicPr>
          <p:cNvPr id="9" name="Рисунок 8" descr="20221019_113435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5400000">
            <a:off x="2739169" y="4190261"/>
            <a:ext cx="2321734" cy="1942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857232"/>
            <a:ext cx="583036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 </a:t>
            </a:r>
            <a:r>
              <a:rPr lang="ru-RU" sz="1600" b="1" dirty="0" smtClean="0"/>
              <a:t>ПРОВЕДЯ </a:t>
            </a:r>
            <a:r>
              <a:rPr lang="ru-RU" sz="1600" b="1" dirty="0"/>
              <a:t>ИССЛЕДОВАНИЕ, МЫ СДЕЛАЛИ СЛЕДУЮЩИЙ ВЫВОД:</a:t>
            </a:r>
          </a:p>
          <a:p>
            <a:pPr indent="450000">
              <a:lnSpc>
                <a:spcPct val="150000"/>
              </a:lnSpc>
            </a:pPr>
            <a:r>
              <a:rPr lang="ru-RU" sz="1600" dirty="0"/>
              <a:t>Любая каша – это чрезвычайно полезный и к тому же диетический </a:t>
            </a:r>
            <a:r>
              <a:rPr lang="ru-RU" sz="1600" dirty="0" smtClean="0"/>
              <a:t>продукт. Включение </a:t>
            </a:r>
            <a:r>
              <a:rPr lang="ru-RU" sz="1600" dirty="0"/>
              <a:t>различных каш в рацион питания помогает человеку не только получить столь необходимые организму витамины, микроэлементы и другие полезные вещества, но и способствует профилактике, а в ряде случаев и целенаправленному лечению многих заболеваний.</a:t>
            </a:r>
          </a:p>
          <a:p>
            <a:pPr indent="450000">
              <a:lnSpc>
                <a:spcPct val="150000"/>
              </a:lnSpc>
            </a:pPr>
            <a:r>
              <a:rPr lang="ru-RU" sz="1600" dirty="0"/>
              <a:t>1) Каша имеет многолетнюю историю;</a:t>
            </a:r>
          </a:p>
          <a:p>
            <a:pPr indent="450000">
              <a:lnSpc>
                <a:spcPct val="150000"/>
              </a:lnSpc>
            </a:pPr>
            <a:r>
              <a:rPr lang="ru-RU" sz="1600" dirty="0"/>
              <a:t>2) Каша полезна для организма человека, так как зерно, из которого её варят содержит различные витамины и микроэлементы;</a:t>
            </a:r>
          </a:p>
          <a:p>
            <a:pPr indent="450000">
              <a:lnSpc>
                <a:spcPct val="150000"/>
              </a:lnSpc>
            </a:pPr>
            <a:r>
              <a:rPr lang="ru-RU" sz="1600" dirty="0"/>
              <a:t>3) Каши благотворно влияют на пищеварение, на работу сердца и других органов;</a:t>
            </a:r>
          </a:p>
          <a:p>
            <a:pPr indent="450000">
              <a:lnSpc>
                <a:spcPct val="150000"/>
              </a:lnSpc>
            </a:pPr>
            <a:r>
              <a:rPr lang="ru-RU" sz="1600" dirty="0"/>
              <a:t>4) О каше написано много сказок, </a:t>
            </a:r>
            <a:r>
              <a:rPr lang="ru-RU" sz="1600" dirty="0" smtClean="0"/>
              <a:t>загадок, пословиц. </a:t>
            </a:r>
            <a:endParaRPr lang="ru-RU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2857496"/>
            <a:ext cx="2651999" cy="18302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14612" y="214290"/>
            <a:ext cx="26661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Заключение</a:t>
            </a:r>
            <a:endParaRPr lang="ru-RU" sz="4400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823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60840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Паспорт проекта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196752"/>
            <a:ext cx="8208912" cy="5400600"/>
          </a:xfrm>
        </p:spPr>
        <p:txBody>
          <a:bodyPr/>
          <a:lstStyle/>
          <a:p>
            <a:r>
              <a:rPr lang="ru-RU" sz="2800" b="1" dirty="0" smtClean="0"/>
              <a:t>Вид </a:t>
            </a:r>
            <a:r>
              <a:rPr lang="ru-RU" sz="2800" b="1" dirty="0"/>
              <a:t>проекта</a:t>
            </a:r>
            <a:r>
              <a:rPr lang="ru-RU" sz="2800" dirty="0"/>
              <a:t>: </a:t>
            </a:r>
            <a:r>
              <a:rPr lang="ru-RU" sz="2800" dirty="0" smtClean="0"/>
              <a:t>краткосрочный</a:t>
            </a:r>
            <a:r>
              <a:rPr lang="ru-RU" sz="2800" b="1" dirty="0"/>
              <a:t> </a:t>
            </a:r>
            <a:r>
              <a:rPr lang="ru-RU" sz="2800" dirty="0"/>
              <a:t> </a:t>
            </a:r>
            <a:endParaRPr lang="ru-RU" sz="2800" dirty="0" smtClean="0"/>
          </a:p>
          <a:p>
            <a:r>
              <a:rPr lang="ru-RU" sz="2800" b="1" dirty="0" smtClean="0"/>
              <a:t>Тип </a:t>
            </a:r>
            <a:r>
              <a:rPr lang="ru-RU" sz="2800" b="1" dirty="0"/>
              <a:t>проекта: </a:t>
            </a:r>
            <a:r>
              <a:rPr lang="ru-RU" sz="2800" dirty="0" smtClean="0"/>
              <a:t>информационно-исследовательский, творческий.</a:t>
            </a:r>
            <a:endParaRPr lang="ru-RU" sz="2800" dirty="0"/>
          </a:p>
          <a:p>
            <a:r>
              <a:rPr lang="ru-RU" sz="2800" b="1" dirty="0"/>
              <a:t>Участники:</a:t>
            </a:r>
            <a:r>
              <a:rPr lang="ru-RU" sz="2800" dirty="0"/>
              <a:t> дети </a:t>
            </a:r>
            <a:r>
              <a:rPr lang="ru-RU" sz="2800" dirty="0" smtClean="0"/>
              <a:t>средней группы, воспитатель, родители.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3714752"/>
            <a:ext cx="4365656" cy="23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0206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984776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Актуальность проекта</a:t>
            </a:r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85852" y="1000108"/>
            <a:ext cx="7632848" cy="5400600"/>
          </a:xfrm>
        </p:spPr>
        <p:txBody>
          <a:bodyPr>
            <a:normAutofit fontScale="62500" lnSpcReduction="20000"/>
          </a:bodyPr>
          <a:lstStyle/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100" dirty="0" smtClean="0"/>
              <a:t>Дети - это </a:t>
            </a:r>
            <a:r>
              <a:rPr lang="ru-RU" sz="3100" dirty="0"/>
              <a:t>наше будущее.  И очень хочется, чтобы </a:t>
            </a:r>
            <a:r>
              <a:rPr lang="ru-RU" sz="3100" dirty="0" smtClean="0"/>
              <a:t>наше будущее </a:t>
            </a:r>
            <a:r>
              <a:rPr lang="ru-RU" sz="3100" dirty="0"/>
              <a:t>было не только   умным и счастливым, но и здоровым. </a:t>
            </a:r>
            <a:endParaRPr lang="ru-RU" sz="3100" dirty="0" smtClean="0"/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100" dirty="0" smtClean="0"/>
              <a:t>Наблюдения за детьми </a:t>
            </a:r>
            <a:r>
              <a:rPr lang="ru-RU" sz="3100" dirty="0"/>
              <a:t> </a:t>
            </a:r>
            <a:r>
              <a:rPr lang="ru-RU" sz="3100" dirty="0" smtClean="0"/>
              <a:t>средней </a:t>
            </a:r>
            <a:r>
              <a:rPr lang="ru-RU" sz="3100" dirty="0"/>
              <a:t> группы во время завтрака показали, что дети  плохо едят кашу. Почему? Наверно, потому что они не знают пользы  каши. Это большой минус, как родителей, так и педагогов.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100" dirty="0"/>
              <a:t>На вопрос: «Что вы знаете о каше?», дети отвечают: «Силу придает». Но почему, они не знают! Дети не знают, что в  каше содержится много  полезных веществ для  развития организма.  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100" dirty="0" smtClean="0"/>
              <a:t>Реализация </a:t>
            </a:r>
            <a:r>
              <a:rPr lang="ru-RU" sz="3100" dirty="0"/>
              <a:t>проекта позволит сформировать у детей устойчивое положительное отношение к необходимому продукту – каше.</a:t>
            </a:r>
          </a:p>
          <a:p>
            <a:pPr marL="0" indent="45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100" b="1" dirty="0"/>
              <a:t>Проблема: </a:t>
            </a:r>
            <a:r>
              <a:rPr lang="ru-RU" sz="3100" dirty="0"/>
              <a:t> Дети не знают значимости каш на развитие организма.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06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5846"/>
            <a:ext cx="669674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 проекта:</a:t>
            </a:r>
            <a:r>
              <a:rPr lang="ru-RU" dirty="0"/>
              <a:t> формирование   у детей представления  о каше как обязательном компоненте меню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  </a:t>
            </a:r>
            <a:r>
              <a:rPr lang="ru-RU" b="1" dirty="0"/>
              <a:t>Задачи:</a:t>
            </a: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Познакомить с полезными свойствами круп и крупяных изделий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Учить детей различать и  называть  зерновые культуры, крупы и каши, получаемые из них, используя для распознавания различные анализаторы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Развивать  познавательную активность детей, способствовать тому, чтобы дети стремились узнавать новую информацию о крупах, их пользе для здоровья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Обогащать и развивать активный словарь детей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Повышать заинтересованность родителей к продуктивной досуговой деятельности с детьми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 Воспитывать потребность в здоровом образе жизни и правильном питании.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3469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26876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Познавательное развитие.</a:t>
            </a:r>
          </a:p>
          <a:p>
            <a:r>
              <a:rPr lang="ru-RU" dirty="0" smtClean="0"/>
              <a:t>1. </a:t>
            </a:r>
            <a:r>
              <a:rPr lang="ru-RU" dirty="0"/>
              <a:t>Рассматривание разных видов круп (рис, пшено, гречка, манка, геркулес, горох) </a:t>
            </a:r>
          </a:p>
          <a:p>
            <a:r>
              <a:rPr lang="ru-RU" dirty="0"/>
              <a:t>2</a:t>
            </a:r>
            <a:r>
              <a:rPr lang="ru-RU" dirty="0" smtClean="0"/>
              <a:t>. </a:t>
            </a:r>
            <a:r>
              <a:rPr lang="ru-RU" dirty="0"/>
              <a:t>Экспериментирование с </a:t>
            </a:r>
            <a:r>
              <a:rPr lang="ru-RU" dirty="0" smtClean="0"/>
              <a:t>крупами </a:t>
            </a:r>
            <a:endParaRPr lang="ru-RU" dirty="0"/>
          </a:p>
          <a:p>
            <a:r>
              <a:rPr lang="ru-RU" dirty="0" smtClean="0"/>
              <a:t>«Как быстро перебрать крупу?»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7146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/>
              <a:t>Дидактические </a:t>
            </a:r>
            <a:r>
              <a:rPr lang="ru-RU" dirty="0" smtClean="0"/>
              <a:t>игры</a:t>
            </a:r>
          </a:p>
          <a:p>
            <a:r>
              <a:rPr lang="ru-RU" dirty="0" smtClean="0"/>
              <a:t> </a:t>
            </a:r>
            <a:r>
              <a:rPr lang="ru-RU" dirty="0"/>
              <a:t>«Узнай крупу на </a:t>
            </a:r>
            <a:r>
              <a:rPr lang="ru-RU" dirty="0" smtClean="0"/>
              <a:t>ощупь»</a:t>
            </a:r>
          </a:p>
          <a:p>
            <a:r>
              <a:rPr lang="ru-RU" dirty="0" smtClean="0"/>
              <a:t>4. </a:t>
            </a:r>
            <a:r>
              <a:rPr lang="ru-RU" dirty="0"/>
              <a:t>Экскурсия на кухню д/с.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876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  Рассматривание </a:t>
            </a:r>
            <a:r>
              <a:rPr lang="ru-RU" dirty="0"/>
              <a:t>иллюстраций с изображением злаковых растений (пшеница,  просо, ячмень, гречиха, рис, овес, кукуруза)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2285992"/>
            <a:ext cx="3711143" cy="2643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1071538" y="500042"/>
            <a:ext cx="698477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Vesna" pitchFamily="2" charset="0"/>
                <a:ea typeface="+mj-ea"/>
                <a:cs typeface="+mj-cs"/>
              </a:rPr>
              <a:t>Содержание деятельности</a:t>
            </a:r>
            <a:endParaRPr kumimoji="0" lang="ru-RU" sz="4400" b="1" i="0" u="none" strike="noStrike" kern="1200" cap="none" spc="0" normalizeH="0" baseline="0" noProof="0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Vesna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22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643182"/>
            <a:ext cx="684076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b="1" dirty="0"/>
              <a:t>Художественно-эстетическое развитие</a:t>
            </a:r>
          </a:p>
          <a:p>
            <a:r>
              <a:rPr lang="ru-RU" dirty="0" smtClean="0"/>
              <a:t>1</a:t>
            </a:r>
            <a:r>
              <a:rPr lang="ru-RU" dirty="0"/>
              <a:t>. Аппликация на тему:</a:t>
            </a:r>
          </a:p>
          <a:p>
            <a:r>
              <a:rPr lang="ru-RU" dirty="0" smtClean="0"/>
              <a:t>«Тарелочка с кашей»</a:t>
            </a:r>
            <a:endParaRPr lang="ru-RU" dirty="0"/>
          </a:p>
          <a:p>
            <a:r>
              <a:rPr lang="ru-RU" dirty="0"/>
              <a:t>2. </a:t>
            </a:r>
            <a:r>
              <a:rPr lang="ru-RU" dirty="0" smtClean="0"/>
              <a:t>Коллективный плакат</a:t>
            </a:r>
            <a:endParaRPr lang="ru-RU" dirty="0"/>
          </a:p>
          <a:p>
            <a:r>
              <a:rPr lang="ru-RU" dirty="0" smtClean="0"/>
              <a:t>«Мышкина норка»</a:t>
            </a:r>
            <a:endParaRPr lang="ru-RU" dirty="0"/>
          </a:p>
          <a:p>
            <a:r>
              <a:rPr lang="ru-RU" dirty="0" smtClean="0"/>
              <a:t>3.Рисование по манной крупе,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4357694"/>
            <a:ext cx="664373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Физическое развитие</a:t>
            </a:r>
          </a:p>
          <a:p>
            <a:r>
              <a:rPr lang="ru-RU" dirty="0" smtClean="0">
                <a:solidFill>
                  <a:srgbClr val="333333"/>
                </a:solidFill>
              </a:rPr>
              <a:t>1. Подвижный игры</a:t>
            </a:r>
          </a:p>
          <a:p>
            <a:r>
              <a:rPr lang="ru-RU" dirty="0" smtClean="0">
                <a:solidFill>
                  <a:srgbClr val="333333"/>
                </a:solidFill>
              </a:rPr>
              <a:t>Горячая картошка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  <a:r>
              <a:rPr lang="ru-RU" dirty="0" smtClean="0"/>
              <a:t>Мельница</a:t>
            </a:r>
          </a:p>
          <a:p>
            <a:r>
              <a:rPr lang="ru-RU" dirty="0" smtClean="0"/>
              <a:t>2. Физминутка «</a:t>
            </a:r>
            <a:r>
              <a:rPr lang="ru-RU" dirty="0" err="1" smtClean="0"/>
              <a:t>Каша-малаша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3. Хороводная игра: «Раз, два, три – горшочек вари»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5857892"/>
            <a:ext cx="550069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Работа с родителями</a:t>
            </a:r>
          </a:p>
          <a:p>
            <a:r>
              <a:rPr lang="ru-RU" dirty="0" smtClean="0">
                <a:solidFill>
                  <a:srgbClr val="333333"/>
                </a:solidFill>
              </a:rPr>
              <a:t>1. Создание книги рецептов.</a:t>
            </a: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285728"/>
            <a:ext cx="571504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Речевое развитие</a:t>
            </a:r>
          </a:p>
          <a:p>
            <a:pPr marL="342900" indent="-342900"/>
            <a:r>
              <a:rPr lang="ru-RU" dirty="0" smtClean="0"/>
              <a:t>1. Чтение художественной литературы</a:t>
            </a:r>
          </a:p>
          <a:p>
            <a:pPr marL="342900" indent="-342900"/>
            <a:r>
              <a:rPr lang="ru-RU" dirty="0" smtClean="0"/>
              <a:t> «Лиса и журавль», «Горшочек каши», «Три медведя»,</a:t>
            </a:r>
          </a:p>
          <a:p>
            <a:r>
              <a:rPr lang="ru-RU" dirty="0" smtClean="0"/>
              <a:t>2. Ситуативные разговоры </a:t>
            </a:r>
          </a:p>
          <a:p>
            <a:r>
              <a:rPr lang="ru-RU" dirty="0" smtClean="0"/>
              <a:t>«Из каких круп готовят кашу? »</a:t>
            </a:r>
          </a:p>
          <a:p>
            <a:r>
              <a:rPr lang="ru-RU" dirty="0" smtClean="0"/>
              <a:t>3. Разучивание пословиц и поговорок о еде.</a:t>
            </a:r>
          </a:p>
          <a:p>
            <a:r>
              <a:rPr lang="ru-RU" dirty="0" smtClean="0"/>
              <a:t>4. Пальчиковые игры</a:t>
            </a:r>
          </a:p>
          <a:p>
            <a:r>
              <a:rPr lang="ru-RU" dirty="0" smtClean="0"/>
              <a:t>«Нам поужинать пора»,  «Маша каши наварила».</a:t>
            </a:r>
            <a:endParaRPr lang="ru-RU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000372"/>
            <a:ext cx="3972248" cy="1436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096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«Откуда пришла крупа?»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C:\Users\XXX\Pictures\крупа\20180327_13422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1340768"/>
            <a:ext cx="3054005" cy="22652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XXX\Pictures\крупа\20180327_1343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52120" y="4221088"/>
            <a:ext cx="3240437" cy="2481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XXX\Pictures\крупа\20180327_13432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4221088"/>
            <a:ext cx="2971353" cy="22652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XXX\Pictures\крупа\20180327_13440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36096" y="1342008"/>
            <a:ext cx="3242142" cy="2258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://nito4ka.ru/wp-content/uploads/2017/08/9a194abbf8fecb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80928"/>
            <a:ext cx="3070392" cy="20162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11117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71414"/>
            <a:ext cx="70723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Экскурсия на кухню</a:t>
            </a:r>
            <a:endParaRPr lang="ru-RU" sz="4400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3" name="Рисунок 2" descr="20221019_1016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87553" y="1116190"/>
            <a:ext cx="3214678" cy="2411009"/>
          </a:xfrm>
          <a:prstGeom prst="rect">
            <a:avLst/>
          </a:prstGeom>
        </p:spPr>
      </p:pic>
      <p:pic>
        <p:nvPicPr>
          <p:cNvPr id="4" name="Рисунок 3" descr="20221019_10165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2735410" y="1622252"/>
            <a:ext cx="2428892" cy="2613364"/>
          </a:xfrm>
          <a:prstGeom prst="rect">
            <a:avLst/>
          </a:prstGeom>
        </p:spPr>
      </p:pic>
      <p:pic>
        <p:nvPicPr>
          <p:cNvPr id="5" name="Рисунок 4" descr="20221019_10174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38755" y="1071546"/>
            <a:ext cx="3619525" cy="2714644"/>
          </a:xfrm>
          <a:prstGeom prst="rect">
            <a:avLst/>
          </a:prstGeom>
        </p:spPr>
      </p:pic>
      <p:pic>
        <p:nvPicPr>
          <p:cNvPr id="7" name="Рисунок 6" descr="20221019_10183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167317" y="3929066"/>
            <a:ext cx="3690963" cy="2768223"/>
          </a:xfrm>
          <a:prstGeom prst="rect">
            <a:avLst/>
          </a:prstGeom>
        </p:spPr>
      </p:pic>
      <p:pic>
        <p:nvPicPr>
          <p:cNvPr id="9" name="Рисунок 8" descr="20221019_10185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14282" y="3952093"/>
            <a:ext cx="4286280" cy="27630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644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96500"/>
            <a:ext cx="86581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А у нас на завтрак каша, а у вас?</a:t>
            </a:r>
            <a:endParaRPr lang="ru-RU" sz="4000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4" name="Рисунок 3" descr="20221017_08502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857620" y="1071546"/>
            <a:ext cx="4630888" cy="2691443"/>
          </a:xfrm>
          <a:prstGeom prst="rect">
            <a:avLst/>
          </a:prstGeom>
        </p:spPr>
      </p:pic>
      <p:pic>
        <p:nvPicPr>
          <p:cNvPr id="5" name="Рисунок 4" descr="20221017_08495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776856" y="3366493"/>
            <a:ext cx="3161131" cy="3429024"/>
          </a:xfrm>
          <a:prstGeom prst="rect">
            <a:avLst/>
          </a:prstGeom>
        </p:spPr>
      </p:pic>
      <p:pic>
        <p:nvPicPr>
          <p:cNvPr id="6" name="Рисунок 5" descr="IMG-20221020-WA000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1071546"/>
            <a:ext cx="3143272" cy="2357454"/>
          </a:xfrm>
          <a:prstGeom prst="rect">
            <a:avLst/>
          </a:prstGeom>
        </p:spPr>
      </p:pic>
      <p:pic>
        <p:nvPicPr>
          <p:cNvPr id="7" name="Рисунок 6" descr="IMG-20221020-WA0007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572000" y="3500438"/>
            <a:ext cx="3306992" cy="31432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200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270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Times New Roman</vt:lpstr>
      <vt:lpstr>Vesna</vt:lpstr>
      <vt:lpstr>Wingdings</vt:lpstr>
      <vt:lpstr>Calibri</vt:lpstr>
      <vt:lpstr>Тема Office</vt:lpstr>
      <vt:lpstr>Слайд 1</vt:lpstr>
      <vt:lpstr>Паспорт проекта</vt:lpstr>
      <vt:lpstr>Актуальность проекта</vt:lpstr>
      <vt:lpstr>Слайд 4</vt:lpstr>
      <vt:lpstr>Слайд 5</vt:lpstr>
      <vt:lpstr>Слайд 6</vt:lpstr>
      <vt:lpstr>«Откуда пришла крупа?»</vt:lpstr>
      <vt:lpstr>Слайд 8</vt:lpstr>
      <vt:lpstr>А у нас на завтрак каша, а у вас?</vt:lpstr>
      <vt:lpstr>Слайд 10</vt:lpstr>
      <vt:lpstr>Рисование по манной крупе</vt:lpstr>
      <vt:lpstr>Очень кашу я люблю, дома я её варю!  </vt:lpstr>
      <vt:lpstr>Перебираем крупу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98</cp:revision>
  <dcterms:created xsi:type="dcterms:W3CDTF">2013-08-23T08:38:35Z</dcterms:created>
  <dcterms:modified xsi:type="dcterms:W3CDTF">2022-11-08T08:13:59Z</dcterms:modified>
</cp:coreProperties>
</file>