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4" r:id="rId38"/>
    <p:sldId id="292" r:id="rId39"/>
    <p:sldId id="293" r:id="rId40"/>
    <p:sldId id="295" r:id="rId41"/>
    <p:sldId id="296" r:id="rId4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35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790E1A-79CF-4C78-B6BB-147F608BEF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BD1DADC-FBBA-410F-9F0B-E256E31FB1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187702E-C5BF-47AA-AFA5-661DC4BC4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8E8EC-4510-41AC-A8CD-ECC822C4925E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E02114E-4BFE-487C-8BBC-53F41DC717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58ABB88-75F8-4723-B88E-714A9E452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8CDF9-4CCB-44E0-B9E7-D69DD9DA9A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843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5F8B06-3247-42CD-9956-53A62FB274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79FCC31-5A9E-42EE-8EFC-B6A1C51CC2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4976ACA-31B8-4C79-BA16-5C9A13B10D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8E8EC-4510-41AC-A8CD-ECC822C4925E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C0B0CA7-F62F-4FEF-B6E2-4B6DDE499E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E3719AA-3377-4948-99AA-EBFC5C718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8CDF9-4CCB-44E0-B9E7-D69DD9DA9A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079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7FAC6F0-5497-4CD1-A07A-18BC3951A0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022F666-AB39-4711-8815-A2A5648369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17F946D-8029-4CF3-9DF0-BB5746D4BF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8E8EC-4510-41AC-A8CD-ECC822C4925E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2294233-9F5C-47F4-BDFF-EFEEE5FB4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847C763-BD05-4474-ADA1-6029B8C568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8CDF9-4CCB-44E0-B9E7-D69DD9DA9A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3540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DD91F2-1BB8-45D2-B2BB-C284A4A6AB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C8DE443-FDA9-47CC-92C2-B36EA8DD22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DDC4909-5129-4DA2-9610-528D9CE14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8E8EC-4510-41AC-A8CD-ECC822C4925E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DFBF797-D826-48EE-A958-DC7C3BA7F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9B3E783-E8C4-42C2-81FC-E275BED4C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8CDF9-4CCB-44E0-B9E7-D69DD9DA9A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4008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10C422-660A-4D2B-8667-DBDFB6C875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0930C0D-7E1F-462C-96DC-EFEC8A430E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90873BF-BED9-4062-BF2C-1BBCA252DD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8E8EC-4510-41AC-A8CD-ECC822C4925E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82738F4-E29C-4FFB-914E-25DAB1E32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0F9B579-C023-4D80-AFE2-20B0999D6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8CDF9-4CCB-44E0-B9E7-D69DD9DA9A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284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85E10A-A7EA-49EE-BCAB-7C4272F42D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637C35E-81E0-4188-AC04-AF523F30B3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E19E607-A9FC-44CB-AA1E-8AADE4F33A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DDAE6A5-426C-4503-98F7-1E412D43F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8E8EC-4510-41AC-A8CD-ECC822C4925E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5E5342E-4544-4E0D-A781-DC1DC9385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2AF4EFD-4DB9-489A-AF0A-CAD78DC960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8CDF9-4CCB-44E0-B9E7-D69DD9DA9A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4860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178154-A746-470A-BA7F-BD36673F91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6C434CD-35CE-431D-8C2D-8A4A97FA96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B66AF3B-5FD9-4650-B479-9D6D6C318F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D035AB0-CE4F-4EB5-B22C-DF8B7317EC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C5ADE04-B72B-4232-ABE4-D661DCB15E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7B9CBBD-6A72-401E-A30B-9878D9510A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8E8EC-4510-41AC-A8CD-ECC822C4925E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7BBDA1F-8E12-4E89-B148-14BAE449A9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754F7A1-93ED-4937-A4A5-74E5E89FD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8CDF9-4CCB-44E0-B9E7-D69DD9DA9A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0615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5A21CF-23E9-4029-A8C3-A99ACA9F1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7B13644-15CC-4A3B-A7E7-EF3DEB7860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8E8EC-4510-41AC-A8CD-ECC822C4925E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FB4510E-9FD5-4C40-81A2-2DC2575FF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A466A90-19E4-4A54-9AD7-9020902B6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8CDF9-4CCB-44E0-B9E7-D69DD9DA9A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8253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6B6CE84C-918A-453A-B8E6-553EB36C1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8E8EC-4510-41AC-A8CD-ECC822C4925E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92C1EDB-0490-4B97-9877-C1CF58301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F435DC0-506B-4261-A4DC-9E83B835B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8CDF9-4CCB-44E0-B9E7-D69DD9DA9A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0667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30BE23-F826-4A2A-8B13-A5987E3BEB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A896FE8-D0A6-47BA-A1F4-9DD9FAAE7B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7D4387C-6633-41B1-8778-E3041A2704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4B5FBC5-2C14-4BCD-A3F1-862669CAB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8E8EC-4510-41AC-A8CD-ECC822C4925E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6109B26-C4D4-428F-A264-490EEAD9E9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DC52519-3300-490E-AED8-DA2AF0D38D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8CDF9-4CCB-44E0-B9E7-D69DD9DA9A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26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F79121-C5C6-437C-976C-335AD5186C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A287382-E96A-42CA-842A-C00EBB0109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F7D9CF8-5794-4AC0-A999-5DB98225F8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2914AAE-3483-4F18-99A0-C7886AA502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8E8EC-4510-41AC-A8CD-ECC822C4925E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7CF1E4C-C875-4EF4-967A-59CE8F13E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FEC0100-A261-4C5C-AAEC-477386A6C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8CDF9-4CCB-44E0-B9E7-D69DD9DA9A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3791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4EF91E-94DF-4F7F-8EB4-5AED18E247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E50EB1C-3605-45AD-B0F4-821478CCF0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701E948-7C52-4B3C-A329-D82FBFF5FB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8E8EC-4510-41AC-A8CD-ECC822C4925E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3FC534F-EC8A-4D8B-A734-EAE2927A07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31ABF75-9493-447E-8C61-D19E0AC8C0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78CDF9-4CCB-44E0-B9E7-D69DD9DA9A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043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g"/><Relationship Id="rId5" Type="http://schemas.openxmlformats.org/officeDocument/2006/relationships/image" Target="../media/image32.jpg"/><Relationship Id="rId4" Type="http://schemas.openxmlformats.org/officeDocument/2006/relationships/image" Target="../media/image31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A7CF0E-145C-4181-9D56-053D696C68A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8A1442A-0E15-426C-9A5B-1E95DC4042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8BEEFCB-28E6-4B0B-B435-4E75F476C5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6253" y="0"/>
            <a:ext cx="12288253" cy="693896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C4CA6C8-2DEA-42E7-B9AF-D05832AE5BEE}"/>
              </a:ext>
            </a:extLst>
          </p:cNvPr>
          <p:cNvSpPr txBox="1"/>
          <p:nvPr/>
        </p:nvSpPr>
        <p:spPr>
          <a:xfrm rot="20845680">
            <a:off x="5366084" y="1122363"/>
            <a:ext cx="5301916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Monotype Corsiva" panose="03010101010201010101" pitchFamily="66" charset="0"/>
              </a:rPr>
              <a:t>                       </a:t>
            </a:r>
            <a:r>
              <a:rPr lang="ru-RU" sz="3200" b="1" dirty="0">
                <a:latin typeface="Monotype Corsiva" panose="03010101010201010101" pitchFamily="66" charset="0"/>
              </a:rPr>
              <a:t>Проект</a:t>
            </a:r>
          </a:p>
          <a:p>
            <a:r>
              <a:rPr lang="ru-RU" sz="3200" b="1" dirty="0">
                <a:latin typeface="Monotype Corsiva" panose="03010101010201010101" pitchFamily="66" charset="0"/>
              </a:rPr>
              <a:t>«Сказка в гости к нам спешит»</a:t>
            </a:r>
          </a:p>
          <a:p>
            <a:endParaRPr lang="ru-RU" sz="3200" dirty="0">
              <a:latin typeface="Monotype Corsiva" panose="03010101010201010101" pitchFamily="66" charset="0"/>
            </a:endParaRPr>
          </a:p>
          <a:p>
            <a:endParaRPr lang="ru-RU" sz="3200" dirty="0">
              <a:latin typeface="Monotype Corsiva" panose="03010101010201010101" pitchFamily="66" charset="0"/>
            </a:endParaRPr>
          </a:p>
          <a:p>
            <a:r>
              <a:rPr lang="ru-RU" dirty="0"/>
              <a:t> </a:t>
            </a:r>
            <a:r>
              <a:rPr lang="ru-RU" dirty="0">
                <a:latin typeface="Monotype Corsiva" panose="03010101010201010101" pitchFamily="66" charset="0"/>
              </a:rPr>
              <a:t>                                               </a:t>
            </a:r>
            <a:r>
              <a:rPr lang="ru-RU" sz="2000" b="1" dirty="0">
                <a:latin typeface="Monotype Corsiva" panose="03010101010201010101" pitchFamily="66" charset="0"/>
              </a:rPr>
              <a:t>Воспитателя</a:t>
            </a:r>
          </a:p>
          <a:p>
            <a:r>
              <a:rPr lang="ru-RU" sz="2000" b="1" dirty="0">
                <a:latin typeface="Monotype Corsiva" panose="03010101010201010101" pitchFamily="66" charset="0"/>
              </a:rPr>
              <a:t>                         МКДОУ «Детский сад «Улыбка»</a:t>
            </a:r>
          </a:p>
          <a:p>
            <a:r>
              <a:rPr lang="ru-RU" sz="2000" b="1" dirty="0">
                <a:latin typeface="Monotype Corsiva" panose="03010101010201010101" pitchFamily="66" charset="0"/>
              </a:rPr>
              <a:t>                               Г. Щигры Курской области</a:t>
            </a:r>
          </a:p>
          <a:p>
            <a:r>
              <a:rPr lang="ru-RU" sz="2000" b="1" dirty="0">
                <a:latin typeface="Monotype Corsiva" panose="03010101010201010101" pitchFamily="66" charset="0"/>
              </a:rPr>
              <a:t>                                                        </a:t>
            </a:r>
            <a:r>
              <a:rPr lang="ru-RU" sz="2000" b="1" dirty="0" err="1">
                <a:latin typeface="Monotype Corsiva" panose="03010101010201010101" pitchFamily="66" charset="0"/>
              </a:rPr>
              <a:t>Рачек</a:t>
            </a:r>
            <a:r>
              <a:rPr lang="ru-RU" sz="2000" b="1" dirty="0">
                <a:latin typeface="Monotype Corsiva" panose="03010101010201010101" pitchFamily="66" charset="0"/>
              </a:rPr>
              <a:t> С. А.</a:t>
            </a:r>
          </a:p>
          <a:p>
            <a:r>
              <a:rPr lang="ru-RU" sz="2000" b="1" dirty="0">
                <a:latin typeface="Monotype Corsiva" panose="03010101010201010101" pitchFamily="66" charset="0"/>
              </a:rPr>
              <a:t>                                                        2022 г.</a:t>
            </a:r>
          </a:p>
          <a:p>
            <a:endParaRPr lang="ru-RU" sz="20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74256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6A109B-05AC-4EBB-B3F6-5227273CAD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2E89CE5-3FA0-4579-A50F-D6AB11603A7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BD086B8-9023-4A93-B9D7-CC1102A439BC}"/>
              </a:ext>
            </a:extLst>
          </p:cNvPr>
          <p:cNvSpPr txBox="1"/>
          <p:nvPr/>
        </p:nvSpPr>
        <p:spPr>
          <a:xfrm>
            <a:off x="3868153" y="673769"/>
            <a:ext cx="782052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Monotype Corsiva" panose="03010101010201010101" pitchFamily="66" charset="0"/>
              </a:rPr>
              <a:t>            2.Планирование деятельности.</a:t>
            </a:r>
          </a:p>
          <a:p>
            <a:r>
              <a:rPr lang="ru-RU" sz="3200" dirty="0">
                <a:latin typeface="Monotype Corsiva" panose="03010101010201010101" pitchFamily="66" charset="0"/>
              </a:rPr>
              <a:t>Педагог.</a:t>
            </a:r>
          </a:p>
          <a:p>
            <a:r>
              <a:rPr lang="ru-RU" sz="2800" b="1" u="sng" dirty="0">
                <a:latin typeface="Monotype Corsiva" panose="03010101010201010101" pitchFamily="66" charset="0"/>
              </a:rPr>
              <a:t>Беседы:</a:t>
            </a:r>
            <a:r>
              <a:rPr lang="ru-RU" dirty="0"/>
              <a:t> </a:t>
            </a:r>
            <a:r>
              <a:rPr lang="ru-RU" sz="2000" dirty="0">
                <a:latin typeface="Monotype Corsiva" panose="03010101010201010101" pitchFamily="66" charset="0"/>
              </a:rPr>
              <a:t>по теме проекта.</a:t>
            </a:r>
          </a:p>
          <a:p>
            <a:r>
              <a:rPr lang="ru-RU" sz="2800" b="1" u="sng" dirty="0">
                <a:latin typeface="Monotype Corsiva" panose="03010101010201010101" pitchFamily="66" charset="0"/>
              </a:rPr>
              <a:t>Дидактические игры: </a:t>
            </a:r>
            <a:r>
              <a:rPr lang="ru-RU" sz="2000" dirty="0">
                <a:latin typeface="Monotype Corsiva" panose="03010101010201010101" pitchFamily="66" charset="0"/>
              </a:rPr>
              <a:t>«Угадай, из какой сказки герой», «Назови сказку по сказочному герою», «Отгадай – ка».</a:t>
            </a:r>
          </a:p>
          <a:p>
            <a:r>
              <a:rPr lang="ru-RU" sz="2800" b="1" u="sng" dirty="0">
                <a:latin typeface="Monotype Corsiva" panose="03010101010201010101" pitchFamily="66" charset="0"/>
              </a:rPr>
              <a:t>Сюжетно – ролевые игры: </a:t>
            </a:r>
            <a:r>
              <a:rPr lang="ru-RU" sz="2000" dirty="0">
                <a:latin typeface="Monotype Corsiva" panose="03010101010201010101" pitchFamily="66" charset="0"/>
              </a:rPr>
              <a:t>«В гостях у </a:t>
            </a:r>
            <a:r>
              <a:rPr lang="ru-RU" sz="2000" dirty="0" err="1">
                <a:latin typeface="Monotype Corsiva" panose="03010101010201010101" pitchFamily="66" charset="0"/>
              </a:rPr>
              <a:t>Жихарки</a:t>
            </a:r>
            <a:r>
              <a:rPr lang="ru-RU" sz="2000" dirty="0">
                <a:latin typeface="Monotype Corsiva" panose="03010101010201010101" pitchFamily="66" charset="0"/>
              </a:rPr>
              <a:t>», «Семья».</a:t>
            </a:r>
          </a:p>
          <a:p>
            <a:r>
              <a:rPr lang="ru-RU" sz="2800" b="1" u="sng" dirty="0">
                <a:latin typeface="Monotype Corsiva" panose="03010101010201010101" pitchFamily="66" charset="0"/>
              </a:rPr>
              <a:t>НОД (социально – коммуникативное развитие):</a:t>
            </a:r>
            <a:r>
              <a:rPr lang="ru-RU" dirty="0"/>
              <a:t> </a:t>
            </a:r>
            <a:r>
              <a:rPr lang="ru-RU" sz="2000" dirty="0">
                <a:latin typeface="Monotype Corsiva" panose="03010101010201010101" pitchFamily="66" charset="0"/>
              </a:rPr>
              <a:t>беседы по русским народным сказкам; рассматривание иллюстраций к сказкам.</a:t>
            </a:r>
          </a:p>
          <a:p>
            <a:r>
              <a:rPr lang="ru-RU" sz="2800" b="1" u="sng" dirty="0">
                <a:latin typeface="Monotype Corsiva" panose="03010101010201010101" pitchFamily="66" charset="0"/>
              </a:rPr>
              <a:t>Сочинение сказки </a:t>
            </a:r>
            <a:r>
              <a:rPr lang="ru-RU" sz="2000" dirty="0">
                <a:latin typeface="Monotype Corsiva" panose="03010101010201010101" pitchFamily="66" charset="0"/>
              </a:rPr>
              <a:t>«Если б я был волшебником».</a:t>
            </a:r>
          </a:p>
          <a:p>
            <a:r>
              <a:rPr lang="ru-RU" sz="2800" b="1" u="sng" dirty="0">
                <a:latin typeface="Monotype Corsiva" panose="03010101010201010101" pitchFamily="66" charset="0"/>
              </a:rPr>
              <a:t>Литературная викторина </a:t>
            </a:r>
            <a:r>
              <a:rPr lang="ru-RU" sz="2000" dirty="0">
                <a:latin typeface="Monotype Corsiva" panose="03010101010201010101" pitchFamily="66" charset="0"/>
              </a:rPr>
              <a:t>«В гостях у сказки».</a:t>
            </a:r>
          </a:p>
          <a:p>
            <a:r>
              <a:rPr lang="ru-RU" sz="2800" b="1" u="sng" dirty="0">
                <a:latin typeface="Monotype Corsiva" panose="03010101010201010101" pitchFamily="66" charset="0"/>
              </a:rPr>
              <a:t>Рассказывание сказок по </a:t>
            </a:r>
            <a:r>
              <a:rPr lang="ru-RU" sz="2800" b="1" u="sng" dirty="0" err="1">
                <a:latin typeface="Monotype Corsiva" panose="03010101010201010101" pitchFamily="66" charset="0"/>
              </a:rPr>
              <a:t>мнемотаблицам</a:t>
            </a:r>
            <a:endParaRPr lang="ru-RU" sz="2800" b="1" u="sng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18504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8E6815-19E7-44A2-B11C-5BCF0CF637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6224CB2-2424-47C7-A9FE-5E91EE6008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DD0C665-3B4C-4811-964E-A4E3FAE4850C}"/>
              </a:ext>
            </a:extLst>
          </p:cNvPr>
          <p:cNvSpPr txBox="1"/>
          <p:nvPr/>
        </p:nvSpPr>
        <p:spPr>
          <a:xfrm>
            <a:off x="3946359" y="830179"/>
            <a:ext cx="731520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>
                <a:latin typeface="Monotype Corsiva" panose="03010101010201010101" pitchFamily="66" charset="0"/>
              </a:rPr>
              <a:t>НОД (речевое развитие): </a:t>
            </a:r>
            <a:r>
              <a:rPr lang="ru-RU" sz="2400" dirty="0">
                <a:latin typeface="Monotype Corsiva" panose="03010101010201010101" pitchFamily="66" charset="0"/>
              </a:rPr>
              <a:t>чтение художественной литературы русские народные сказки: - «Лисичка-сестричка и серый волк» (обр. </a:t>
            </a:r>
            <a:r>
              <a:rPr lang="ru-RU" sz="2400" dirty="0" err="1">
                <a:latin typeface="Monotype Corsiva" panose="03010101010201010101" pitchFamily="66" charset="0"/>
              </a:rPr>
              <a:t>М.Булатова</a:t>
            </a:r>
            <a:r>
              <a:rPr lang="ru-RU" sz="2400" dirty="0">
                <a:latin typeface="Monotype Corsiva" panose="03010101010201010101" pitchFamily="66" charset="0"/>
              </a:rPr>
              <a:t>); « </a:t>
            </a:r>
            <a:r>
              <a:rPr lang="ru-RU" sz="2400" dirty="0" err="1">
                <a:latin typeface="Monotype Corsiva" panose="03010101010201010101" pitchFamily="66" charset="0"/>
              </a:rPr>
              <a:t>Жихарка</a:t>
            </a:r>
            <a:r>
              <a:rPr lang="ru-RU" sz="2400" dirty="0">
                <a:latin typeface="Monotype Corsiva" panose="03010101010201010101" pitchFamily="66" charset="0"/>
              </a:rPr>
              <a:t> » (обр. </a:t>
            </a:r>
            <a:r>
              <a:rPr lang="ru-RU" sz="2400" dirty="0" err="1">
                <a:latin typeface="Monotype Corsiva" panose="03010101010201010101" pitchFamily="66" charset="0"/>
              </a:rPr>
              <a:t>И.Карнауховой</a:t>
            </a:r>
            <a:r>
              <a:rPr lang="ru-RU" sz="2400" dirty="0">
                <a:latin typeface="Monotype Corsiva" panose="03010101010201010101" pitchFamily="66" charset="0"/>
              </a:rPr>
              <a:t>); «Сестрица Аленушка и братец Иванушка» (обр. Л. Толстого); «Лиса-лапотница» (обр. </a:t>
            </a:r>
            <a:r>
              <a:rPr lang="ru-RU" sz="2400" dirty="0" err="1">
                <a:latin typeface="Monotype Corsiva" panose="03010101010201010101" pitchFamily="66" charset="0"/>
              </a:rPr>
              <a:t>В.Даля</a:t>
            </a:r>
            <a:r>
              <a:rPr lang="ru-RU" sz="2400" dirty="0">
                <a:latin typeface="Monotype Corsiva" panose="03010101010201010101" pitchFamily="66" charset="0"/>
              </a:rPr>
              <a:t>); - «Зимовье» (обр. </a:t>
            </a:r>
            <a:r>
              <a:rPr lang="ru-RU" sz="2400" dirty="0" err="1">
                <a:latin typeface="Monotype Corsiva" panose="03010101010201010101" pitchFamily="66" charset="0"/>
              </a:rPr>
              <a:t>И.Соколова</a:t>
            </a:r>
            <a:r>
              <a:rPr lang="ru-RU" sz="2400" dirty="0">
                <a:latin typeface="Monotype Corsiva" panose="03010101010201010101" pitchFamily="66" charset="0"/>
              </a:rPr>
              <a:t>-Микитова); «Пузырь, соломинка и лапоть».</a:t>
            </a:r>
          </a:p>
          <a:p>
            <a:r>
              <a:rPr lang="ru-RU" sz="2400" dirty="0">
                <a:latin typeface="Monotype Corsiva" panose="03010101010201010101" pitchFamily="66" charset="0"/>
              </a:rPr>
              <a:t>Рассматривание сюжетных иллюстраций «Герои русских народных сказок»: Рассматривание детских рисунков в сборнике Афанасьева «Мои любимые сказки» Рассказывание сказки по серии картинок «Сказки для малышей»</a:t>
            </a:r>
          </a:p>
        </p:txBody>
      </p:sp>
    </p:spTree>
    <p:extLst>
      <p:ext uri="{BB962C8B-B14F-4D97-AF65-F5344CB8AC3E}">
        <p14:creationId xmlns:p14="http://schemas.microsoft.com/office/powerpoint/2010/main" val="30000526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AE776F-12BC-4757-AB5E-53B54CF987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B36511C-8091-424F-9377-B743FDD64B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9EB16E4-9B23-4209-93FB-C785E5FCCECB}"/>
              </a:ext>
            </a:extLst>
          </p:cNvPr>
          <p:cNvSpPr txBox="1"/>
          <p:nvPr/>
        </p:nvSpPr>
        <p:spPr>
          <a:xfrm>
            <a:off x="3850105" y="1503947"/>
            <a:ext cx="773630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>
                <a:latin typeface="Monotype Corsiva" panose="03010101010201010101" pitchFamily="66" charset="0"/>
              </a:rPr>
              <a:t>НОД (художественно – эстетическое развитие):</a:t>
            </a:r>
            <a:r>
              <a:rPr lang="ru-RU" dirty="0"/>
              <a:t> </a:t>
            </a:r>
            <a:r>
              <a:rPr lang="ru-RU" sz="2800" dirty="0">
                <a:latin typeface="Monotype Corsiva" panose="03010101010201010101" pitchFamily="66" charset="0"/>
              </a:rPr>
              <a:t>рисование «Любимые сказки»; лепка «Сказочные герои».</a:t>
            </a:r>
          </a:p>
          <a:p>
            <a:r>
              <a:rPr lang="ru-RU" sz="2800" dirty="0">
                <a:latin typeface="Monotype Corsiva" panose="03010101010201010101" pitchFamily="66" charset="0"/>
              </a:rPr>
              <a:t>Раскрашивание раскрасок по русским народным сказкам.</a:t>
            </a:r>
          </a:p>
          <a:p>
            <a:r>
              <a:rPr lang="ru-RU" sz="2800" dirty="0">
                <a:latin typeface="Monotype Corsiva" panose="03010101010201010101" pitchFamily="66" charset="0"/>
              </a:rPr>
              <a:t>Инсценировка сказки «Лисичка со скалочкой».</a:t>
            </a:r>
          </a:p>
          <a:p>
            <a:r>
              <a:rPr lang="ru-RU" sz="2800" dirty="0">
                <a:latin typeface="Monotype Corsiva" panose="03010101010201010101" pitchFamily="66" charset="0"/>
              </a:rPr>
              <a:t>Обыгрывание знакомых сказок.</a:t>
            </a:r>
          </a:p>
          <a:p>
            <a:r>
              <a:rPr lang="ru-RU" sz="2800" dirty="0">
                <a:latin typeface="Monotype Corsiva" panose="03010101010201010101" pitchFamily="66" charset="0"/>
              </a:rPr>
              <a:t>Прослушивание </a:t>
            </a:r>
            <a:r>
              <a:rPr lang="ru-RU" sz="2800" dirty="0" err="1">
                <a:latin typeface="Monotype Corsiva" panose="03010101010201010101" pitchFamily="66" charset="0"/>
              </a:rPr>
              <a:t>аудиосказок</a:t>
            </a:r>
            <a:r>
              <a:rPr lang="ru-RU" sz="2800" dirty="0">
                <a:latin typeface="Monotype Corsiva" panose="03010101010201010101" pitchFamily="66" charset="0"/>
              </a:rPr>
              <a:t>, просмотр сказок.</a:t>
            </a:r>
          </a:p>
        </p:txBody>
      </p:sp>
    </p:spTree>
    <p:extLst>
      <p:ext uri="{BB962C8B-B14F-4D97-AF65-F5344CB8AC3E}">
        <p14:creationId xmlns:p14="http://schemas.microsoft.com/office/powerpoint/2010/main" val="17168781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5AAF17-A3D5-409E-9F07-3A2C192C8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12600B2-C046-406D-8A74-B42ACDDFD7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AB4D231-BDC4-462B-8AE2-F8CEC18B71E0}"/>
              </a:ext>
            </a:extLst>
          </p:cNvPr>
          <p:cNvSpPr txBox="1"/>
          <p:nvPr/>
        </p:nvSpPr>
        <p:spPr>
          <a:xfrm>
            <a:off x="3789947" y="1347537"/>
            <a:ext cx="6617369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                  </a:t>
            </a:r>
            <a:r>
              <a:rPr lang="ru-RU" sz="3200" b="1" u="sng" dirty="0">
                <a:latin typeface="Monotype Corsiva" panose="03010101010201010101" pitchFamily="66" charset="0"/>
              </a:rPr>
              <a:t>Физическое развитие.</a:t>
            </a:r>
          </a:p>
          <a:p>
            <a:r>
              <a:rPr lang="ru-RU" sz="2800" b="1" u="sng" dirty="0">
                <a:latin typeface="Monotype Corsiva" panose="03010101010201010101" pitchFamily="66" charset="0"/>
              </a:rPr>
              <a:t>Подвижные игры </a:t>
            </a:r>
            <a:r>
              <a:rPr lang="ru-RU" sz="2400" dirty="0">
                <a:latin typeface="Monotype Corsiva" panose="03010101010201010101" pitchFamily="66" charset="0"/>
              </a:rPr>
              <a:t>«Зайцы и волк», «Кот, петух и лиса», «Мороз – Красный Нос».</a:t>
            </a:r>
          </a:p>
          <a:p>
            <a:r>
              <a:rPr lang="ru-RU" sz="2800" b="1" u="sng" dirty="0" err="1">
                <a:latin typeface="Monotype Corsiva" panose="03010101010201010101" pitchFamily="66" charset="0"/>
              </a:rPr>
              <a:t>Физминутки</a:t>
            </a:r>
            <a:r>
              <a:rPr lang="ru-RU" sz="2800" b="1" u="sng" dirty="0">
                <a:latin typeface="Monotype Corsiva" panose="03010101010201010101" pitchFamily="66" charset="0"/>
              </a:rPr>
              <a:t> </a:t>
            </a:r>
            <a:r>
              <a:rPr lang="ru-RU" sz="2400" dirty="0">
                <a:latin typeface="Monotype Corsiva" panose="03010101010201010101" pitchFamily="66" charset="0"/>
              </a:rPr>
              <a:t>«В тёмном лесу», «Иван – Царевич», «Маша и медведь».</a:t>
            </a:r>
          </a:p>
          <a:p>
            <a:r>
              <a:rPr lang="ru-RU" sz="2800" b="1" u="sng" dirty="0">
                <a:latin typeface="Monotype Corsiva" panose="03010101010201010101" pitchFamily="66" charset="0"/>
              </a:rPr>
              <a:t>Пальчиковые игры </a:t>
            </a:r>
            <a:r>
              <a:rPr lang="ru-RU" dirty="0"/>
              <a:t>«</a:t>
            </a:r>
            <a:r>
              <a:rPr lang="ru-RU" sz="2400" dirty="0">
                <a:latin typeface="Monotype Corsiva" panose="03010101010201010101" pitchFamily="66" charset="0"/>
              </a:rPr>
              <a:t>Зимовье зверей», «Рукавичка».</a:t>
            </a:r>
          </a:p>
        </p:txBody>
      </p:sp>
    </p:spTree>
    <p:extLst>
      <p:ext uri="{BB962C8B-B14F-4D97-AF65-F5344CB8AC3E}">
        <p14:creationId xmlns:p14="http://schemas.microsoft.com/office/powerpoint/2010/main" val="16543210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DD71C7-2B08-443B-B89F-644EB31DF9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EB272B6-B60C-4CEA-A516-21B6371238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4E3D993-2D75-4678-93A2-4D6590078123}"/>
              </a:ext>
            </a:extLst>
          </p:cNvPr>
          <p:cNvSpPr txBox="1"/>
          <p:nvPr/>
        </p:nvSpPr>
        <p:spPr>
          <a:xfrm>
            <a:off x="4114800" y="1027906"/>
            <a:ext cx="7014410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>
                <a:latin typeface="Monotype Corsiva" panose="03010101010201010101" pitchFamily="66" charset="0"/>
              </a:rPr>
              <a:t>Дети.</a:t>
            </a:r>
          </a:p>
          <a:p>
            <a:r>
              <a:rPr lang="ru-RU" sz="2800" dirty="0">
                <a:latin typeface="Monotype Corsiva" panose="03010101010201010101" pitchFamily="66" charset="0"/>
              </a:rPr>
              <a:t>Разучивание игр, пальчиковая гимнастика, с родителями создание рисунков, поделок по русским народным сказкам.</a:t>
            </a:r>
          </a:p>
          <a:p>
            <a:r>
              <a:rPr lang="ru-RU" sz="3200" b="1" u="sng" dirty="0">
                <a:latin typeface="Monotype Corsiva" panose="03010101010201010101" pitchFamily="66" charset="0"/>
              </a:rPr>
              <a:t>Родители.</a:t>
            </a:r>
          </a:p>
          <a:p>
            <a:r>
              <a:rPr lang="ru-RU" sz="2800" dirty="0">
                <a:latin typeface="Monotype Corsiva" panose="03010101010201010101" pitchFamily="66" charset="0"/>
              </a:rPr>
              <a:t>Создание альбома «Мои любимые семейные сказки».</a:t>
            </a:r>
          </a:p>
          <a:p>
            <a:r>
              <a:rPr lang="ru-RU" sz="2800" dirty="0">
                <a:latin typeface="Monotype Corsiva" panose="03010101010201010101" pitchFamily="66" charset="0"/>
              </a:rPr>
              <a:t>Акция «Подари книгу группе».</a:t>
            </a:r>
          </a:p>
        </p:txBody>
      </p:sp>
    </p:spTree>
    <p:extLst>
      <p:ext uri="{BB962C8B-B14F-4D97-AF65-F5344CB8AC3E}">
        <p14:creationId xmlns:p14="http://schemas.microsoft.com/office/powerpoint/2010/main" val="20151280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D4D9E3-DB80-4144-85C5-3E254676A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17032FF-585E-4DEA-AB08-AF96D49BEA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3C27954-BEB4-42DD-8E6E-681F24049BD2}"/>
              </a:ext>
            </a:extLst>
          </p:cNvPr>
          <p:cNvSpPr txBox="1"/>
          <p:nvPr/>
        </p:nvSpPr>
        <p:spPr>
          <a:xfrm>
            <a:off x="3994484" y="1203158"/>
            <a:ext cx="715879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                      3.Заключительный.</a:t>
            </a:r>
          </a:p>
          <a:p>
            <a:r>
              <a:rPr lang="ru-RU" sz="2800" dirty="0">
                <a:latin typeface="Monotype Corsiva" panose="03010101010201010101" pitchFamily="66" charset="0"/>
              </a:rPr>
              <a:t>Презентация проекта «Сказки в гости к нам спешат».</a:t>
            </a:r>
          </a:p>
          <a:p>
            <a:r>
              <a:rPr lang="ru-RU" sz="2800" dirty="0">
                <a:latin typeface="Monotype Corsiva" panose="03010101010201010101" pitchFamily="66" charset="0"/>
              </a:rPr>
              <a:t>Проведение литературной викторине «В гостях у сказки».</a:t>
            </a:r>
          </a:p>
        </p:txBody>
      </p:sp>
    </p:spTree>
    <p:extLst>
      <p:ext uri="{BB962C8B-B14F-4D97-AF65-F5344CB8AC3E}">
        <p14:creationId xmlns:p14="http://schemas.microsoft.com/office/powerpoint/2010/main" val="10569394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1190A0-306C-458A-B831-A99B38681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B0BDEDB-3B89-4BA4-A384-130239BAA8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B4DD6DB-D84C-4E86-B7A1-81838DC8235C}"/>
              </a:ext>
            </a:extLst>
          </p:cNvPr>
          <p:cNvSpPr txBox="1"/>
          <p:nvPr/>
        </p:nvSpPr>
        <p:spPr>
          <a:xfrm>
            <a:off x="1818773" y="830179"/>
            <a:ext cx="85544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Непосредственная образовательная деятельность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473B772-AC20-40F5-AA6F-E93037E0AF3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101" y="1398715"/>
            <a:ext cx="3168316" cy="178217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30D2D11-0D68-43A6-96F9-5EA1E27238E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1998" y="1414954"/>
            <a:ext cx="3168316" cy="178217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9736994-4CF6-414E-BB62-15B978C44DC5}"/>
              </a:ext>
            </a:extLst>
          </p:cNvPr>
          <p:cNvSpPr txBox="1"/>
          <p:nvPr/>
        </p:nvSpPr>
        <p:spPr>
          <a:xfrm>
            <a:off x="3080084" y="5396256"/>
            <a:ext cx="62684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Monotype Corsiva" panose="03010101010201010101" pitchFamily="66" charset="0"/>
              </a:rPr>
              <a:t>Рассматривание иллюстраций, беседы по сказкам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24E5398-1829-4BED-91DE-B9D21EC3996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101" y="3787369"/>
            <a:ext cx="2972294" cy="1671916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9A403BE8-BF6F-4CB1-8A94-6092D310C3E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6805" y="3859836"/>
            <a:ext cx="2843463" cy="1599449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8A37B6B6-FD6F-4729-B6D1-2DEF8B86C12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7432" y="3414759"/>
            <a:ext cx="2843463" cy="1599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29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1190A0-306C-458A-B831-A99B38681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B0BDEDB-3B89-4BA4-A384-130239BAA8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B4DD6DB-D84C-4E86-B7A1-81838DC8235C}"/>
              </a:ext>
            </a:extLst>
          </p:cNvPr>
          <p:cNvSpPr txBox="1"/>
          <p:nvPr/>
        </p:nvSpPr>
        <p:spPr>
          <a:xfrm>
            <a:off x="1818773" y="830179"/>
            <a:ext cx="85544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                           Дидактические игры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9736994-4CF6-414E-BB62-15B978C44DC5}"/>
              </a:ext>
            </a:extLst>
          </p:cNvPr>
          <p:cNvSpPr txBox="1"/>
          <p:nvPr/>
        </p:nvSpPr>
        <p:spPr>
          <a:xfrm>
            <a:off x="3561347" y="4429854"/>
            <a:ext cx="62684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>
              <a:latin typeface="Monotype Corsiva" panose="03010101010201010101" pitchFamily="66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CDB6945-B152-4371-BEE7-ED8351DF300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4956" y="1290901"/>
            <a:ext cx="2952782" cy="2214587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B7B630E4-DB60-4F9B-BE49-B8BDCDFA17D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5325" y="1290901"/>
            <a:ext cx="2952782" cy="2214587"/>
          </a:xfrm>
          <a:prstGeom prst="rect">
            <a:avLst/>
          </a:prstGeom>
        </p:spPr>
      </p:pic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C422E590-9398-4659-A8CE-21B4125CFB18}"/>
              </a:ext>
            </a:extLst>
          </p:cNvPr>
          <p:cNvSpPr/>
          <p:nvPr/>
        </p:nvSpPr>
        <p:spPr>
          <a:xfrm>
            <a:off x="7759725" y="3596878"/>
            <a:ext cx="30283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Monotype Corsiva" panose="03010101010201010101" pitchFamily="66" charset="0"/>
              </a:rPr>
              <a:t>«</a:t>
            </a:r>
            <a:r>
              <a:rPr lang="ru-RU" b="1" dirty="0">
                <a:latin typeface="Monotype Corsiva" panose="03010101010201010101" pitchFamily="66" charset="0"/>
              </a:rPr>
              <a:t>Угадай, из какой сказки герой» </a:t>
            </a:r>
            <a:endParaRPr lang="ru-RU" b="1" dirty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E127F384-3032-4F00-9CE9-5618CADE411C}"/>
              </a:ext>
            </a:extLst>
          </p:cNvPr>
          <p:cNvSpPr/>
          <p:nvPr/>
        </p:nvSpPr>
        <p:spPr>
          <a:xfrm>
            <a:off x="1342567" y="3505488"/>
            <a:ext cx="33409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Monotype Corsiva" panose="03010101010201010101" pitchFamily="66" charset="0"/>
              </a:rPr>
              <a:t>Назови сказку по сказочному герою»</a:t>
            </a:r>
            <a:endParaRPr lang="ru-RU" b="1" dirty="0"/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B5CD08FF-DE41-436E-9EE1-E76AED914351}"/>
              </a:ext>
            </a:extLst>
          </p:cNvPr>
          <p:cNvSpPr/>
          <p:nvPr/>
        </p:nvSpPr>
        <p:spPr>
          <a:xfrm>
            <a:off x="7759725" y="5411678"/>
            <a:ext cx="15680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Monotype Corsiva" panose="03010101010201010101" pitchFamily="66" charset="0"/>
              </a:rPr>
              <a:t>«Отгадай – ка».</a:t>
            </a:r>
            <a:endParaRPr lang="ru-RU" b="1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9043EE4-0BDE-43F1-9248-7C70A73993A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1861" y="3800915"/>
            <a:ext cx="2908276" cy="2181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77131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1190A0-306C-458A-B831-A99B38681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B0BDEDB-3B89-4BA4-A384-130239BAA8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B4DD6DB-D84C-4E86-B7A1-81838DC8235C}"/>
              </a:ext>
            </a:extLst>
          </p:cNvPr>
          <p:cNvSpPr txBox="1"/>
          <p:nvPr/>
        </p:nvSpPr>
        <p:spPr>
          <a:xfrm>
            <a:off x="1818773" y="830179"/>
            <a:ext cx="85544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                         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9736994-4CF6-414E-BB62-15B978C44DC5}"/>
              </a:ext>
            </a:extLst>
          </p:cNvPr>
          <p:cNvSpPr txBox="1"/>
          <p:nvPr/>
        </p:nvSpPr>
        <p:spPr>
          <a:xfrm>
            <a:off x="3561347" y="4429854"/>
            <a:ext cx="62684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>
              <a:latin typeface="Monotype Corsiva" panose="03010101010201010101" pitchFamily="66" charset="0"/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C422E590-9398-4659-A8CE-21B4125CFB18}"/>
              </a:ext>
            </a:extLst>
          </p:cNvPr>
          <p:cNvSpPr/>
          <p:nvPr/>
        </p:nvSpPr>
        <p:spPr>
          <a:xfrm>
            <a:off x="7759725" y="359687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E127F384-3032-4F00-9CE9-5618CADE411C}"/>
              </a:ext>
            </a:extLst>
          </p:cNvPr>
          <p:cNvSpPr/>
          <p:nvPr/>
        </p:nvSpPr>
        <p:spPr>
          <a:xfrm>
            <a:off x="1342567" y="350548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87E43E8-EC9A-47C0-8AE1-F1E20F39ECA8}"/>
              </a:ext>
            </a:extLst>
          </p:cNvPr>
          <p:cNvSpPr txBox="1"/>
          <p:nvPr/>
        </p:nvSpPr>
        <p:spPr>
          <a:xfrm>
            <a:off x="3248526" y="1155032"/>
            <a:ext cx="53299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       Сюжетно – ролевые игры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C845BD7D-6FCA-400F-A3DB-7F3E32AA8F7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913146" y="2219613"/>
            <a:ext cx="3429000" cy="2571750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FBF5977A-D457-469D-9A39-B2C71494EB2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5573" y="1945120"/>
            <a:ext cx="3962400" cy="29718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7F65572-AE4D-4EDE-BA24-853441010120}"/>
              </a:ext>
            </a:extLst>
          </p:cNvPr>
          <p:cNvSpPr txBox="1"/>
          <p:nvPr/>
        </p:nvSpPr>
        <p:spPr>
          <a:xfrm>
            <a:off x="3941344" y="5380564"/>
            <a:ext cx="27542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Monotype Corsiva" panose="03010101010201010101" pitchFamily="66" charset="0"/>
              </a:rPr>
              <a:t>«</a:t>
            </a:r>
            <a:r>
              <a:rPr lang="ru-RU" sz="2000" b="1" dirty="0" err="1">
                <a:latin typeface="Monotype Corsiva" panose="03010101010201010101" pitchFamily="66" charset="0"/>
              </a:rPr>
              <a:t>Жихарка</a:t>
            </a:r>
            <a:r>
              <a:rPr lang="ru-RU" sz="2000" b="1" dirty="0">
                <a:latin typeface="Monotype Corsiva" panose="03010101010201010101" pitchFamily="66" charset="0"/>
              </a:rPr>
              <a:t>»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C1AB96E-9E1E-49E4-94BA-9E068BEFCA7D}"/>
              </a:ext>
            </a:extLst>
          </p:cNvPr>
          <p:cNvSpPr txBox="1"/>
          <p:nvPr/>
        </p:nvSpPr>
        <p:spPr>
          <a:xfrm>
            <a:off x="7553826" y="5217858"/>
            <a:ext cx="31041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Monotype Corsiva" panose="03010101010201010101" pitchFamily="66" charset="0"/>
              </a:rPr>
              <a:t>«В гостях у Мишки»</a:t>
            </a:r>
          </a:p>
        </p:txBody>
      </p:sp>
    </p:spTree>
    <p:extLst>
      <p:ext uri="{BB962C8B-B14F-4D97-AF65-F5344CB8AC3E}">
        <p14:creationId xmlns:p14="http://schemas.microsoft.com/office/powerpoint/2010/main" val="9187570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1190A0-306C-458A-B831-A99B38681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B0BDEDB-3B89-4BA4-A384-130239BAA8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B4DD6DB-D84C-4E86-B7A1-81838DC8235C}"/>
              </a:ext>
            </a:extLst>
          </p:cNvPr>
          <p:cNvSpPr txBox="1"/>
          <p:nvPr/>
        </p:nvSpPr>
        <p:spPr>
          <a:xfrm>
            <a:off x="2203784" y="968045"/>
            <a:ext cx="85544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                         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9736994-4CF6-414E-BB62-15B978C44DC5}"/>
              </a:ext>
            </a:extLst>
          </p:cNvPr>
          <p:cNvSpPr txBox="1"/>
          <p:nvPr/>
        </p:nvSpPr>
        <p:spPr>
          <a:xfrm>
            <a:off x="3561347" y="4429854"/>
            <a:ext cx="62684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>
              <a:latin typeface="Monotype Corsiva" panose="03010101010201010101" pitchFamily="66" charset="0"/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C422E590-9398-4659-A8CE-21B4125CFB18}"/>
              </a:ext>
            </a:extLst>
          </p:cNvPr>
          <p:cNvSpPr/>
          <p:nvPr/>
        </p:nvSpPr>
        <p:spPr>
          <a:xfrm>
            <a:off x="7759725" y="359687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E127F384-3032-4F00-9CE9-5618CADE411C}"/>
              </a:ext>
            </a:extLst>
          </p:cNvPr>
          <p:cNvSpPr/>
          <p:nvPr/>
        </p:nvSpPr>
        <p:spPr>
          <a:xfrm>
            <a:off x="1342567" y="350548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87E43E8-EC9A-47C0-8AE1-F1E20F39ECA8}"/>
              </a:ext>
            </a:extLst>
          </p:cNvPr>
          <p:cNvSpPr txBox="1"/>
          <p:nvPr/>
        </p:nvSpPr>
        <p:spPr>
          <a:xfrm>
            <a:off x="3248526" y="1155032"/>
            <a:ext cx="53299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      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E9F31D9-4E0F-4E45-B948-63F1EE8B43ED}"/>
              </a:ext>
            </a:extLst>
          </p:cNvPr>
          <p:cNvSpPr txBox="1"/>
          <p:nvPr/>
        </p:nvSpPr>
        <p:spPr>
          <a:xfrm>
            <a:off x="4799598" y="968045"/>
            <a:ext cx="47524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Сочиняем сказки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2A168FEF-82E6-4E6E-B739-43BE2C4D967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336623" y="1876044"/>
            <a:ext cx="3429000" cy="2571750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1E3B801B-1315-4ACA-83B7-420CCBB7BC1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372558" y="2678248"/>
            <a:ext cx="3416317" cy="2562238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B9DC3E90-F4E9-48E3-BE57-30176AE9E80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570180" y="1779152"/>
            <a:ext cx="3416318" cy="2562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1719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75A242-89C7-4E7D-98F6-326FA5B156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023B704-09A1-49E9-BD66-42D7AF6C70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D09C90B-1223-4232-B499-BC825AD9DF90}"/>
              </a:ext>
            </a:extLst>
          </p:cNvPr>
          <p:cNvSpPr txBox="1"/>
          <p:nvPr/>
        </p:nvSpPr>
        <p:spPr>
          <a:xfrm>
            <a:off x="4295274" y="1323474"/>
            <a:ext cx="664143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Тип проекта</a:t>
            </a:r>
            <a:r>
              <a:rPr lang="ru-RU" b="1" dirty="0"/>
              <a:t>:</a:t>
            </a:r>
            <a:r>
              <a:rPr lang="ru-RU" dirty="0"/>
              <a:t> </a:t>
            </a:r>
            <a:r>
              <a:rPr lang="ru-RU" sz="2400" dirty="0">
                <a:latin typeface="Monotype Corsiva" panose="03010101010201010101" pitchFamily="66" charset="0"/>
              </a:rPr>
              <a:t>познавательно - творческий</a:t>
            </a:r>
          </a:p>
          <a:p>
            <a:r>
              <a:rPr lang="ru-RU" sz="3200" b="1" dirty="0">
                <a:latin typeface="Monotype Corsiva" panose="03010101010201010101" pitchFamily="66" charset="0"/>
              </a:rPr>
              <a:t>По количеству участников</a:t>
            </a:r>
            <a:r>
              <a:rPr lang="ru-RU" b="1" dirty="0"/>
              <a:t>: </a:t>
            </a:r>
            <a:r>
              <a:rPr lang="ru-RU" sz="2400" dirty="0">
                <a:latin typeface="Monotype Corsiva" panose="03010101010201010101" pitchFamily="66" charset="0"/>
              </a:rPr>
              <a:t>коллективный</a:t>
            </a:r>
          </a:p>
          <a:p>
            <a:r>
              <a:rPr lang="ru-RU" sz="3200" b="1" dirty="0">
                <a:latin typeface="Monotype Corsiva" panose="03010101010201010101" pitchFamily="66" charset="0"/>
              </a:rPr>
              <a:t>По продолжительности</a:t>
            </a:r>
            <a:r>
              <a:rPr lang="ru-RU" b="1" dirty="0"/>
              <a:t>: </a:t>
            </a:r>
            <a:r>
              <a:rPr lang="ru-RU" sz="2400" dirty="0">
                <a:latin typeface="Monotype Corsiva" panose="03010101010201010101" pitchFamily="66" charset="0"/>
              </a:rPr>
              <a:t>краткосрочный</a:t>
            </a:r>
          </a:p>
          <a:p>
            <a:r>
              <a:rPr lang="ru-RU" sz="3200" b="1" dirty="0">
                <a:latin typeface="Monotype Corsiva" panose="03010101010201010101" pitchFamily="66" charset="0"/>
              </a:rPr>
              <a:t>Участники:</a:t>
            </a:r>
            <a:r>
              <a:rPr lang="ru-RU" dirty="0"/>
              <a:t> </a:t>
            </a:r>
            <a:r>
              <a:rPr lang="ru-RU" sz="2400" dirty="0">
                <a:latin typeface="Monotype Corsiva" panose="03010101010201010101" pitchFamily="66" charset="0"/>
              </a:rPr>
              <a:t>дети средней группы, родители, воспитатель</a:t>
            </a:r>
          </a:p>
          <a:p>
            <a:r>
              <a:rPr lang="ru-RU" sz="3200" b="1" dirty="0">
                <a:latin typeface="Monotype Corsiva" panose="03010101010201010101" pitchFamily="66" charset="0"/>
              </a:rPr>
              <a:t>Возраст</a:t>
            </a:r>
            <a:r>
              <a:rPr lang="ru-RU" b="1" dirty="0"/>
              <a:t>:</a:t>
            </a:r>
            <a:r>
              <a:rPr lang="ru-RU" dirty="0"/>
              <a:t> </a:t>
            </a:r>
            <a:r>
              <a:rPr lang="ru-RU" sz="2400" dirty="0">
                <a:latin typeface="Monotype Corsiva" panose="03010101010201010101" pitchFamily="66" charset="0"/>
              </a:rPr>
              <a:t>4 – 5 лет</a:t>
            </a:r>
          </a:p>
          <a:p>
            <a:r>
              <a:rPr lang="ru-RU" sz="3200" b="1" dirty="0">
                <a:latin typeface="Monotype Corsiva" panose="03010101010201010101" pitchFamily="66" charset="0"/>
              </a:rPr>
              <a:t>Автор</a:t>
            </a:r>
            <a:r>
              <a:rPr lang="ru-RU" b="1" dirty="0"/>
              <a:t>:</a:t>
            </a:r>
            <a:r>
              <a:rPr lang="ru-RU" dirty="0"/>
              <a:t> </a:t>
            </a:r>
            <a:r>
              <a:rPr lang="ru-RU" sz="2400" dirty="0" err="1">
                <a:latin typeface="Monotype Corsiva" panose="03010101010201010101" pitchFamily="66" charset="0"/>
              </a:rPr>
              <a:t>Рачек</a:t>
            </a:r>
            <a:r>
              <a:rPr lang="ru-RU" sz="2400" dirty="0">
                <a:latin typeface="Monotype Corsiva" panose="03010101010201010101" pitchFamily="66" charset="0"/>
              </a:rPr>
              <a:t> С. А.</a:t>
            </a:r>
          </a:p>
        </p:txBody>
      </p:sp>
    </p:spTree>
    <p:extLst>
      <p:ext uri="{BB962C8B-B14F-4D97-AF65-F5344CB8AC3E}">
        <p14:creationId xmlns:p14="http://schemas.microsoft.com/office/powerpoint/2010/main" val="30908997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1190A0-306C-458A-B831-A99B38681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B0BDEDB-3B89-4BA4-A384-130239BAA8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B4DD6DB-D84C-4E86-B7A1-81838DC8235C}"/>
              </a:ext>
            </a:extLst>
          </p:cNvPr>
          <p:cNvSpPr txBox="1"/>
          <p:nvPr/>
        </p:nvSpPr>
        <p:spPr>
          <a:xfrm>
            <a:off x="1927057" y="987940"/>
            <a:ext cx="85544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                         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9736994-4CF6-414E-BB62-15B978C44DC5}"/>
              </a:ext>
            </a:extLst>
          </p:cNvPr>
          <p:cNvSpPr txBox="1"/>
          <p:nvPr/>
        </p:nvSpPr>
        <p:spPr>
          <a:xfrm>
            <a:off x="3561347" y="4429854"/>
            <a:ext cx="62684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>
              <a:latin typeface="Monotype Corsiva" panose="03010101010201010101" pitchFamily="66" charset="0"/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C422E590-9398-4659-A8CE-21B4125CFB18}"/>
              </a:ext>
            </a:extLst>
          </p:cNvPr>
          <p:cNvSpPr/>
          <p:nvPr/>
        </p:nvSpPr>
        <p:spPr>
          <a:xfrm>
            <a:off x="7759725" y="359687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E127F384-3032-4F00-9CE9-5618CADE411C}"/>
              </a:ext>
            </a:extLst>
          </p:cNvPr>
          <p:cNvSpPr/>
          <p:nvPr/>
        </p:nvSpPr>
        <p:spPr>
          <a:xfrm>
            <a:off x="1342567" y="350548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87E43E8-EC9A-47C0-8AE1-F1E20F39ECA8}"/>
              </a:ext>
            </a:extLst>
          </p:cNvPr>
          <p:cNvSpPr txBox="1"/>
          <p:nvPr/>
        </p:nvSpPr>
        <p:spPr>
          <a:xfrm>
            <a:off x="3248526" y="1120937"/>
            <a:ext cx="53299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       </a:t>
            </a:r>
          </a:p>
        </p:txBody>
      </p:sp>
      <p:pic>
        <p:nvPicPr>
          <p:cNvPr id="10" name="Рисунок 9" descr="Опорные схемы-мнемотаблицы «Сказки»">
            <a:extLst>
              <a:ext uri="{FF2B5EF4-FFF2-40B4-BE49-F238E27FC236}">
                <a16:creationId xmlns:a16="http://schemas.microsoft.com/office/drawing/2014/main" id="{C42467B8-A850-4374-9204-6D9FA95DA60D}"/>
              </a:ext>
            </a:extLst>
          </p:cNvPr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0600" y="1429422"/>
            <a:ext cx="2601579" cy="195850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69DDEEC-69F6-4407-8C60-FC2E609F23EB}"/>
              </a:ext>
            </a:extLst>
          </p:cNvPr>
          <p:cNvSpPr txBox="1"/>
          <p:nvPr/>
        </p:nvSpPr>
        <p:spPr>
          <a:xfrm>
            <a:off x="3587415" y="711650"/>
            <a:ext cx="50171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             </a:t>
            </a:r>
            <a:r>
              <a:rPr lang="ru-RU" sz="3200" b="1" dirty="0" err="1">
                <a:latin typeface="Monotype Corsiva" panose="03010101010201010101" pitchFamily="66" charset="0"/>
              </a:rPr>
              <a:t>Мнемотаблицы</a:t>
            </a:r>
            <a:endParaRPr lang="ru-RU" sz="3200" b="1" dirty="0">
              <a:latin typeface="Monotype Corsiva" panose="03010101010201010101" pitchFamily="66" charset="0"/>
            </a:endParaRPr>
          </a:p>
        </p:txBody>
      </p:sp>
      <p:pic>
        <p:nvPicPr>
          <p:cNvPr id="11" name="Рисунок 10" descr="Городской фестиваль методических идей «Ориентир» Методическая разра">
            <a:extLst>
              <a:ext uri="{FF2B5EF4-FFF2-40B4-BE49-F238E27FC236}">
                <a16:creationId xmlns:a16="http://schemas.microsoft.com/office/drawing/2014/main" id="{D445D14B-142E-44C6-8863-194034BFFE9B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6442" y="1429035"/>
            <a:ext cx="2939716" cy="1799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Опорные схемы-мнемотаблицы «Сказки» Опорные схемы-мнемотаблицы, как">
            <a:extLst>
              <a:ext uri="{FF2B5EF4-FFF2-40B4-BE49-F238E27FC236}">
                <a16:creationId xmlns:a16="http://schemas.microsoft.com/office/drawing/2014/main" id="{C9667D9A-C42E-4893-AEB6-C2CE5F3D0035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1825" y="3781544"/>
            <a:ext cx="3269332" cy="17367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Мнемотаблицы к сказкам | Материал по развитию речи: | Образовательная  социальная сеть">
            <a:extLst>
              <a:ext uri="{FF2B5EF4-FFF2-40B4-BE49-F238E27FC236}">
                <a16:creationId xmlns:a16="http://schemas.microsoft.com/office/drawing/2014/main" id="{EA2AA395-F88C-4F88-9737-98E8803E9C86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2297" y="3690154"/>
            <a:ext cx="3862658" cy="17367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813749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1190A0-306C-458A-B831-A99B38681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B0BDEDB-3B89-4BA4-A384-130239BAA8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B4DD6DB-D84C-4E86-B7A1-81838DC8235C}"/>
              </a:ext>
            </a:extLst>
          </p:cNvPr>
          <p:cNvSpPr txBox="1"/>
          <p:nvPr/>
        </p:nvSpPr>
        <p:spPr>
          <a:xfrm>
            <a:off x="1818773" y="830179"/>
            <a:ext cx="85544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                         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9736994-4CF6-414E-BB62-15B978C44DC5}"/>
              </a:ext>
            </a:extLst>
          </p:cNvPr>
          <p:cNvSpPr txBox="1"/>
          <p:nvPr/>
        </p:nvSpPr>
        <p:spPr>
          <a:xfrm>
            <a:off x="3561347" y="4429854"/>
            <a:ext cx="62684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>
              <a:latin typeface="Monotype Corsiva" panose="03010101010201010101" pitchFamily="66" charset="0"/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C422E590-9398-4659-A8CE-21B4125CFB18}"/>
              </a:ext>
            </a:extLst>
          </p:cNvPr>
          <p:cNvSpPr/>
          <p:nvPr/>
        </p:nvSpPr>
        <p:spPr>
          <a:xfrm>
            <a:off x="7759725" y="359687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E127F384-3032-4F00-9CE9-5618CADE411C}"/>
              </a:ext>
            </a:extLst>
          </p:cNvPr>
          <p:cNvSpPr/>
          <p:nvPr/>
        </p:nvSpPr>
        <p:spPr>
          <a:xfrm>
            <a:off x="1342567" y="350548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87E43E8-EC9A-47C0-8AE1-F1E20F39ECA8}"/>
              </a:ext>
            </a:extLst>
          </p:cNvPr>
          <p:cNvSpPr txBox="1"/>
          <p:nvPr/>
        </p:nvSpPr>
        <p:spPr>
          <a:xfrm>
            <a:off x="3738813" y="868661"/>
            <a:ext cx="53299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     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3E9204-ED4E-449D-836A-DD42A015953E}"/>
              </a:ext>
            </a:extLst>
          </p:cNvPr>
          <p:cNvSpPr txBox="1"/>
          <p:nvPr/>
        </p:nvSpPr>
        <p:spPr>
          <a:xfrm>
            <a:off x="3588418" y="735518"/>
            <a:ext cx="56307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Художественная литература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A789619-1571-47A1-8097-79B5A997E21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8713" y="1147659"/>
            <a:ext cx="1903997" cy="2538662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7AA145F7-B9D3-44AD-9F69-6E074D5848F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3998" y="1195321"/>
            <a:ext cx="2181050" cy="2536104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FA640A16-7987-4C42-8A55-BAFA52691D4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8042" y="1199792"/>
            <a:ext cx="1900481" cy="2536104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E9E171DC-2968-435B-B7ED-DD87100FA79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4681" y="3779836"/>
            <a:ext cx="1613883" cy="2188317"/>
          </a:xfrm>
          <a:prstGeom prst="rect">
            <a:avLst/>
          </a:prstGeom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417A1E21-ACFF-433F-8D06-F3FE004B297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5230" y="3781544"/>
            <a:ext cx="1415970" cy="2188317"/>
          </a:xfrm>
          <a:prstGeom prst="rect">
            <a:avLst/>
          </a:prstGeom>
        </p:spPr>
      </p:pic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FBCC02F2-79A0-404E-B10F-6CF8595757B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041" y="3869417"/>
            <a:ext cx="1549505" cy="2044201"/>
          </a:xfrm>
          <a:prstGeom prst="rect">
            <a:avLst/>
          </a:prstGeom>
        </p:spPr>
      </p:pic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E57E1CCC-3F7B-45D3-BCD3-5F2ECCF5FBA2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4454" y="3863423"/>
            <a:ext cx="1587379" cy="2056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8903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1190A0-306C-458A-B831-A99B38681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B0BDEDB-3B89-4BA4-A384-130239BAA8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B4DD6DB-D84C-4E86-B7A1-81838DC8235C}"/>
              </a:ext>
            </a:extLst>
          </p:cNvPr>
          <p:cNvSpPr txBox="1"/>
          <p:nvPr/>
        </p:nvSpPr>
        <p:spPr>
          <a:xfrm>
            <a:off x="1818773" y="830179"/>
            <a:ext cx="85544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                         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9736994-4CF6-414E-BB62-15B978C44DC5}"/>
              </a:ext>
            </a:extLst>
          </p:cNvPr>
          <p:cNvSpPr txBox="1"/>
          <p:nvPr/>
        </p:nvSpPr>
        <p:spPr>
          <a:xfrm>
            <a:off x="3561347" y="4429854"/>
            <a:ext cx="62684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>
              <a:latin typeface="Monotype Corsiva" panose="03010101010201010101" pitchFamily="66" charset="0"/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C422E590-9398-4659-A8CE-21B4125CFB18}"/>
              </a:ext>
            </a:extLst>
          </p:cNvPr>
          <p:cNvSpPr/>
          <p:nvPr/>
        </p:nvSpPr>
        <p:spPr>
          <a:xfrm>
            <a:off x="7759725" y="359687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E127F384-3032-4F00-9CE9-5618CADE411C}"/>
              </a:ext>
            </a:extLst>
          </p:cNvPr>
          <p:cNvSpPr/>
          <p:nvPr/>
        </p:nvSpPr>
        <p:spPr>
          <a:xfrm>
            <a:off x="1342567" y="350548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87E43E8-EC9A-47C0-8AE1-F1E20F39ECA8}"/>
              </a:ext>
            </a:extLst>
          </p:cNvPr>
          <p:cNvSpPr txBox="1"/>
          <p:nvPr/>
        </p:nvSpPr>
        <p:spPr>
          <a:xfrm>
            <a:off x="3738813" y="868661"/>
            <a:ext cx="53299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       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57F30EA-483A-4B2E-812E-AF659D1C33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433" y="994194"/>
            <a:ext cx="4191879" cy="279059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4B9B9091-286A-496C-860E-3A8FDBD561D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70" y="1729169"/>
            <a:ext cx="2915019" cy="291501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7939AB7-0839-47E5-B087-77B92089324B}"/>
              </a:ext>
            </a:extLst>
          </p:cNvPr>
          <p:cNvSpPr txBox="1"/>
          <p:nvPr/>
        </p:nvSpPr>
        <p:spPr>
          <a:xfrm>
            <a:off x="3738813" y="4891519"/>
            <a:ext cx="53299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Monotype Corsiva" panose="03010101010201010101" pitchFamily="66" charset="0"/>
              </a:rPr>
              <a:t>Сборник Афанасьева «Мои любимые сказки»</a:t>
            </a:r>
          </a:p>
        </p:txBody>
      </p:sp>
    </p:spTree>
    <p:extLst>
      <p:ext uri="{BB962C8B-B14F-4D97-AF65-F5344CB8AC3E}">
        <p14:creationId xmlns:p14="http://schemas.microsoft.com/office/powerpoint/2010/main" val="10969841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1190A0-306C-458A-B831-A99B38681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B0BDEDB-3B89-4BA4-A384-130239BAA8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B4DD6DB-D84C-4E86-B7A1-81838DC8235C}"/>
              </a:ext>
            </a:extLst>
          </p:cNvPr>
          <p:cNvSpPr txBox="1"/>
          <p:nvPr/>
        </p:nvSpPr>
        <p:spPr>
          <a:xfrm>
            <a:off x="1818773" y="830179"/>
            <a:ext cx="85544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                         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9736994-4CF6-414E-BB62-15B978C44DC5}"/>
              </a:ext>
            </a:extLst>
          </p:cNvPr>
          <p:cNvSpPr txBox="1"/>
          <p:nvPr/>
        </p:nvSpPr>
        <p:spPr>
          <a:xfrm>
            <a:off x="3561347" y="4429854"/>
            <a:ext cx="62684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>
              <a:latin typeface="Monotype Corsiva" panose="03010101010201010101" pitchFamily="66" charset="0"/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C422E590-9398-4659-A8CE-21B4125CFB18}"/>
              </a:ext>
            </a:extLst>
          </p:cNvPr>
          <p:cNvSpPr/>
          <p:nvPr/>
        </p:nvSpPr>
        <p:spPr>
          <a:xfrm>
            <a:off x="7759725" y="359687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E127F384-3032-4F00-9CE9-5618CADE411C}"/>
              </a:ext>
            </a:extLst>
          </p:cNvPr>
          <p:cNvSpPr/>
          <p:nvPr/>
        </p:nvSpPr>
        <p:spPr>
          <a:xfrm>
            <a:off x="1342567" y="350548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87E43E8-EC9A-47C0-8AE1-F1E20F39ECA8}"/>
              </a:ext>
            </a:extLst>
          </p:cNvPr>
          <p:cNvSpPr txBox="1"/>
          <p:nvPr/>
        </p:nvSpPr>
        <p:spPr>
          <a:xfrm>
            <a:off x="3738813" y="868661"/>
            <a:ext cx="53299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      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4D3059C-073F-48D4-973B-5DC673C281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8773" y="1282794"/>
            <a:ext cx="2628900" cy="1743075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A65AB9AF-6497-4E66-BDAC-0BBC506CF7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5545" y="1301844"/>
            <a:ext cx="2657475" cy="1724025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FC39E7D0-046E-41DF-8E98-440AFAB7B0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2090" y="1282793"/>
            <a:ext cx="2628900" cy="1743075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EA1F0AC4-E93D-4D30-966B-47FE9BCAEB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9682" y="3596878"/>
            <a:ext cx="2514600" cy="1819275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A4F3B459-8D44-46C8-81EF-AA8BCA614B6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5833" y="3511578"/>
            <a:ext cx="2466975" cy="1857375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953F137F-991E-4708-9DB3-15EC57F9E125}"/>
              </a:ext>
            </a:extLst>
          </p:cNvPr>
          <p:cNvSpPr txBox="1"/>
          <p:nvPr/>
        </p:nvSpPr>
        <p:spPr>
          <a:xfrm>
            <a:off x="4293526" y="625640"/>
            <a:ext cx="38215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Сюжетные картинки</a:t>
            </a:r>
          </a:p>
        </p:txBody>
      </p:sp>
    </p:spTree>
    <p:extLst>
      <p:ext uri="{BB962C8B-B14F-4D97-AF65-F5344CB8AC3E}">
        <p14:creationId xmlns:p14="http://schemas.microsoft.com/office/powerpoint/2010/main" val="28206622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1190A0-306C-458A-B831-A99B38681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B0BDEDB-3B89-4BA4-A384-130239BAA8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B4DD6DB-D84C-4E86-B7A1-81838DC8235C}"/>
              </a:ext>
            </a:extLst>
          </p:cNvPr>
          <p:cNvSpPr txBox="1"/>
          <p:nvPr/>
        </p:nvSpPr>
        <p:spPr>
          <a:xfrm>
            <a:off x="1818773" y="830179"/>
            <a:ext cx="85544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                         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9736994-4CF6-414E-BB62-15B978C44DC5}"/>
              </a:ext>
            </a:extLst>
          </p:cNvPr>
          <p:cNvSpPr txBox="1"/>
          <p:nvPr/>
        </p:nvSpPr>
        <p:spPr>
          <a:xfrm>
            <a:off x="3561347" y="4429854"/>
            <a:ext cx="62684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>
              <a:latin typeface="Monotype Corsiva" panose="03010101010201010101" pitchFamily="66" charset="0"/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C422E590-9398-4659-A8CE-21B4125CFB18}"/>
              </a:ext>
            </a:extLst>
          </p:cNvPr>
          <p:cNvSpPr/>
          <p:nvPr/>
        </p:nvSpPr>
        <p:spPr>
          <a:xfrm>
            <a:off x="7759725" y="359687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E127F384-3032-4F00-9CE9-5618CADE411C}"/>
              </a:ext>
            </a:extLst>
          </p:cNvPr>
          <p:cNvSpPr/>
          <p:nvPr/>
        </p:nvSpPr>
        <p:spPr>
          <a:xfrm>
            <a:off x="1342567" y="350548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87E43E8-EC9A-47C0-8AE1-F1E20F39ECA8}"/>
              </a:ext>
            </a:extLst>
          </p:cNvPr>
          <p:cNvSpPr txBox="1"/>
          <p:nvPr/>
        </p:nvSpPr>
        <p:spPr>
          <a:xfrm>
            <a:off x="3738813" y="868661"/>
            <a:ext cx="53299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      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53F137F-991E-4708-9DB3-15EC57F9E125}"/>
              </a:ext>
            </a:extLst>
          </p:cNvPr>
          <p:cNvSpPr txBox="1"/>
          <p:nvPr/>
        </p:nvSpPr>
        <p:spPr>
          <a:xfrm>
            <a:off x="2761576" y="706929"/>
            <a:ext cx="65877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Художественно – эстетическое развитие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48EC688-B51F-412B-B167-66499424BB0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42274" y="1450712"/>
            <a:ext cx="2428147" cy="182111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FFBD664-ED29-45AC-BE6C-9F93CC2B5A9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2660" y="1208691"/>
            <a:ext cx="2946006" cy="220950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127B665-C637-43B3-9AB9-1D53A9A8CBEC}"/>
              </a:ext>
            </a:extLst>
          </p:cNvPr>
          <p:cNvSpPr txBox="1"/>
          <p:nvPr/>
        </p:nvSpPr>
        <p:spPr>
          <a:xfrm>
            <a:off x="5126908" y="1864181"/>
            <a:ext cx="19381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Monotype Corsiva" panose="03010101010201010101" pitchFamily="66" charset="0"/>
              </a:rPr>
              <a:t>Рисование «Любимые сказки»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D8D7439-7A9A-4B06-9EDB-4ADB30FD488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523254" y="4012402"/>
            <a:ext cx="2428146" cy="182111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08A6A1AD-1073-410B-B795-00CCBF801E1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8489" y="3595644"/>
            <a:ext cx="3242903" cy="243217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4A76DA7-AD6C-4F21-A4D9-0B2023A19003}"/>
              </a:ext>
            </a:extLst>
          </p:cNvPr>
          <p:cNvSpPr txBox="1"/>
          <p:nvPr/>
        </p:nvSpPr>
        <p:spPr>
          <a:xfrm>
            <a:off x="5904907" y="3874820"/>
            <a:ext cx="133550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Monotype Corsiva" panose="03010101010201010101" pitchFamily="66" charset="0"/>
              </a:rPr>
              <a:t>Лепка  «Сказочные герои»</a:t>
            </a:r>
          </a:p>
        </p:txBody>
      </p:sp>
    </p:spTree>
    <p:extLst>
      <p:ext uri="{BB962C8B-B14F-4D97-AF65-F5344CB8AC3E}">
        <p14:creationId xmlns:p14="http://schemas.microsoft.com/office/powerpoint/2010/main" val="31873969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1190A0-306C-458A-B831-A99B38681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B0BDEDB-3B89-4BA4-A384-130239BAA8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55" y="-1"/>
            <a:ext cx="12192000" cy="6858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B4DD6DB-D84C-4E86-B7A1-81838DC8235C}"/>
              </a:ext>
            </a:extLst>
          </p:cNvPr>
          <p:cNvSpPr txBox="1"/>
          <p:nvPr/>
        </p:nvSpPr>
        <p:spPr>
          <a:xfrm>
            <a:off x="1818773" y="830179"/>
            <a:ext cx="85544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                         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9736994-4CF6-414E-BB62-15B978C44DC5}"/>
              </a:ext>
            </a:extLst>
          </p:cNvPr>
          <p:cNvSpPr txBox="1"/>
          <p:nvPr/>
        </p:nvSpPr>
        <p:spPr>
          <a:xfrm>
            <a:off x="3561347" y="4429854"/>
            <a:ext cx="62684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>
              <a:latin typeface="Monotype Corsiva" panose="03010101010201010101" pitchFamily="66" charset="0"/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C422E590-9398-4659-A8CE-21B4125CFB18}"/>
              </a:ext>
            </a:extLst>
          </p:cNvPr>
          <p:cNvSpPr/>
          <p:nvPr/>
        </p:nvSpPr>
        <p:spPr>
          <a:xfrm>
            <a:off x="7759725" y="359687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E127F384-3032-4F00-9CE9-5618CADE411C}"/>
              </a:ext>
            </a:extLst>
          </p:cNvPr>
          <p:cNvSpPr/>
          <p:nvPr/>
        </p:nvSpPr>
        <p:spPr>
          <a:xfrm>
            <a:off x="1342567" y="350548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87E43E8-EC9A-47C0-8AE1-F1E20F39ECA8}"/>
              </a:ext>
            </a:extLst>
          </p:cNvPr>
          <p:cNvSpPr txBox="1"/>
          <p:nvPr/>
        </p:nvSpPr>
        <p:spPr>
          <a:xfrm>
            <a:off x="3738813" y="868661"/>
            <a:ext cx="53299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       </a:t>
            </a: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F4DEED40-F111-4C4E-8C32-5B74F703C45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872" y="971784"/>
            <a:ext cx="3977573" cy="2983180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00C25C57-1D92-4487-AE34-BC1483E493A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7156134" y="1030381"/>
            <a:ext cx="3055168" cy="229137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6D93056-9ABD-4EDB-AC42-B6133F9CE8E3}"/>
              </a:ext>
            </a:extLst>
          </p:cNvPr>
          <p:cNvSpPr txBox="1"/>
          <p:nvPr/>
        </p:nvSpPr>
        <p:spPr>
          <a:xfrm>
            <a:off x="3256437" y="3981467"/>
            <a:ext cx="3308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Monotype Corsiva" panose="03010101010201010101" pitchFamily="66" charset="0"/>
              </a:rPr>
              <a:t>«Лисичка со скалочкой»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6AB466F-30F1-4688-B941-6C406D57EF3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170989" y="3894244"/>
            <a:ext cx="2378926" cy="178419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612D145-EE25-4E53-84CC-CF1570C4FC46}"/>
              </a:ext>
            </a:extLst>
          </p:cNvPr>
          <p:cNvSpPr txBox="1"/>
          <p:nvPr/>
        </p:nvSpPr>
        <p:spPr>
          <a:xfrm>
            <a:off x="8410116" y="4074288"/>
            <a:ext cx="22510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Monotype Corsiva" panose="03010101010201010101" pitchFamily="66" charset="0"/>
              </a:rPr>
              <a:t>Обыгрывание сказок</a:t>
            </a:r>
          </a:p>
        </p:txBody>
      </p:sp>
    </p:spTree>
    <p:extLst>
      <p:ext uri="{BB962C8B-B14F-4D97-AF65-F5344CB8AC3E}">
        <p14:creationId xmlns:p14="http://schemas.microsoft.com/office/powerpoint/2010/main" val="5809385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1190A0-306C-458A-B831-A99B38681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B0BDEDB-3B89-4BA4-A384-130239BAA8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55" y="-1"/>
            <a:ext cx="12192000" cy="6858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B4DD6DB-D84C-4E86-B7A1-81838DC8235C}"/>
              </a:ext>
            </a:extLst>
          </p:cNvPr>
          <p:cNvSpPr txBox="1"/>
          <p:nvPr/>
        </p:nvSpPr>
        <p:spPr>
          <a:xfrm>
            <a:off x="1818773" y="830179"/>
            <a:ext cx="85544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                         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9736994-4CF6-414E-BB62-15B978C44DC5}"/>
              </a:ext>
            </a:extLst>
          </p:cNvPr>
          <p:cNvSpPr txBox="1"/>
          <p:nvPr/>
        </p:nvSpPr>
        <p:spPr>
          <a:xfrm>
            <a:off x="3561347" y="4429854"/>
            <a:ext cx="62684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>
              <a:latin typeface="Monotype Corsiva" panose="03010101010201010101" pitchFamily="66" charset="0"/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C422E590-9398-4659-A8CE-21B4125CFB18}"/>
              </a:ext>
            </a:extLst>
          </p:cNvPr>
          <p:cNvSpPr/>
          <p:nvPr/>
        </p:nvSpPr>
        <p:spPr>
          <a:xfrm>
            <a:off x="7759725" y="359687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E127F384-3032-4F00-9CE9-5618CADE411C}"/>
              </a:ext>
            </a:extLst>
          </p:cNvPr>
          <p:cNvSpPr/>
          <p:nvPr/>
        </p:nvSpPr>
        <p:spPr>
          <a:xfrm>
            <a:off x="1342567" y="350548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87E43E8-EC9A-47C0-8AE1-F1E20F39ECA8}"/>
              </a:ext>
            </a:extLst>
          </p:cNvPr>
          <p:cNvSpPr txBox="1"/>
          <p:nvPr/>
        </p:nvSpPr>
        <p:spPr>
          <a:xfrm>
            <a:off x="3738813" y="868661"/>
            <a:ext cx="53299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      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E48D62D-49F7-4554-991A-25D7758C037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297" y="868661"/>
            <a:ext cx="3673642" cy="275523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D91EE45-6420-4C8E-8A87-8ED1602D44D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4121" y="3052238"/>
            <a:ext cx="3673642" cy="275523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1FC8A29-622E-43A7-8A3C-5C6FAE9532D9}"/>
              </a:ext>
            </a:extLst>
          </p:cNvPr>
          <p:cNvSpPr txBox="1"/>
          <p:nvPr/>
        </p:nvSpPr>
        <p:spPr>
          <a:xfrm>
            <a:off x="3033251" y="3727150"/>
            <a:ext cx="36736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Monotype Corsiva" panose="03010101010201010101" pitchFamily="66" charset="0"/>
              </a:rPr>
              <a:t>Аудиозапись сказки «</a:t>
            </a:r>
            <a:r>
              <a:rPr lang="ru-RU" sz="2000" b="1" dirty="0" err="1">
                <a:latin typeface="Monotype Corsiva" panose="03010101010201010101" pitchFamily="66" charset="0"/>
              </a:rPr>
              <a:t>Жихарка</a:t>
            </a:r>
            <a:r>
              <a:rPr lang="ru-RU" sz="2000" b="1" dirty="0">
                <a:latin typeface="Monotype Corsiva" panose="03010101010201010101" pitchFamily="66" charset="0"/>
              </a:rPr>
              <a:t>»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9EC7D10-FAA4-4A82-B5B8-CB6860184CBA}"/>
              </a:ext>
            </a:extLst>
          </p:cNvPr>
          <p:cNvSpPr txBox="1"/>
          <p:nvPr/>
        </p:nvSpPr>
        <p:spPr>
          <a:xfrm>
            <a:off x="7218947" y="2287283"/>
            <a:ext cx="30439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Monotype Corsiva" panose="03010101010201010101" pitchFamily="66" charset="0"/>
              </a:rPr>
              <a:t>Просмотр любимых сказок</a:t>
            </a:r>
          </a:p>
        </p:txBody>
      </p:sp>
    </p:spTree>
    <p:extLst>
      <p:ext uri="{BB962C8B-B14F-4D97-AF65-F5344CB8AC3E}">
        <p14:creationId xmlns:p14="http://schemas.microsoft.com/office/powerpoint/2010/main" val="30420151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1190A0-306C-458A-B831-A99B38681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B0BDEDB-3B89-4BA4-A384-130239BAA8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B4DD6DB-D84C-4E86-B7A1-81838DC8235C}"/>
              </a:ext>
            </a:extLst>
          </p:cNvPr>
          <p:cNvSpPr txBox="1"/>
          <p:nvPr/>
        </p:nvSpPr>
        <p:spPr>
          <a:xfrm>
            <a:off x="1818773" y="830179"/>
            <a:ext cx="85544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                         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9736994-4CF6-414E-BB62-15B978C44DC5}"/>
              </a:ext>
            </a:extLst>
          </p:cNvPr>
          <p:cNvSpPr txBox="1"/>
          <p:nvPr/>
        </p:nvSpPr>
        <p:spPr>
          <a:xfrm>
            <a:off x="3561347" y="4429854"/>
            <a:ext cx="62684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>
              <a:latin typeface="Monotype Corsiva" panose="03010101010201010101" pitchFamily="66" charset="0"/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C422E590-9398-4659-A8CE-21B4125CFB18}"/>
              </a:ext>
            </a:extLst>
          </p:cNvPr>
          <p:cNvSpPr/>
          <p:nvPr/>
        </p:nvSpPr>
        <p:spPr>
          <a:xfrm>
            <a:off x="7759725" y="359687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E127F384-3032-4F00-9CE9-5618CADE411C}"/>
              </a:ext>
            </a:extLst>
          </p:cNvPr>
          <p:cNvSpPr/>
          <p:nvPr/>
        </p:nvSpPr>
        <p:spPr>
          <a:xfrm>
            <a:off x="1342567" y="350548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87E43E8-EC9A-47C0-8AE1-F1E20F39ECA8}"/>
              </a:ext>
            </a:extLst>
          </p:cNvPr>
          <p:cNvSpPr txBox="1"/>
          <p:nvPr/>
        </p:nvSpPr>
        <p:spPr>
          <a:xfrm>
            <a:off x="3738813" y="868661"/>
            <a:ext cx="53299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      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DD9EA6-4F6C-44CE-A0E9-CFFAF4CBE3BD}"/>
              </a:ext>
            </a:extLst>
          </p:cNvPr>
          <p:cNvSpPr txBox="1"/>
          <p:nvPr/>
        </p:nvSpPr>
        <p:spPr>
          <a:xfrm>
            <a:off x="4315325" y="689089"/>
            <a:ext cx="62684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Физическое развитие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3C8F52E6-F0E8-45FC-8853-68E14ED0ADC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8083" y="1129276"/>
            <a:ext cx="3091663" cy="2318748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9EB17DA9-D92F-4983-BB90-14AA12F443A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98022" y="1209004"/>
            <a:ext cx="3980480" cy="2239020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2DF8926E-8B62-4B34-AC7B-18434D651D7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2444" y="3781544"/>
            <a:ext cx="4094351" cy="230307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A678E07-EBAD-442A-B299-AC31356CBFC9}"/>
              </a:ext>
            </a:extLst>
          </p:cNvPr>
          <p:cNvSpPr txBox="1"/>
          <p:nvPr/>
        </p:nvSpPr>
        <p:spPr>
          <a:xfrm>
            <a:off x="2158083" y="3582907"/>
            <a:ext cx="20313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Monotype Corsiva" panose="03010101010201010101" pitchFamily="66" charset="0"/>
              </a:rPr>
              <a:t>Подвижная игра «Мороз Красный нос»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5FCA31C-3F8E-4506-9CA1-A3420A2A0922}"/>
              </a:ext>
            </a:extLst>
          </p:cNvPr>
          <p:cNvSpPr txBox="1"/>
          <p:nvPr/>
        </p:nvSpPr>
        <p:spPr>
          <a:xfrm>
            <a:off x="8879778" y="3429000"/>
            <a:ext cx="23082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Monotype Corsiva" panose="03010101010201010101" pitchFamily="66" charset="0"/>
              </a:rPr>
              <a:t>Пальчиковая гимнастика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7E2EBAA-9FF7-4BE9-90B4-706E7A013E99}"/>
              </a:ext>
            </a:extLst>
          </p:cNvPr>
          <p:cNvSpPr txBox="1"/>
          <p:nvPr/>
        </p:nvSpPr>
        <p:spPr>
          <a:xfrm>
            <a:off x="8488262" y="4845800"/>
            <a:ext cx="16423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>
                <a:latin typeface="Monotype Corsiva" panose="03010101010201010101" pitchFamily="66" charset="0"/>
              </a:rPr>
              <a:t>Физминутка</a:t>
            </a:r>
            <a:endParaRPr lang="ru-RU" sz="2000" b="1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15677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1190A0-306C-458A-B831-A99B38681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B0BDEDB-3B89-4BA4-A384-130239BAA8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10"/>
            <a:ext cx="12192000" cy="6858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B4DD6DB-D84C-4E86-B7A1-81838DC8235C}"/>
              </a:ext>
            </a:extLst>
          </p:cNvPr>
          <p:cNvSpPr txBox="1"/>
          <p:nvPr/>
        </p:nvSpPr>
        <p:spPr>
          <a:xfrm>
            <a:off x="1818773" y="830179"/>
            <a:ext cx="85544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                           Работа с родителями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9736994-4CF6-414E-BB62-15B978C44DC5}"/>
              </a:ext>
            </a:extLst>
          </p:cNvPr>
          <p:cNvSpPr txBox="1"/>
          <p:nvPr/>
        </p:nvSpPr>
        <p:spPr>
          <a:xfrm>
            <a:off x="3561347" y="4429854"/>
            <a:ext cx="62684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>
              <a:latin typeface="Monotype Corsiva" panose="03010101010201010101" pitchFamily="66" charset="0"/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C422E590-9398-4659-A8CE-21B4125CFB18}"/>
              </a:ext>
            </a:extLst>
          </p:cNvPr>
          <p:cNvSpPr/>
          <p:nvPr/>
        </p:nvSpPr>
        <p:spPr>
          <a:xfrm>
            <a:off x="7759725" y="359687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E127F384-3032-4F00-9CE9-5618CADE411C}"/>
              </a:ext>
            </a:extLst>
          </p:cNvPr>
          <p:cNvSpPr/>
          <p:nvPr/>
        </p:nvSpPr>
        <p:spPr>
          <a:xfrm>
            <a:off x="1342567" y="350548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87E43E8-EC9A-47C0-8AE1-F1E20F39ECA8}"/>
              </a:ext>
            </a:extLst>
          </p:cNvPr>
          <p:cNvSpPr txBox="1"/>
          <p:nvPr/>
        </p:nvSpPr>
        <p:spPr>
          <a:xfrm>
            <a:off x="3738813" y="868661"/>
            <a:ext cx="53299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     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D1A35D8-0E56-4D5F-B81C-E6CEBDB67BFA}"/>
              </a:ext>
            </a:extLst>
          </p:cNvPr>
          <p:cNvSpPr txBox="1"/>
          <p:nvPr/>
        </p:nvSpPr>
        <p:spPr>
          <a:xfrm>
            <a:off x="5420226" y="1351686"/>
            <a:ext cx="34169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Monotype Corsiva" panose="03010101010201010101" pitchFamily="66" charset="0"/>
              </a:rPr>
              <a:t>Консультации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3DF2491-324E-4AEA-974A-1A68AD4F635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3619" y="1813351"/>
            <a:ext cx="3088107" cy="2061469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860C4398-5167-400A-A4C0-3D9BC02E811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1571" y="1743177"/>
            <a:ext cx="3804547" cy="2141819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3DD55B15-4979-4852-945F-B9D378454C0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0300" y="4078061"/>
            <a:ext cx="2969425" cy="167167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9D20851-3C94-4987-B2CE-86A6BD34A889}"/>
              </a:ext>
            </a:extLst>
          </p:cNvPr>
          <p:cNvSpPr txBox="1"/>
          <p:nvPr/>
        </p:nvSpPr>
        <p:spPr>
          <a:xfrm>
            <a:off x="8012308" y="4981049"/>
            <a:ext cx="27318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Monotype Corsiva" panose="03010101010201010101" pitchFamily="66" charset="0"/>
              </a:rPr>
              <a:t>Анкета для родителей</a:t>
            </a:r>
          </a:p>
        </p:txBody>
      </p:sp>
    </p:spTree>
    <p:extLst>
      <p:ext uri="{BB962C8B-B14F-4D97-AF65-F5344CB8AC3E}">
        <p14:creationId xmlns:p14="http://schemas.microsoft.com/office/powerpoint/2010/main" val="404596083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1190A0-306C-458A-B831-A99B38681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B0BDEDB-3B89-4BA4-A384-130239BAA8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B4DD6DB-D84C-4E86-B7A1-81838DC8235C}"/>
              </a:ext>
            </a:extLst>
          </p:cNvPr>
          <p:cNvSpPr txBox="1"/>
          <p:nvPr/>
        </p:nvSpPr>
        <p:spPr>
          <a:xfrm>
            <a:off x="1818773" y="830179"/>
            <a:ext cx="85544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                           Работа с родителями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9736994-4CF6-414E-BB62-15B978C44DC5}"/>
              </a:ext>
            </a:extLst>
          </p:cNvPr>
          <p:cNvSpPr txBox="1"/>
          <p:nvPr/>
        </p:nvSpPr>
        <p:spPr>
          <a:xfrm>
            <a:off x="3561347" y="4429854"/>
            <a:ext cx="62684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>
              <a:latin typeface="Monotype Corsiva" panose="03010101010201010101" pitchFamily="66" charset="0"/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C422E590-9398-4659-A8CE-21B4125CFB18}"/>
              </a:ext>
            </a:extLst>
          </p:cNvPr>
          <p:cNvSpPr/>
          <p:nvPr/>
        </p:nvSpPr>
        <p:spPr>
          <a:xfrm>
            <a:off x="7759725" y="359687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E127F384-3032-4F00-9CE9-5618CADE411C}"/>
              </a:ext>
            </a:extLst>
          </p:cNvPr>
          <p:cNvSpPr/>
          <p:nvPr/>
        </p:nvSpPr>
        <p:spPr>
          <a:xfrm>
            <a:off x="1342567" y="350548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87E43E8-EC9A-47C0-8AE1-F1E20F39ECA8}"/>
              </a:ext>
            </a:extLst>
          </p:cNvPr>
          <p:cNvSpPr txBox="1"/>
          <p:nvPr/>
        </p:nvSpPr>
        <p:spPr>
          <a:xfrm>
            <a:off x="3738813" y="868661"/>
            <a:ext cx="53299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       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C64C282-76AD-48F7-A430-E1173B02FEE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9886" y="2004727"/>
            <a:ext cx="2756987" cy="3675983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C950DA83-F9F0-407C-8654-B7EA366321F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901" y="2004727"/>
            <a:ext cx="4901311" cy="367598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7117F45-1B2A-4391-A842-BED6A0B7025D}"/>
              </a:ext>
            </a:extLst>
          </p:cNvPr>
          <p:cNvSpPr txBox="1"/>
          <p:nvPr/>
        </p:nvSpPr>
        <p:spPr>
          <a:xfrm>
            <a:off x="5275242" y="1460695"/>
            <a:ext cx="37935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Monotype Corsiva" panose="03010101010201010101" pitchFamily="66" charset="0"/>
              </a:rPr>
              <a:t>Рисуем сказку</a:t>
            </a:r>
          </a:p>
        </p:txBody>
      </p:sp>
    </p:spTree>
    <p:extLst>
      <p:ext uri="{BB962C8B-B14F-4D97-AF65-F5344CB8AC3E}">
        <p14:creationId xmlns:p14="http://schemas.microsoft.com/office/powerpoint/2010/main" val="31188975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9C88EC-6CC4-405A-B3CA-541C77E258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E2275C5-8C43-4E30-93A8-E508B517F3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BF9DEDF-10F4-4D2B-A589-5A0F75799629}"/>
              </a:ext>
            </a:extLst>
          </p:cNvPr>
          <p:cNvSpPr txBox="1"/>
          <p:nvPr/>
        </p:nvSpPr>
        <p:spPr>
          <a:xfrm>
            <a:off x="3874169" y="1407695"/>
            <a:ext cx="747963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Monotype Corsiva" panose="03010101010201010101" pitchFamily="66" charset="0"/>
              </a:rPr>
              <a:t>                                  </a:t>
            </a:r>
            <a:r>
              <a:rPr lang="ru-RU" sz="3200" b="1" dirty="0">
                <a:latin typeface="Monotype Corsiva" panose="03010101010201010101" pitchFamily="66" charset="0"/>
              </a:rPr>
              <a:t>Цель. </a:t>
            </a:r>
          </a:p>
          <a:p>
            <a:r>
              <a:rPr lang="ru-RU" sz="2800" dirty="0">
                <a:latin typeface="Monotype Corsiva" panose="03010101010201010101" pitchFamily="66" charset="0"/>
              </a:rPr>
              <a:t>Развитие устойчивого интереса детей к сказке как к произведению искусства; раскрытие ценности совместного творчества детей и их родителей.</a:t>
            </a:r>
          </a:p>
        </p:txBody>
      </p:sp>
    </p:spTree>
    <p:extLst>
      <p:ext uri="{BB962C8B-B14F-4D97-AF65-F5344CB8AC3E}">
        <p14:creationId xmlns:p14="http://schemas.microsoft.com/office/powerpoint/2010/main" val="308920142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1190A0-306C-458A-B831-A99B38681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B0BDEDB-3B89-4BA4-A384-130239BAA8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B4DD6DB-D84C-4E86-B7A1-81838DC8235C}"/>
              </a:ext>
            </a:extLst>
          </p:cNvPr>
          <p:cNvSpPr txBox="1"/>
          <p:nvPr/>
        </p:nvSpPr>
        <p:spPr>
          <a:xfrm>
            <a:off x="1818773" y="830179"/>
            <a:ext cx="85544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                           Работа с родителями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9736994-4CF6-414E-BB62-15B978C44DC5}"/>
              </a:ext>
            </a:extLst>
          </p:cNvPr>
          <p:cNvSpPr txBox="1"/>
          <p:nvPr/>
        </p:nvSpPr>
        <p:spPr>
          <a:xfrm>
            <a:off x="3561347" y="4429854"/>
            <a:ext cx="62684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>
              <a:latin typeface="Monotype Corsiva" panose="03010101010201010101" pitchFamily="66" charset="0"/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C422E590-9398-4659-A8CE-21B4125CFB18}"/>
              </a:ext>
            </a:extLst>
          </p:cNvPr>
          <p:cNvSpPr/>
          <p:nvPr/>
        </p:nvSpPr>
        <p:spPr>
          <a:xfrm>
            <a:off x="7759725" y="359687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E127F384-3032-4F00-9CE9-5618CADE411C}"/>
              </a:ext>
            </a:extLst>
          </p:cNvPr>
          <p:cNvSpPr/>
          <p:nvPr/>
        </p:nvSpPr>
        <p:spPr>
          <a:xfrm>
            <a:off x="1342567" y="350548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87E43E8-EC9A-47C0-8AE1-F1E20F39ECA8}"/>
              </a:ext>
            </a:extLst>
          </p:cNvPr>
          <p:cNvSpPr txBox="1"/>
          <p:nvPr/>
        </p:nvSpPr>
        <p:spPr>
          <a:xfrm>
            <a:off x="3738813" y="868661"/>
            <a:ext cx="53299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      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7117F45-1B2A-4391-A842-BED6A0B7025D}"/>
              </a:ext>
            </a:extLst>
          </p:cNvPr>
          <p:cNvSpPr txBox="1"/>
          <p:nvPr/>
        </p:nvSpPr>
        <p:spPr>
          <a:xfrm>
            <a:off x="5275242" y="1460695"/>
            <a:ext cx="37935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Monotype Corsiva" panose="03010101010201010101" pitchFamily="66" charset="0"/>
              </a:rPr>
              <a:t>Рисуем сказку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A728EF7-60E9-4F93-944D-80BFC174DE5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5282" y="2417561"/>
            <a:ext cx="4356639" cy="3097298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EEAEFE8C-9FDA-4C2F-B586-56AFDA30F06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462" y="1868064"/>
            <a:ext cx="2834537" cy="3779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86874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1190A0-306C-458A-B831-A99B38681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B0BDEDB-3B89-4BA4-A384-130239BAA8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B4DD6DB-D84C-4E86-B7A1-81838DC8235C}"/>
              </a:ext>
            </a:extLst>
          </p:cNvPr>
          <p:cNvSpPr txBox="1"/>
          <p:nvPr/>
        </p:nvSpPr>
        <p:spPr>
          <a:xfrm>
            <a:off x="1818773" y="830179"/>
            <a:ext cx="85544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                           Работа с родителями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9736994-4CF6-414E-BB62-15B978C44DC5}"/>
              </a:ext>
            </a:extLst>
          </p:cNvPr>
          <p:cNvSpPr txBox="1"/>
          <p:nvPr/>
        </p:nvSpPr>
        <p:spPr>
          <a:xfrm>
            <a:off x="3561347" y="4429854"/>
            <a:ext cx="62684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>
              <a:latin typeface="Monotype Corsiva" panose="03010101010201010101" pitchFamily="66" charset="0"/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C422E590-9398-4659-A8CE-21B4125CFB18}"/>
              </a:ext>
            </a:extLst>
          </p:cNvPr>
          <p:cNvSpPr/>
          <p:nvPr/>
        </p:nvSpPr>
        <p:spPr>
          <a:xfrm>
            <a:off x="7759725" y="359687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E127F384-3032-4F00-9CE9-5618CADE411C}"/>
              </a:ext>
            </a:extLst>
          </p:cNvPr>
          <p:cNvSpPr/>
          <p:nvPr/>
        </p:nvSpPr>
        <p:spPr>
          <a:xfrm>
            <a:off x="1342567" y="350548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87E43E8-EC9A-47C0-8AE1-F1E20F39ECA8}"/>
              </a:ext>
            </a:extLst>
          </p:cNvPr>
          <p:cNvSpPr txBox="1"/>
          <p:nvPr/>
        </p:nvSpPr>
        <p:spPr>
          <a:xfrm>
            <a:off x="3738813" y="868661"/>
            <a:ext cx="53299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      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7117F45-1B2A-4391-A842-BED6A0B7025D}"/>
              </a:ext>
            </a:extLst>
          </p:cNvPr>
          <p:cNvSpPr txBox="1"/>
          <p:nvPr/>
        </p:nvSpPr>
        <p:spPr>
          <a:xfrm>
            <a:off x="5275242" y="1460695"/>
            <a:ext cx="37935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Monotype Corsiva" panose="03010101010201010101" pitchFamily="66" charset="0"/>
              </a:rPr>
              <a:t>Рисуем сказку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9752681-B924-4969-8CE1-7952D1240C1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5163" y="1438453"/>
            <a:ext cx="2447880" cy="3261122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2E8BDD8-3EE8-4502-8A59-6FFE1D620D5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3119" y="2188647"/>
            <a:ext cx="2447880" cy="3261122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D09986ED-9161-480C-8AD3-9749A0A3C49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7046" y="1438453"/>
            <a:ext cx="2564966" cy="3417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42985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1190A0-306C-458A-B831-A99B38681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B0BDEDB-3B89-4BA4-A384-130239BAA8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B4DD6DB-D84C-4E86-B7A1-81838DC8235C}"/>
              </a:ext>
            </a:extLst>
          </p:cNvPr>
          <p:cNvSpPr txBox="1"/>
          <p:nvPr/>
        </p:nvSpPr>
        <p:spPr>
          <a:xfrm>
            <a:off x="1818773" y="830179"/>
            <a:ext cx="85544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                           Работа с родителями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9736994-4CF6-414E-BB62-15B978C44DC5}"/>
              </a:ext>
            </a:extLst>
          </p:cNvPr>
          <p:cNvSpPr txBox="1"/>
          <p:nvPr/>
        </p:nvSpPr>
        <p:spPr>
          <a:xfrm>
            <a:off x="3561347" y="4429854"/>
            <a:ext cx="62684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>
              <a:latin typeface="Monotype Corsiva" panose="03010101010201010101" pitchFamily="66" charset="0"/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C422E590-9398-4659-A8CE-21B4125CFB18}"/>
              </a:ext>
            </a:extLst>
          </p:cNvPr>
          <p:cNvSpPr/>
          <p:nvPr/>
        </p:nvSpPr>
        <p:spPr>
          <a:xfrm>
            <a:off x="7759725" y="359687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E127F384-3032-4F00-9CE9-5618CADE411C}"/>
              </a:ext>
            </a:extLst>
          </p:cNvPr>
          <p:cNvSpPr/>
          <p:nvPr/>
        </p:nvSpPr>
        <p:spPr>
          <a:xfrm>
            <a:off x="1342567" y="350548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87E43E8-EC9A-47C0-8AE1-F1E20F39ECA8}"/>
              </a:ext>
            </a:extLst>
          </p:cNvPr>
          <p:cNvSpPr txBox="1"/>
          <p:nvPr/>
        </p:nvSpPr>
        <p:spPr>
          <a:xfrm>
            <a:off x="3738813" y="868661"/>
            <a:ext cx="53299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      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7117F45-1B2A-4391-A842-BED6A0B7025D}"/>
              </a:ext>
            </a:extLst>
          </p:cNvPr>
          <p:cNvSpPr txBox="1"/>
          <p:nvPr/>
        </p:nvSpPr>
        <p:spPr>
          <a:xfrm>
            <a:off x="5275242" y="1460695"/>
            <a:ext cx="37935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Monotype Corsiva" panose="03010101010201010101" pitchFamily="66" charset="0"/>
              </a:rPr>
              <a:t>Рисуем сказку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21B1DDC-9215-4C99-8B47-21BD155D698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0223" y="1914291"/>
            <a:ext cx="2684105" cy="3352512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1327FC15-8B0A-48D8-B8ED-6E6DA4F4515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022" y="1656692"/>
            <a:ext cx="2835913" cy="386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23269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1190A0-306C-458A-B831-A99B38681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B0BDEDB-3B89-4BA4-A384-130239BAA8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B4DD6DB-D84C-4E86-B7A1-81838DC8235C}"/>
              </a:ext>
            </a:extLst>
          </p:cNvPr>
          <p:cNvSpPr txBox="1"/>
          <p:nvPr/>
        </p:nvSpPr>
        <p:spPr>
          <a:xfrm>
            <a:off x="1818773" y="830179"/>
            <a:ext cx="85544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                           Работа с родителями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9736994-4CF6-414E-BB62-15B978C44DC5}"/>
              </a:ext>
            </a:extLst>
          </p:cNvPr>
          <p:cNvSpPr txBox="1"/>
          <p:nvPr/>
        </p:nvSpPr>
        <p:spPr>
          <a:xfrm>
            <a:off x="3561347" y="4429854"/>
            <a:ext cx="62684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>
              <a:latin typeface="Monotype Corsiva" panose="03010101010201010101" pitchFamily="66" charset="0"/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C422E590-9398-4659-A8CE-21B4125CFB18}"/>
              </a:ext>
            </a:extLst>
          </p:cNvPr>
          <p:cNvSpPr/>
          <p:nvPr/>
        </p:nvSpPr>
        <p:spPr>
          <a:xfrm>
            <a:off x="7759725" y="359687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E127F384-3032-4F00-9CE9-5618CADE411C}"/>
              </a:ext>
            </a:extLst>
          </p:cNvPr>
          <p:cNvSpPr/>
          <p:nvPr/>
        </p:nvSpPr>
        <p:spPr>
          <a:xfrm>
            <a:off x="1342567" y="350548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87E43E8-EC9A-47C0-8AE1-F1E20F39ECA8}"/>
              </a:ext>
            </a:extLst>
          </p:cNvPr>
          <p:cNvSpPr txBox="1"/>
          <p:nvPr/>
        </p:nvSpPr>
        <p:spPr>
          <a:xfrm>
            <a:off x="3738813" y="868661"/>
            <a:ext cx="53299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      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7117F45-1B2A-4391-A842-BED6A0B7025D}"/>
              </a:ext>
            </a:extLst>
          </p:cNvPr>
          <p:cNvSpPr txBox="1"/>
          <p:nvPr/>
        </p:nvSpPr>
        <p:spPr>
          <a:xfrm>
            <a:off x="5275242" y="1460695"/>
            <a:ext cx="37935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Monotype Corsiva" panose="03010101010201010101" pitchFamily="66" charset="0"/>
              </a:rPr>
              <a:t>Рисуем сказку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5C43905-EBFF-41E7-8A46-F508A86FA2C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810" y="1868064"/>
            <a:ext cx="2676931" cy="385007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CEC2EE88-F486-4D26-843E-6A9AB1CE0B5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7267" y="1466801"/>
            <a:ext cx="2460070" cy="4378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4627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1190A0-306C-458A-B831-A99B38681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B0BDEDB-3B89-4BA4-A384-130239BAA8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B4DD6DB-D84C-4E86-B7A1-81838DC8235C}"/>
              </a:ext>
            </a:extLst>
          </p:cNvPr>
          <p:cNvSpPr txBox="1"/>
          <p:nvPr/>
        </p:nvSpPr>
        <p:spPr>
          <a:xfrm>
            <a:off x="1818773" y="830179"/>
            <a:ext cx="85544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                           Работа с родителями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9736994-4CF6-414E-BB62-15B978C44DC5}"/>
              </a:ext>
            </a:extLst>
          </p:cNvPr>
          <p:cNvSpPr txBox="1"/>
          <p:nvPr/>
        </p:nvSpPr>
        <p:spPr>
          <a:xfrm>
            <a:off x="3561347" y="4429854"/>
            <a:ext cx="62684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>
              <a:latin typeface="Monotype Corsiva" panose="03010101010201010101" pitchFamily="66" charset="0"/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C422E590-9398-4659-A8CE-21B4125CFB18}"/>
              </a:ext>
            </a:extLst>
          </p:cNvPr>
          <p:cNvSpPr/>
          <p:nvPr/>
        </p:nvSpPr>
        <p:spPr>
          <a:xfrm>
            <a:off x="7759725" y="359687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E127F384-3032-4F00-9CE9-5618CADE411C}"/>
              </a:ext>
            </a:extLst>
          </p:cNvPr>
          <p:cNvSpPr/>
          <p:nvPr/>
        </p:nvSpPr>
        <p:spPr>
          <a:xfrm>
            <a:off x="1342567" y="350548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87E43E8-EC9A-47C0-8AE1-F1E20F39ECA8}"/>
              </a:ext>
            </a:extLst>
          </p:cNvPr>
          <p:cNvSpPr txBox="1"/>
          <p:nvPr/>
        </p:nvSpPr>
        <p:spPr>
          <a:xfrm>
            <a:off x="3738813" y="868661"/>
            <a:ext cx="53299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      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7117F45-1B2A-4391-A842-BED6A0B7025D}"/>
              </a:ext>
            </a:extLst>
          </p:cNvPr>
          <p:cNvSpPr txBox="1"/>
          <p:nvPr/>
        </p:nvSpPr>
        <p:spPr>
          <a:xfrm>
            <a:off x="3893719" y="1371699"/>
            <a:ext cx="56037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Monotype Corsiva" panose="03010101010201010101" pitchFamily="66" charset="0"/>
              </a:rPr>
              <a:t>Создаём волшебные предметы из сказки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C84B1F9-5339-4108-B2CE-7F10FCE8079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5614" y="1880008"/>
            <a:ext cx="2833437" cy="3777916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19BD4076-89C4-4424-A45A-3D5C17ACF79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5193" y="1879896"/>
            <a:ext cx="2833437" cy="3777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19701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1190A0-306C-458A-B831-A99B38681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B0BDEDB-3B89-4BA4-A384-130239BAA8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B4DD6DB-D84C-4E86-B7A1-81838DC8235C}"/>
              </a:ext>
            </a:extLst>
          </p:cNvPr>
          <p:cNvSpPr txBox="1"/>
          <p:nvPr/>
        </p:nvSpPr>
        <p:spPr>
          <a:xfrm>
            <a:off x="1818773" y="830179"/>
            <a:ext cx="85544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                           Работа с родителями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9736994-4CF6-414E-BB62-15B978C44DC5}"/>
              </a:ext>
            </a:extLst>
          </p:cNvPr>
          <p:cNvSpPr txBox="1"/>
          <p:nvPr/>
        </p:nvSpPr>
        <p:spPr>
          <a:xfrm>
            <a:off x="3561347" y="4429854"/>
            <a:ext cx="62684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>
              <a:latin typeface="Monotype Corsiva" panose="03010101010201010101" pitchFamily="66" charset="0"/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C422E590-9398-4659-A8CE-21B4125CFB18}"/>
              </a:ext>
            </a:extLst>
          </p:cNvPr>
          <p:cNvSpPr/>
          <p:nvPr/>
        </p:nvSpPr>
        <p:spPr>
          <a:xfrm>
            <a:off x="7759725" y="359687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E127F384-3032-4F00-9CE9-5618CADE411C}"/>
              </a:ext>
            </a:extLst>
          </p:cNvPr>
          <p:cNvSpPr/>
          <p:nvPr/>
        </p:nvSpPr>
        <p:spPr>
          <a:xfrm>
            <a:off x="1342567" y="350548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87E43E8-EC9A-47C0-8AE1-F1E20F39ECA8}"/>
              </a:ext>
            </a:extLst>
          </p:cNvPr>
          <p:cNvSpPr txBox="1"/>
          <p:nvPr/>
        </p:nvSpPr>
        <p:spPr>
          <a:xfrm>
            <a:off x="3738813" y="868661"/>
            <a:ext cx="53299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      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7117F45-1B2A-4391-A842-BED6A0B7025D}"/>
              </a:ext>
            </a:extLst>
          </p:cNvPr>
          <p:cNvSpPr txBox="1"/>
          <p:nvPr/>
        </p:nvSpPr>
        <p:spPr>
          <a:xfrm>
            <a:off x="3893719" y="1371699"/>
            <a:ext cx="56037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Monotype Corsiva" panose="03010101010201010101" pitchFamily="66" charset="0"/>
              </a:rPr>
              <a:t>Создаём волшебные предметы из сказки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BB2F655-AC01-451F-975E-A7F5C9E0B2A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225" y="1878598"/>
            <a:ext cx="3956494" cy="2967371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99AD4A70-3454-4A89-8B68-0EFE68D5F38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5145" y="1771809"/>
            <a:ext cx="2479508" cy="3306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43853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1190A0-306C-458A-B831-A99B38681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B0BDEDB-3B89-4BA4-A384-130239BAA8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B4DD6DB-D84C-4E86-B7A1-81838DC8235C}"/>
              </a:ext>
            </a:extLst>
          </p:cNvPr>
          <p:cNvSpPr txBox="1"/>
          <p:nvPr/>
        </p:nvSpPr>
        <p:spPr>
          <a:xfrm>
            <a:off x="1818773" y="830179"/>
            <a:ext cx="85544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                           Работа с родителями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9736994-4CF6-414E-BB62-15B978C44DC5}"/>
              </a:ext>
            </a:extLst>
          </p:cNvPr>
          <p:cNvSpPr txBox="1"/>
          <p:nvPr/>
        </p:nvSpPr>
        <p:spPr>
          <a:xfrm>
            <a:off x="3561347" y="4429854"/>
            <a:ext cx="62684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>
              <a:latin typeface="Monotype Corsiva" panose="03010101010201010101" pitchFamily="66" charset="0"/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C422E590-9398-4659-A8CE-21B4125CFB18}"/>
              </a:ext>
            </a:extLst>
          </p:cNvPr>
          <p:cNvSpPr/>
          <p:nvPr/>
        </p:nvSpPr>
        <p:spPr>
          <a:xfrm>
            <a:off x="7759725" y="359687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E127F384-3032-4F00-9CE9-5618CADE411C}"/>
              </a:ext>
            </a:extLst>
          </p:cNvPr>
          <p:cNvSpPr/>
          <p:nvPr/>
        </p:nvSpPr>
        <p:spPr>
          <a:xfrm>
            <a:off x="1342567" y="350548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87E43E8-EC9A-47C0-8AE1-F1E20F39ECA8}"/>
              </a:ext>
            </a:extLst>
          </p:cNvPr>
          <p:cNvSpPr txBox="1"/>
          <p:nvPr/>
        </p:nvSpPr>
        <p:spPr>
          <a:xfrm>
            <a:off x="3738813" y="868661"/>
            <a:ext cx="53299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      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7117F45-1B2A-4391-A842-BED6A0B7025D}"/>
              </a:ext>
            </a:extLst>
          </p:cNvPr>
          <p:cNvSpPr txBox="1"/>
          <p:nvPr/>
        </p:nvSpPr>
        <p:spPr>
          <a:xfrm>
            <a:off x="4607594" y="1414954"/>
            <a:ext cx="56037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Monotype Corsiva" panose="03010101010201010101" pitchFamily="66" charset="0"/>
              </a:rPr>
              <a:t>Акция «Подари книгу группе»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CCC94B3-F2F6-4026-9590-D3E3DDCE07E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6709" y="2014046"/>
            <a:ext cx="2766692" cy="3688922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4A7B6CC8-8737-40C4-A8AC-F5DB24A4FC5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2312" y="2014046"/>
            <a:ext cx="2777430" cy="370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96171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1190A0-306C-458A-B831-A99B38681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B0BDEDB-3B89-4BA4-A384-130239BAA8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B4DD6DB-D84C-4E86-B7A1-81838DC8235C}"/>
              </a:ext>
            </a:extLst>
          </p:cNvPr>
          <p:cNvSpPr txBox="1"/>
          <p:nvPr/>
        </p:nvSpPr>
        <p:spPr>
          <a:xfrm>
            <a:off x="1818773" y="830179"/>
            <a:ext cx="85544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                           Работа с родителями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9736994-4CF6-414E-BB62-15B978C44DC5}"/>
              </a:ext>
            </a:extLst>
          </p:cNvPr>
          <p:cNvSpPr txBox="1"/>
          <p:nvPr/>
        </p:nvSpPr>
        <p:spPr>
          <a:xfrm>
            <a:off x="3561347" y="4429854"/>
            <a:ext cx="62684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>
              <a:latin typeface="Monotype Corsiva" panose="03010101010201010101" pitchFamily="66" charset="0"/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C422E590-9398-4659-A8CE-21B4125CFB18}"/>
              </a:ext>
            </a:extLst>
          </p:cNvPr>
          <p:cNvSpPr/>
          <p:nvPr/>
        </p:nvSpPr>
        <p:spPr>
          <a:xfrm>
            <a:off x="7759725" y="359687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E127F384-3032-4F00-9CE9-5618CADE411C}"/>
              </a:ext>
            </a:extLst>
          </p:cNvPr>
          <p:cNvSpPr/>
          <p:nvPr/>
        </p:nvSpPr>
        <p:spPr>
          <a:xfrm>
            <a:off x="1342567" y="350548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87E43E8-EC9A-47C0-8AE1-F1E20F39ECA8}"/>
              </a:ext>
            </a:extLst>
          </p:cNvPr>
          <p:cNvSpPr txBox="1"/>
          <p:nvPr/>
        </p:nvSpPr>
        <p:spPr>
          <a:xfrm>
            <a:off x="3738813" y="868661"/>
            <a:ext cx="53299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      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7117F45-1B2A-4391-A842-BED6A0B7025D}"/>
              </a:ext>
            </a:extLst>
          </p:cNvPr>
          <p:cNvSpPr txBox="1"/>
          <p:nvPr/>
        </p:nvSpPr>
        <p:spPr>
          <a:xfrm>
            <a:off x="4006015" y="1475114"/>
            <a:ext cx="56037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Monotype Corsiva" panose="03010101010201010101" pitchFamily="66" charset="0"/>
              </a:rPr>
              <a:t>Альбом  «Мои любимые семейные сказки»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A6297B5-E93A-4772-99F3-7C7E3D5EB68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870" y="1875224"/>
            <a:ext cx="3998495" cy="2998871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840850DF-277F-44E0-A12E-DBF2311B57A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5543" y="2643939"/>
            <a:ext cx="3998495" cy="2998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75836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1190A0-306C-458A-B831-A99B38681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B0BDEDB-3B89-4BA4-A384-130239BAA8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B4DD6DB-D84C-4E86-B7A1-81838DC8235C}"/>
              </a:ext>
            </a:extLst>
          </p:cNvPr>
          <p:cNvSpPr txBox="1"/>
          <p:nvPr/>
        </p:nvSpPr>
        <p:spPr>
          <a:xfrm>
            <a:off x="2036511" y="822815"/>
            <a:ext cx="85544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                         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9736994-4CF6-414E-BB62-15B978C44DC5}"/>
              </a:ext>
            </a:extLst>
          </p:cNvPr>
          <p:cNvSpPr txBox="1"/>
          <p:nvPr/>
        </p:nvSpPr>
        <p:spPr>
          <a:xfrm>
            <a:off x="3561347" y="4429854"/>
            <a:ext cx="62684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>
              <a:latin typeface="Monotype Corsiva" panose="03010101010201010101" pitchFamily="66" charset="0"/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C422E590-9398-4659-A8CE-21B4125CFB18}"/>
              </a:ext>
            </a:extLst>
          </p:cNvPr>
          <p:cNvSpPr/>
          <p:nvPr/>
        </p:nvSpPr>
        <p:spPr>
          <a:xfrm>
            <a:off x="7759725" y="359687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E127F384-3032-4F00-9CE9-5618CADE411C}"/>
              </a:ext>
            </a:extLst>
          </p:cNvPr>
          <p:cNvSpPr/>
          <p:nvPr/>
        </p:nvSpPr>
        <p:spPr>
          <a:xfrm>
            <a:off x="1342567" y="350548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87E43E8-EC9A-47C0-8AE1-F1E20F39ECA8}"/>
              </a:ext>
            </a:extLst>
          </p:cNvPr>
          <p:cNvSpPr txBox="1"/>
          <p:nvPr/>
        </p:nvSpPr>
        <p:spPr>
          <a:xfrm>
            <a:off x="3586328" y="972328"/>
            <a:ext cx="53299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       Литературная викторина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88B9040-FBBF-433C-A6ED-67995FF9546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8129" y="1540662"/>
            <a:ext cx="2987842" cy="224088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D75C2D3-A336-4FB9-9E06-FD64E3A372E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0964" y="1553488"/>
            <a:ext cx="2987843" cy="2240882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5B3CCA19-95C9-43C6-AC2D-A7177F1A4EE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0710" y="3828230"/>
            <a:ext cx="2933746" cy="2200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70298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1190A0-306C-458A-B831-A99B38681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B0BDEDB-3B89-4BA4-A384-130239BAA8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B4DD6DB-D84C-4E86-B7A1-81838DC8235C}"/>
              </a:ext>
            </a:extLst>
          </p:cNvPr>
          <p:cNvSpPr txBox="1"/>
          <p:nvPr/>
        </p:nvSpPr>
        <p:spPr>
          <a:xfrm>
            <a:off x="2036511" y="822815"/>
            <a:ext cx="85544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                         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9736994-4CF6-414E-BB62-15B978C44DC5}"/>
              </a:ext>
            </a:extLst>
          </p:cNvPr>
          <p:cNvSpPr txBox="1"/>
          <p:nvPr/>
        </p:nvSpPr>
        <p:spPr>
          <a:xfrm>
            <a:off x="3561347" y="4429854"/>
            <a:ext cx="62684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>
              <a:latin typeface="Monotype Corsiva" panose="03010101010201010101" pitchFamily="66" charset="0"/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C422E590-9398-4659-A8CE-21B4125CFB18}"/>
              </a:ext>
            </a:extLst>
          </p:cNvPr>
          <p:cNvSpPr/>
          <p:nvPr/>
        </p:nvSpPr>
        <p:spPr>
          <a:xfrm>
            <a:off x="7759725" y="359687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E127F384-3032-4F00-9CE9-5618CADE411C}"/>
              </a:ext>
            </a:extLst>
          </p:cNvPr>
          <p:cNvSpPr/>
          <p:nvPr/>
        </p:nvSpPr>
        <p:spPr>
          <a:xfrm>
            <a:off x="1342567" y="350548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87E43E8-EC9A-47C0-8AE1-F1E20F39ECA8}"/>
              </a:ext>
            </a:extLst>
          </p:cNvPr>
          <p:cNvSpPr txBox="1"/>
          <p:nvPr/>
        </p:nvSpPr>
        <p:spPr>
          <a:xfrm>
            <a:off x="2401489" y="1011103"/>
            <a:ext cx="73890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       Результаты проектной деятельности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3CE9D1B-5CE8-4417-8B41-8A146D6D9206}"/>
              </a:ext>
            </a:extLst>
          </p:cNvPr>
          <p:cNvSpPr/>
          <p:nvPr/>
        </p:nvSpPr>
        <p:spPr>
          <a:xfrm>
            <a:off x="3016875" y="1966020"/>
            <a:ext cx="783255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333333"/>
                </a:solidFill>
                <a:latin typeface="Monotype Corsiva" panose="03010101010201010101" pitchFamily="66" charset="0"/>
              </a:rPr>
              <a:t>В ходе проекта у детей повысились знания о поучительном содержании сказок (развитие интереса к сказкам; закрепление умения применять свои знания в беседе, связных высказываниях; воспитание чувства дружбы и коллективизма); раскрылись творческие таланты детей и их родителей; установились с родителями доверительные и партнёрские отношения. </a:t>
            </a:r>
            <a:endParaRPr lang="ru-RU" sz="24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21727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217FE7-96EC-4BD2-B476-6D02355D01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B9E910F-E617-4EC3-A7F5-A2BC41A10D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ACF4639-4450-492C-B20B-C13D7003694B}"/>
              </a:ext>
            </a:extLst>
          </p:cNvPr>
          <p:cNvSpPr txBox="1"/>
          <p:nvPr/>
        </p:nvSpPr>
        <p:spPr>
          <a:xfrm>
            <a:off x="3669632" y="782053"/>
            <a:ext cx="7934826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                                                 </a:t>
            </a:r>
            <a:r>
              <a:rPr lang="ru-RU" sz="3200" b="1" dirty="0">
                <a:latin typeface="Monotype Corsiva" panose="03010101010201010101" pitchFamily="66" charset="0"/>
              </a:rPr>
              <a:t>Задачи.</a:t>
            </a:r>
          </a:p>
          <a:p>
            <a:r>
              <a:rPr lang="ru-RU" sz="3200" b="1" dirty="0">
                <a:latin typeface="Monotype Corsiva" panose="03010101010201010101" pitchFamily="66" charset="0"/>
              </a:rPr>
              <a:t>Образовательные: </a:t>
            </a:r>
            <a:r>
              <a:rPr lang="ru-RU" sz="2000" dirty="0">
                <a:latin typeface="Monotype Corsiva" panose="03010101010201010101" pitchFamily="66" charset="0"/>
              </a:rPr>
              <a:t>расширить представление детей о сказках учить детей рассуждать, формировать умение выразительно читать стихи, инсценировать эпизоды сказок; обогащать и расширять словарный запас детей. </a:t>
            </a:r>
          </a:p>
          <a:p>
            <a:r>
              <a:rPr lang="ru-RU" sz="3200" b="1" dirty="0">
                <a:latin typeface="Monotype Corsiva" panose="03010101010201010101" pitchFamily="66" charset="0"/>
              </a:rPr>
              <a:t>Развивающие:</a:t>
            </a:r>
            <a:r>
              <a:rPr lang="ru-RU" dirty="0"/>
              <a:t> </a:t>
            </a:r>
            <a:r>
              <a:rPr lang="ru-RU" sz="2000" dirty="0">
                <a:latin typeface="Monotype Corsiva" panose="03010101010201010101" pitchFamily="66" charset="0"/>
              </a:rPr>
              <a:t>развивать умения применять свои знания в беседе, добиваться связных высказываний; развивать у детей образное мышление, фантазию, творческие способности; развивать коммуникабельность и умение общаться с взрослыми людьми в разных ситуациях. </a:t>
            </a:r>
          </a:p>
          <a:p>
            <a:r>
              <a:rPr lang="ru-RU" sz="3200" b="1" dirty="0">
                <a:latin typeface="Monotype Corsiva" panose="03010101010201010101" pitchFamily="66" charset="0"/>
              </a:rPr>
              <a:t>Воспитательные:</a:t>
            </a:r>
            <a:r>
              <a:rPr lang="ru-RU" dirty="0"/>
              <a:t> </a:t>
            </a:r>
            <a:r>
              <a:rPr lang="ru-RU" sz="2000" dirty="0">
                <a:latin typeface="Monotype Corsiva" panose="03010101010201010101" pitchFamily="66" charset="0"/>
              </a:rPr>
              <a:t>воспитывать чувства дружбы и коллективизма. воспитывать культуру речи.</a:t>
            </a:r>
          </a:p>
        </p:txBody>
      </p:sp>
    </p:spTree>
    <p:extLst>
      <p:ext uri="{BB962C8B-B14F-4D97-AF65-F5344CB8AC3E}">
        <p14:creationId xmlns:p14="http://schemas.microsoft.com/office/powerpoint/2010/main" val="235961050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1190A0-306C-458A-B831-A99B38681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B0BDEDB-3B89-4BA4-A384-130239BAA8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B4DD6DB-D84C-4E86-B7A1-81838DC8235C}"/>
              </a:ext>
            </a:extLst>
          </p:cNvPr>
          <p:cNvSpPr txBox="1"/>
          <p:nvPr/>
        </p:nvSpPr>
        <p:spPr>
          <a:xfrm>
            <a:off x="2036511" y="822815"/>
            <a:ext cx="85544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                         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9736994-4CF6-414E-BB62-15B978C44DC5}"/>
              </a:ext>
            </a:extLst>
          </p:cNvPr>
          <p:cNvSpPr txBox="1"/>
          <p:nvPr/>
        </p:nvSpPr>
        <p:spPr>
          <a:xfrm>
            <a:off x="3561347" y="4429854"/>
            <a:ext cx="62684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>
              <a:latin typeface="Monotype Corsiva" panose="03010101010201010101" pitchFamily="66" charset="0"/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C422E590-9398-4659-A8CE-21B4125CFB18}"/>
              </a:ext>
            </a:extLst>
          </p:cNvPr>
          <p:cNvSpPr/>
          <p:nvPr/>
        </p:nvSpPr>
        <p:spPr>
          <a:xfrm>
            <a:off x="7759725" y="359687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E127F384-3032-4F00-9CE9-5618CADE411C}"/>
              </a:ext>
            </a:extLst>
          </p:cNvPr>
          <p:cNvSpPr/>
          <p:nvPr/>
        </p:nvSpPr>
        <p:spPr>
          <a:xfrm>
            <a:off x="1342567" y="350548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87E43E8-EC9A-47C0-8AE1-F1E20F39ECA8}"/>
              </a:ext>
            </a:extLst>
          </p:cNvPr>
          <p:cNvSpPr txBox="1"/>
          <p:nvPr/>
        </p:nvSpPr>
        <p:spPr>
          <a:xfrm>
            <a:off x="3964780" y="668094"/>
            <a:ext cx="73890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       Список литературы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3CE9D1B-5CE8-4417-8B41-8A146D6D9206}"/>
              </a:ext>
            </a:extLst>
          </p:cNvPr>
          <p:cNvSpPr/>
          <p:nvPr/>
        </p:nvSpPr>
        <p:spPr>
          <a:xfrm>
            <a:off x="3016875" y="1966020"/>
            <a:ext cx="78325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>
              <a:latin typeface="Monotype Corsiva" panose="03010101010201010101" pitchFamily="66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F4558C4-5553-4AF6-B827-FAD3F43BBC92}"/>
              </a:ext>
            </a:extLst>
          </p:cNvPr>
          <p:cNvSpPr txBox="1"/>
          <p:nvPr/>
        </p:nvSpPr>
        <p:spPr>
          <a:xfrm>
            <a:off x="2869866" y="1115202"/>
            <a:ext cx="772109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Monotype Corsiva" panose="03010101010201010101" pitchFamily="66" charset="0"/>
              </a:rPr>
              <a:t>1.Дошкольное воспитание №4, 2005 г.с.14-16, Соловейчик «Нравственное воспитание дошкольников»; </a:t>
            </a:r>
          </a:p>
          <a:p>
            <a:r>
              <a:rPr lang="ru-RU" sz="2000" dirty="0">
                <a:latin typeface="Monotype Corsiva" panose="03010101010201010101" pitchFamily="66" charset="0"/>
              </a:rPr>
              <a:t>2. Дошкольное воспитание №1, 2005г, с. 18-28, Зимина И. «Народная сказка в системе воспитания дошкольников»; </a:t>
            </a:r>
          </a:p>
          <a:p>
            <a:r>
              <a:rPr lang="ru-RU" sz="2000" dirty="0">
                <a:latin typeface="Monotype Corsiva" panose="03010101010201010101" pitchFamily="66" charset="0"/>
              </a:rPr>
              <a:t>3. Панков В.И. Ваши помощники книги., М., Просвещение, 1978 г.;</a:t>
            </a:r>
          </a:p>
          <a:p>
            <a:r>
              <a:rPr lang="ru-RU" sz="2000" dirty="0">
                <a:latin typeface="Monotype Corsiva" panose="03010101010201010101" pitchFamily="66" charset="0"/>
              </a:rPr>
              <a:t> 4. </a:t>
            </a:r>
            <a:r>
              <a:rPr lang="ru-RU" sz="2000" dirty="0" err="1">
                <a:latin typeface="Monotype Corsiva" panose="03010101010201010101" pitchFamily="66" charset="0"/>
              </a:rPr>
              <a:t>Караманенко</a:t>
            </a:r>
            <a:r>
              <a:rPr lang="ru-RU" sz="2000" dirty="0">
                <a:latin typeface="Monotype Corsiva" panose="03010101010201010101" pitchFamily="66" charset="0"/>
              </a:rPr>
              <a:t> Т.Н. Кукольный театр дошкольникам., Изд.2, М., Просвещение, 1973г.; </a:t>
            </a:r>
          </a:p>
          <a:p>
            <a:r>
              <a:rPr lang="ru-RU" sz="2000" dirty="0">
                <a:latin typeface="Monotype Corsiva" panose="03010101010201010101" pitchFamily="66" charset="0"/>
              </a:rPr>
              <a:t>5. </a:t>
            </a:r>
            <a:r>
              <a:rPr lang="ru-RU" sz="2000" dirty="0" err="1">
                <a:latin typeface="Monotype Corsiva" panose="03010101010201010101" pitchFamily="66" charset="0"/>
              </a:rPr>
              <a:t>Маханева</a:t>
            </a:r>
            <a:r>
              <a:rPr lang="ru-RU" sz="2000" dirty="0">
                <a:latin typeface="Monotype Corsiva" panose="03010101010201010101" pitchFamily="66" charset="0"/>
              </a:rPr>
              <a:t> М.Д. Театрализованные занятия в детском саду., М., Просвещение, 1999г.; </a:t>
            </a:r>
          </a:p>
          <a:p>
            <a:r>
              <a:rPr lang="ru-RU" sz="2000" dirty="0">
                <a:latin typeface="Monotype Corsiva" panose="03010101010201010101" pitchFamily="66" charset="0"/>
              </a:rPr>
              <a:t>6. Программа «От рождения до школы» под ред. </a:t>
            </a:r>
            <a:r>
              <a:rPr lang="ru-RU" sz="2000" dirty="0" err="1">
                <a:latin typeface="Monotype Corsiva" panose="03010101010201010101" pitchFamily="66" charset="0"/>
              </a:rPr>
              <a:t>Веракса</a:t>
            </a:r>
            <a:r>
              <a:rPr lang="ru-RU" sz="2000" dirty="0">
                <a:latin typeface="Monotype Corsiva" panose="03010101010201010101" pitchFamily="66" charset="0"/>
              </a:rPr>
              <a:t> Н.Е.; </a:t>
            </a:r>
          </a:p>
          <a:p>
            <a:r>
              <a:rPr lang="ru-RU" sz="2000" dirty="0">
                <a:latin typeface="Monotype Corsiva" panose="03010101010201010101" pitchFamily="66" charset="0"/>
              </a:rPr>
              <a:t>7. Шорыгина Т.А. Общительные сказки., </a:t>
            </a:r>
            <a:r>
              <a:rPr lang="ru-RU" sz="2000" dirty="0" err="1">
                <a:latin typeface="Monotype Corsiva" panose="03010101010201010101" pitchFamily="66" charset="0"/>
              </a:rPr>
              <a:t>Изд-во:Сфера</a:t>
            </a:r>
            <a:r>
              <a:rPr lang="ru-RU" sz="2000" dirty="0">
                <a:latin typeface="Monotype Corsiva" panose="03010101010201010101" pitchFamily="66" charset="0"/>
              </a:rPr>
              <a:t>, 2017г, </a:t>
            </a:r>
          </a:p>
          <a:p>
            <a:r>
              <a:rPr lang="ru-RU" sz="2000" dirty="0">
                <a:latin typeface="Monotype Corsiva" panose="03010101010201010101" pitchFamily="66" charset="0"/>
              </a:rPr>
              <a:t>8. </a:t>
            </a:r>
            <a:r>
              <a:rPr lang="ru-RU" sz="2000" dirty="0" err="1">
                <a:latin typeface="Monotype Corsiva" panose="03010101010201010101" pitchFamily="66" charset="0"/>
              </a:rPr>
              <a:t>Гербова</a:t>
            </a:r>
            <a:r>
              <a:rPr lang="ru-RU" sz="2000" dirty="0">
                <a:latin typeface="Monotype Corsiva" panose="03010101010201010101" pitchFamily="66" charset="0"/>
              </a:rPr>
              <a:t> В.В. Занятия по развитию речи в средней группе., Мозаика Синтез; М. 2015г.</a:t>
            </a:r>
          </a:p>
          <a:p>
            <a:r>
              <a:rPr lang="ru-RU" sz="2000" dirty="0">
                <a:latin typeface="Monotype Corsiva" panose="03010101010201010101" pitchFamily="66" charset="0"/>
              </a:rPr>
              <a:t> 9. Логинова В. И. </a:t>
            </a:r>
            <a:r>
              <a:rPr lang="ru-RU" sz="2000" dirty="0" err="1">
                <a:latin typeface="Monotype Corsiva" panose="03010101010201010101" pitchFamily="66" charset="0"/>
              </a:rPr>
              <a:t>Саморукова</a:t>
            </a:r>
            <a:r>
              <a:rPr lang="ru-RU" sz="2000" dirty="0">
                <a:latin typeface="Monotype Corsiva" panose="03010101010201010101" pitchFamily="66" charset="0"/>
              </a:rPr>
              <a:t> П.Г. Дошкольная педагогика. Учебное пособие для студентов </a:t>
            </a:r>
            <a:r>
              <a:rPr lang="ru-RU" sz="2000" dirty="0" err="1">
                <a:latin typeface="Monotype Corsiva" panose="03010101010201010101" pitchFamily="66" charset="0"/>
              </a:rPr>
              <a:t>пед</a:t>
            </a:r>
            <a:r>
              <a:rPr lang="ru-RU" sz="2000" dirty="0">
                <a:latin typeface="Monotype Corsiva" panose="03010101010201010101" pitchFamily="66" charset="0"/>
              </a:rPr>
              <a:t>. Институтов по специальности «Дошкольная педагогика и психология», Изд-во «Просвещение», М.,1983г.</a:t>
            </a:r>
          </a:p>
        </p:txBody>
      </p:sp>
    </p:spTree>
    <p:extLst>
      <p:ext uri="{BB962C8B-B14F-4D97-AF65-F5344CB8AC3E}">
        <p14:creationId xmlns:p14="http://schemas.microsoft.com/office/powerpoint/2010/main" val="266377127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1190A0-306C-458A-B831-A99B38681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B0BDEDB-3B89-4BA4-A384-130239BAA8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B4DD6DB-D84C-4E86-B7A1-81838DC8235C}"/>
              </a:ext>
            </a:extLst>
          </p:cNvPr>
          <p:cNvSpPr txBox="1"/>
          <p:nvPr/>
        </p:nvSpPr>
        <p:spPr>
          <a:xfrm>
            <a:off x="2036511" y="822815"/>
            <a:ext cx="85544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                         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9736994-4CF6-414E-BB62-15B978C44DC5}"/>
              </a:ext>
            </a:extLst>
          </p:cNvPr>
          <p:cNvSpPr txBox="1"/>
          <p:nvPr/>
        </p:nvSpPr>
        <p:spPr>
          <a:xfrm>
            <a:off x="3561347" y="4429854"/>
            <a:ext cx="62684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>
              <a:latin typeface="Monotype Corsiva" panose="03010101010201010101" pitchFamily="66" charset="0"/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C422E590-9398-4659-A8CE-21B4125CFB18}"/>
              </a:ext>
            </a:extLst>
          </p:cNvPr>
          <p:cNvSpPr/>
          <p:nvPr/>
        </p:nvSpPr>
        <p:spPr>
          <a:xfrm>
            <a:off x="7759725" y="359687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E127F384-3032-4F00-9CE9-5618CADE411C}"/>
              </a:ext>
            </a:extLst>
          </p:cNvPr>
          <p:cNvSpPr/>
          <p:nvPr/>
        </p:nvSpPr>
        <p:spPr>
          <a:xfrm>
            <a:off x="1342567" y="350548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87E43E8-EC9A-47C0-8AE1-F1E20F39ECA8}"/>
              </a:ext>
            </a:extLst>
          </p:cNvPr>
          <p:cNvSpPr txBox="1"/>
          <p:nvPr/>
        </p:nvSpPr>
        <p:spPr>
          <a:xfrm>
            <a:off x="3001063" y="2598003"/>
            <a:ext cx="73890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       </a:t>
            </a:r>
            <a:r>
              <a:rPr lang="ru-RU" sz="4800" b="1" dirty="0">
                <a:latin typeface="Monotype Corsiva" panose="03010101010201010101" pitchFamily="66" charset="0"/>
              </a:rPr>
              <a:t>Спасибо за внимание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3CE9D1B-5CE8-4417-8B41-8A146D6D9206}"/>
              </a:ext>
            </a:extLst>
          </p:cNvPr>
          <p:cNvSpPr/>
          <p:nvPr/>
        </p:nvSpPr>
        <p:spPr>
          <a:xfrm>
            <a:off x="3016875" y="1966020"/>
            <a:ext cx="78325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24561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2325B9-E5E8-49BD-AE6D-29AE29E87F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CF07F03-5AF3-4E5C-A152-623A3BE8E0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02610D2-5E0D-4B75-A00D-BE1846753F3D}"/>
              </a:ext>
            </a:extLst>
          </p:cNvPr>
          <p:cNvSpPr txBox="1"/>
          <p:nvPr/>
        </p:nvSpPr>
        <p:spPr>
          <a:xfrm>
            <a:off x="4319336" y="1443789"/>
            <a:ext cx="6713622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                                        </a:t>
            </a:r>
            <a:r>
              <a:rPr lang="ru-RU" sz="3200" b="1" dirty="0">
                <a:latin typeface="Monotype Corsiva" panose="03010101010201010101" pitchFamily="66" charset="0"/>
              </a:rPr>
              <a:t>Проблема.</a:t>
            </a:r>
          </a:p>
          <a:p>
            <a:r>
              <a:rPr lang="ru-RU" sz="2800" dirty="0">
                <a:latin typeface="Monotype Corsiva" panose="03010101010201010101" pitchFamily="66" charset="0"/>
              </a:rPr>
              <a:t>Дети не знают сказки. Родители заменяют общение с ребенком на включение телевизора и не придают значения того, что сказка имеет огромное воспитательное значение на развитие личности ребенка.</a:t>
            </a:r>
          </a:p>
        </p:txBody>
      </p:sp>
    </p:spTree>
    <p:extLst>
      <p:ext uri="{BB962C8B-B14F-4D97-AF65-F5344CB8AC3E}">
        <p14:creationId xmlns:p14="http://schemas.microsoft.com/office/powerpoint/2010/main" val="15239544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6D21C6-0613-4799-9402-22D451C34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B96FCBC-CAA1-4BCA-AA94-A5E0AFC645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CA3C3E2-5D3D-4320-B64A-E94E9B362323}"/>
              </a:ext>
            </a:extLst>
          </p:cNvPr>
          <p:cNvSpPr txBox="1"/>
          <p:nvPr/>
        </p:nvSpPr>
        <p:spPr>
          <a:xfrm>
            <a:off x="3798277" y="1108592"/>
            <a:ext cx="767984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                                                         </a:t>
            </a:r>
            <a:r>
              <a:rPr lang="ru-RU" sz="3200" b="1" dirty="0">
                <a:latin typeface="Monotype Corsiva" panose="03010101010201010101" pitchFamily="66" charset="0"/>
              </a:rPr>
              <a:t>Актуальность</a:t>
            </a:r>
          </a:p>
          <a:p>
            <a:r>
              <a:rPr lang="ru-RU" sz="2000" dirty="0">
                <a:latin typeface="Monotype Corsiva" panose="03010101010201010101" pitchFamily="66" charset="0"/>
              </a:rPr>
              <a:t>В последние годы наблюдается резкое снижение уровня речевого развития дошкольников. Одной из причин снижения уровня речевого развития является пассивность и неосведомленность родителей в вопросах речевого развития детей. Сказка - необходимый элемент духовной жизни ребёнка. Входя в мир чудес и волшебства, ребёнок погружается в глубины своей души. Русские народные сказки, вводя детей в круг необыкновенных событий, превращений, происходящих с их героями, выражают глубокие моральные идеи. Они учат доброму отношению к людям, показывают высокие чувства и стремления..</a:t>
            </a:r>
          </a:p>
        </p:txBody>
      </p:sp>
    </p:spTree>
    <p:extLst>
      <p:ext uri="{BB962C8B-B14F-4D97-AF65-F5344CB8AC3E}">
        <p14:creationId xmlns:p14="http://schemas.microsoft.com/office/powerpoint/2010/main" val="29215443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91C39C-BBD8-4090-8319-B728A67974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1C72FAA-3E35-4A8D-B963-040118A574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62FA4B8-0227-442B-AA29-C2D3581F9B69}"/>
              </a:ext>
            </a:extLst>
          </p:cNvPr>
          <p:cNvSpPr txBox="1"/>
          <p:nvPr/>
        </p:nvSpPr>
        <p:spPr>
          <a:xfrm>
            <a:off x="3946358" y="960938"/>
            <a:ext cx="776036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Monotype Corsiva" panose="03010101010201010101" pitchFamily="66" charset="0"/>
              </a:rPr>
              <a:t>Желание помочь попавшему в беду герою, разобраться в сказочной ситуации – всё это стимулирует умственную деятельность ребёнка, развивает интерес к предмету. В результате сопереживания у ребёнка появляются не только новые знания, но и самое главное - новое эмоциональное отношение к окружающему: к людям, предметам, явлениям. Из сказок дети черпают множество познаний: первые представления о времени и пространстве, о связи человека с природой, предметным миром. Дошкольники сталкиваются с такими сложнейшими явлениями и чувствами, как жизнь и смерть, любовь и ненависть; гнев и сострадание, измена и коварство. Форма изображения этих явлений особая, сказочная, доступная пониманию ребенка, а высота проявлений, нравственный смысл остаются подлинными, «взрослыми». Поэтому те уроки, которые дает сказка, это уроки на всю жизнь и для больших, и для маленьких.</a:t>
            </a:r>
          </a:p>
        </p:txBody>
      </p:sp>
    </p:spTree>
    <p:extLst>
      <p:ext uri="{BB962C8B-B14F-4D97-AF65-F5344CB8AC3E}">
        <p14:creationId xmlns:p14="http://schemas.microsoft.com/office/powerpoint/2010/main" val="36866549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5BC975-A9BA-47C7-9445-5F9E09FD2E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C243AEF-A31A-4625-B463-6160BFBB8B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BB303ED-A072-401C-BCE5-DCE31AB1536D}"/>
              </a:ext>
            </a:extLst>
          </p:cNvPr>
          <p:cNvSpPr txBox="1"/>
          <p:nvPr/>
        </p:nvSpPr>
        <p:spPr>
          <a:xfrm>
            <a:off x="3512017" y="582737"/>
            <a:ext cx="8260883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                Ожидаемые результаты.</a:t>
            </a:r>
          </a:p>
          <a:p>
            <a:r>
              <a:rPr lang="ru-RU" sz="3200" b="1" u="sng" dirty="0">
                <a:latin typeface="Monotype Corsiva" panose="03010101010201010101" pitchFamily="66" charset="0"/>
              </a:rPr>
              <a:t>Для детей: </a:t>
            </a:r>
            <a:r>
              <a:rPr lang="ru-RU" sz="2400" dirty="0">
                <a:latin typeface="Monotype Corsiva" panose="03010101010201010101" pitchFamily="66" charset="0"/>
              </a:rPr>
              <a:t>повысить у детей знания о поучительном содержании сказок (развитие интереса к сказкам; закрепление умения применять свои знания в беседе, связных высказываниях; воспитание чувства дружбы и коллективизма.</a:t>
            </a:r>
          </a:p>
          <a:p>
            <a:r>
              <a:rPr lang="ru-RU" sz="3200" b="1" u="sng" dirty="0">
                <a:latin typeface="Monotype Corsiva" panose="03010101010201010101" pitchFamily="66" charset="0"/>
              </a:rPr>
              <a:t>Для воспитателя: </a:t>
            </a:r>
            <a:r>
              <a:rPr lang="ru-RU" sz="2400" dirty="0">
                <a:latin typeface="Monotype Corsiva" panose="03010101010201010101" pitchFamily="66" charset="0"/>
              </a:rPr>
              <a:t>повышение профессионализма; внедрение новых методов в работе с детьми и родителями; личностный и профессиональный рост; самореализация.</a:t>
            </a:r>
            <a:endParaRPr lang="ru-RU" sz="3200" b="1" u="sng" dirty="0">
              <a:latin typeface="Monotype Corsiva" panose="03010101010201010101" pitchFamily="66" charset="0"/>
            </a:endParaRPr>
          </a:p>
          <a:p>
            <a:r>
              <a:rPr lang="ru-RU" sz="3200" b="1" u="sng" dirty="0">
                <a:latin typeface="Monotype Corsiva" panose="03010101010201010101" pitchFamily="66" charset="0"/>
              </a:rPr>
              <a:t>Для родителей: </a:t>
            </a:r>
            <a:r>
              <a:rPr lang="ru-RU" sz="2400" dirty="0">
                <a:latin typeface="Monotype Corsiva" panose="03010101010201010101" pitchFamily="66" charset="0"/>
              </a:rPr>
              <a:t>Повышение педагогической культуры родителей, установление с ними доверительных и партнёрских отношений.</a:t>
            </a:r>
          </a:p>
        </p:txBody>
      </p:sp>
    </p:spTree>
    <p:extLst>
      <p:ext uri="{BB962C8B-B14F-4D97-AF65-F5344CB8AC3E}">
        <p14:creationId xmlns:p14="http://schemas.microsoft.com/office/powerpoint/2010/main" val="824802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A396C4-53FD-40C7-9F88-25A56FE10D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76E4C22-0F87-4087-B0F2-EF0522D1A9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9ED85CC-6F75-4673-9517-4A8CF2D4A97E}"/>
              </a:ext>
            </a:extLst>
          </p:cNvPr>
          <p:cNvSpPr txBox="1"/>
          <p:nvPr/>
        </p:nvSpPr>
        <p:spPr>
          <a:xfrm>
            <a:off x="3820026" y="1240205"/>
            <a:ext cx="7952874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                                       </a:t>
            </a:r>
            <a:r>
              <a:rPr lang="ru-RU" sz="3200" b="1" dirty="0">
                <a:latin typeface="Monotype Corsiva" panose="03010101010201010101" pitchFamily="66" charset="0"/>
              </a:rPr>
              <a:t>Этапы реализации проекта.</a:t>
            </a:r>
          </a:p>
          <a:p>
            <a:r>
              <a:rPr lang="ru-RU" sz="3200" b="1" dirty="0">
                <a:latin typeface="Monotype Corsiva" panose="03010101010201010101" pitchFamily="66" charset="0"/>
              </a:rPr>
              <a:t>                            1. Организационный.</a:t>
            </a:r>
          </a:p>
          <a:p>
            <a:r>
              <a:rPr lang="ru-RU" sz="2400" dirty="0">
                <a:latin typeface="Monotype Corsiva" panose="03010101010201010101" pitchFamily="66" charset="0"/>
              </a:rPr>
              <a:t>Воспитатель раскрывает проблему, вхождение детей в проект. </a:t>
            </a:r>
          </a:p>
          <a:p>
            <a:r>
              <a:rPr lang="ru-RU" sz="2400" dirty="0">
                <a:latin typeface="Monotype Corsiva" panose="03010101010201010101" pitchFamily="66" charset="0"/>
              </a:rPr>
              <a:t>Вызвать положительный отклик родителей на существенную проблему.   </a:t>
            </a:r>
            <a:r>
              <a:rPr lang="ru-RU" dirty="0"/>
              <a:t>        </a:t>
            </a:r>
          </a:p>
        </p:txBody>
      </p:sp>
    </p:spTree>
    <p:extLst>
      <p:ext uri="{BB962C8B-B14F-4D97-AF65-F5344CB8AC3E}">
        <p14:creationId xmlns:p14="http://schemas.microsoft.com/office/powerpoint/2010/main" val="33213184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457</TotalTime>
  <Words>1368</Words>
  <Application>Microsoft Office PowerPoint</Application>
  <PresentationFormat>Широкоэкранный</PresentationFormat>
  <Paragraphs>155</Paragraphs>
  <Slides>41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6" baseType="lpstr">
      <vt:lpstr>Arial</vt:lpstr>
      <vt:lpstr>Calibri</vt:lpstr>
      <vt:lpstr>Calibri Light</vt:lpstr>
      <vt:lpstr>Monotype Corsiva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8</cp:revision>
  <dcterms:created xsi:type="dcterms:W3CDTF">2022-10-31T16:23:46Z</dcterms:created>
  <dcterms:modified xsi:type="dcterms:W3CDTF">2022-11-08T17:34:07Z</dcterms:modified>
</cp:coreProperties>
</file>