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7" r:id="rId13"/>
    <p:sldId id="268" r:id="rId14"/>
    <p:sldId id="272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00"/>
    <a:srgbClr val="0000FF"/>
    <a:srgbClr val="008000"/>
    <a:srgbClr val="003200"/>
    <a:srgbClr val="009900"/>
    <a:srgbClr val="FF33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483768" y="1483799"/>
            <a:ext cx="619268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ru-RU" sz="2800" b="1" kern="0" dirty="0">
                <a:ln w="11430">
                  <a:noFill/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проект </a:t>
            </a:r>
          </a:p>
          <a:p>
            <a:pPr lvl="0" algn="ctr">
              <a:defRPr/>
            </a:pPr>
            <a:r>
              <a:rPr lang="ru-RU" sz="4400" b="1" kern="0" dirty="0">
                <a:ln w="11430">
                  <a:noFill/>
                </a:ln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kern="0" dirty="0">
                <a:ln w="11430">
                  <a:noFill/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 саду ли, в огороде» </a:t>
            </a:r>
            <a:endParaRPr kumimoji="0" lang="ru-RU" sz="4400" b="1" i="0" u="none" strike="noStrike" kern="0" cap="none" spc="0" normalizeH="0" baseline="0" noProof="0" dirty="0">
              <a:ln w="11430">
                <a:noFill/>
              </a:ln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796136" y="5303732"/>
            <a:ext cx="3503978" cy="1446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1600" b="1" spc="50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1600" b="1" spc="50" dirty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Седирова Л.В.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B3EE0BF-EC27-48D4-9AE5-D6EAD4591C1D}"/>
              </a:ext>
            </a:extLst>
          </p:cNvPr>
          <p:cNvSpPr/>
          <p:nvPr/>
        </p:nvSpPr>
        <p:spPr>
          <a:xfrm>
            <a:off x="2195736" y="291218"/>
            <a:ext cx="54726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err="1"/>
              <a:t>Нефтеюганское</a:t>
            </a:r>
            <a:r>
              <a:rPr lang="ru-RU" sz="1400" b="1" dirty="0"/>
              <a:t> районное муниципальное дошкольное</a:t>
            </a:r>
          </a:p>
          <a:p>
            <a:pPr algn="ctr"/>
            <a:r>
              <a:rPr lang="ru-RU" sz="1400" b="1" dirty="0"/>
              <a:t>образовательное бюджетное учреждение</a:t>
            </a:r>
          </a:p>
          <a:p>
            <a:pPr algn="ctr"/>
            <a:r>
              <a:rPr lang="ru-RU" sz="1400" b="1" dirty="0"/>
              <a:t>«Детский сад «Медвежонок»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B8BE1D-DE28-479B-AF5A-EDB753E5892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3831" y="2633453"/>
            <a:ext cx="3273836" cy="26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85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27856"/>
            <a:ext cx="9036496" cy="1143000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000" b="1" kern="0" spc="5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 проекта для родителей</a:t>
            </a:r>
            <a:endParaRPr kumimoji="0" lang="ru-RU" sz="3000" b="1" i="0" strike="noStrike" kern="0" cap="none" spc="50" normalizeH="0" baseline="0" noProof="0" dirty="0">
              <a:ln w="11430">
                <a:noFill/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/>
          <a:stretch/>
        </p:blipFill>
        <p:spPr>
          <a:xfrm>
            <a:off x="5220072" y="1470946"/>
            <a:ext cx="3682231" cy="5048288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4968552" cy="5328592"/>
          </a:xfrm>
        </p:spPr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Расширяться возможности влияния родителей воспитанников на процессы воспитания детей;</a:t>
            </a:r>
            <a:endParaRPr lang="ru-RU" sz="1800" b="1" dirty="0">
              <a:solidFill>
                <a:schemeClr val="tx2">
                  <a:lumMod val="75000"/>
                </a:schemeClr>
              </a:solidFill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Нормализуется психолого-педагогическая атмосфера;</a:t>
            </a:r>
            <a:endParaRPr lang="ru-RU" sz="1800" b="1" dirty="0">
              <a:solidFill>
                <a:schemeClr val="tx2">
                  <a:lumMod val="75000"/>
                </a:schemeClr>
              </a:solidFill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Наладятся взаимоотношения с детьми; </a:t>
            </a:r>
            <a:endParaRPr lang="ru-RU" sz="1800" b="1" dirty="0">
              <a:solidFill>
                <a:schemeClr val="tx2">
                  <a:lumMod val="75000"/>
                </a:schemeClr>
              </a:solidFill>
              <a:ea typeface="Times New Roman"/>
            </a:endParaRPr>
          </a:p>
          <a:p>
            <a:pPr lvl="0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Родители получат возможность рационально использовать интеллектуальный, семейный потенциал для воспитания и образования детей.</a:t>
            </a:r>
            <a:endParaRPr lang="ru-RU" sz="1800" b="1" dirty="0">
              <a:solidFill>
                <a:schemeClr val="tx2">
                  <a:lumMod val="75000"/>
                </a:schemeClr>
              </a:solidFill>
              <a:ea typeface="Times New Roman"/>
            </a:endParaRPr>
          </a:p>
          <a:p>
            <a:pPr marL="0" lvl="0" indent="0" algn="just">
              <a:lnSpc>
                <a:spcPct val="170000"/>
              </a:lnSpc>
              <a:buNone/>
            </a:pPr>
            <a:endParaRPr lang="ru-RU" sz="28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0913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8"/>
          <a:stretch/>
        </p:blipFill>
        <p:spPr>
          <a:xfrm>
            <a:off x="5599515" y="4581128"/>
            <a:ext cx="3326795" cy="200666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90486" y="260648"/>
            <a:ext cx="3383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ln w="11430"/>
                <a:solidFill>
                  <a:srgbClr val="14039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43AE074-691A-424A-B1EE-47D22E2B88B1}"/>
              </a:ext>
            </a:extLst>
          </p:cNvPr>
          <p:cNvSpPr/>
          <p:nvPr/>
        </p:nvSpPr>
        <p:spPr>
          <a:xfrm>
            <a:off x="395536" y="862009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Подготовительный: </a:t>
            </a:r>
          </a:p>
          <a:p>
            <a:r>
              <a:rPr lang="ru-RU" dirty="0"/>
              <a:t>1 неделя: - определение цели и задач проекта, сбор информационного материала, посадочного материала, создание условий для организации работы в «огороде на подоконнике».</a:t>
            </a:r>
          </a:p>
          <a:p>
            <a:r>
              <a:rPr lang="ru-RU" dirty="0"/>
              <a:t>- составление плана мероприятий по организации детской деятельности.</a:t>
            </a:r>
          </a:p>
          <a:p>
            <a:r>
              <a:rPr lang="ru-RU" b="1" u="sng" dirty="0"/>
              <a:t>Основной (или этап реализации проекта):</a:t>
            </a:r>
          </a:p>
          <a:p>
            <a:r>
              <a:rPr lang="ru-RU" dirty="0"/>
              <a:t>2, 3 недели:</a:t>
            </a:r>
          </a:p>
          <a:p>
            <a:r>
              <a:rPr lang="ru-RU" dirty="0"/>
              <a:t>- проводятся запланированные мероприятия (беседы, опыты, эксперименты, творческая деятельность, рассматривание иллюстраций, чтение).</a:t>
            </a:r>
          </a:p>
          <a:p>
            <a:r>
              <a:rPr lang="ru-RU" dirty="0"/>
              <a:t>- уход за растениями.</a:t>
            </a:r>
          </a:p>
          <a:p>
            <a:r>
              <a:rPr lang="ru-RU" dirty="0"/>
              <a:t>- наблюдение за ростом и развитием растений.</a:t>
            </a:r>
          </a:p>
          <a:p>
            <a:r>
              <a:rPr lang="ru-RU" b="1" u="sng" dirty="0"/>
              <a:t>Заключительный:</a:t>
            </a:r>
          </a:p>
          <a:p>
            <a:r>
              <a:rPr lang="ru-RU" dirty="0"/>
              <a:t>4 неделя:</a:t>
            </a:r>
          </a:p>
          <a:p>
            <a:r>
              <a:rPr lang="ru-RU" dirty="0"/>
              <a:t>- подведение итогов.</a:t>
            </a:r>
          </a:p>
          <a:p>
            <a:r>
              <a:rPr lang="ru-RU" dirty="0"/>
              <a:t>- составление фото - отчёта по реализации проекта.</a:t>
            </a:r>
          </a:p>
          <a:p>
            <a:r>
              <a:rPr lang="ru-RU" dirty="0"/>
              <a:t>- итоговая беседа.</a:t>
            </a:r>
          </a:p>
        </p:txBody>
      </p:sp>
    </p:spTree>
    <p:extLst>
      <p:ext uri="{BB962C8B-B14F-4D97-AF65-F5344CB8AC3E}">
        <p14:creationId xmlns:p14="http://schemas.microsoft.com/office/powerpoint/2010/main" val="822250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8496944" cy="19670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Полученные результаты проекта </a:t>
            </a:r>
            <a:b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295232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Дети проявляют большую активность, любознательность, самостоятельность и инициативу в действиях;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У детей появился интерес к данной теме «Огород на подоконнике»; 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У детей сформировалось целостное представление о трудовой деятельности взрослых; 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У детей сформировались знания о необходимых условиях роста растений, об их пользе для человека;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Дети стали трудолюбивее, охотно исполняют индивидуальные поручения;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Сформировалось бережное отношение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59411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Полученные результаты проекта</a:t>
            </a:r>
            <a:b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педагогов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8496944" cy="19670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3528392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Педагоги смогли донести значимость совместного труда взрослых и детей по выращиванию растений.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Расширились возможности для развития педагогического творчества, достижения образовательных результатов за счет продуктивных, творческих методик.</a:t>
            </a:r>
          </a:p>
          <a:p>
            <a:pPr lvl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Повысился уровень сплоченности педагогического коллектива.</a:t>
            </a:r>
          </a:p>
        </p:txBody>
      </p:sp>
    </p:spTree>
    <p:extLst>
      <p:ext uri="{BB962C8B-B14F-4D97-AF65-F5344CB8AC3E}">
        <p14:creationId xmlns:p14="http://schemas.microsoft.com/office/powerpoint/2010/main" val="776594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Полученные результаты проекта </a:t>
            </a:r>
            <a:b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kern="0" spc="50" dirty="0">
                <a:ln w="11430">
                  <a:noFill/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родителей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8496944" cy="19670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7920880" cy="3528392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Родители  проявляли  заинтересованность в творческом процессе. </a:t>
            </a:r>
            <a:endParaRPr lang="ru-RU" sz="1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Родители с удовольствием принимали участие в оформлении «огорода на подоконнике».</a:t>
            </a:r>
            <a:endParaRPr lang="ru-RU" sz="1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spcAft>
                <a:spcPts val="500"/>
              </a:spcAft>
              <a:buClr>
                <a:srgbClr val="FF0000"/>
              </a:buClr>
              <a:buNone/>
            </a:pPr>
            <a:endParaRPr lang="ru-RU" sz="1500" b="1" dirty="0">
              <a:solidFill>
                <a:srgbClr val="0000FF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5866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480720" cy="936104"/>
          </a:xfrm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strike="noStrike" kern="0" cap="none" spc="50" normalizeH="0" baseline="0" noProof="0" dirty="0">
                <a:ln w="11430">
                  <a:noFill/>
                </a:ln>
                <a:solidFill>
                  <a:srgbClr val="0099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Информационная карта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496944" cy="5688632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Название проекта: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«Во саду ли, в огороде».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познавательный, исследовательский.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краткосрочный, месяц  (март - апрель).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средне-старшего дошкольного возраста, родители воспитанников, педагоги группы.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5-6 лет.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506" y="3140968"/>
            <a:ext cx="5619476" cy="329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55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68952" cy="626469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512511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strike="noStrike" kern="0" normalizeH="0" baseline="0" noProof="0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08967" y="908720"/>
            <a:ext cx="7200800" cy="5400600"/>
          </a:xfrm>
        </p:spPr>
        <p:txBody>
          <a:bodyPr>
            <a:normAutofit/>
          </a:bodyPr>
          <a:lstStyle/>
          <a:p>
            <a:pPr marL="0" indent="363538" algn="ctr">
              <a:buNone/>
            </a:pPr>
            <a:r>
              <a:rPr lang="ru-RU" sz="2300" b="1" i="1" dirty="0">
                <a:solidFill>
                  <a:srgbClr val="003200"/>
                </a:solidFill>
              </a:rPr>
              <a:t>Экологическое воспитание и образование детей – чрезвычайно актуальная проблема настоящего времени: только экологическое мировоззрение, экологическая культура ныне живущих людей могут вывести планету и человечество из того катастрофического состояния, в котором они пребывают сейчас.</a:t>
            </a:r>
          </a:p>
          <a:p>
            <a:pPr marL="0" indent="363538" algn="ctr">
              <a:buNone/>
            </a:pPr>
            <a:r>
              <a:rPr lang="ru-RU" sz="2300" b="1" i="1" dirty="0">
                <a:solidFill>
                  <a:srgbClr val="003200"/>
                </a:solidFill>
              </a:rPr>
              <a:t>Экологическое воспитание значимо и с позиций личностного развития ребенка – оно делает его добрее, мягче, будит в нем лучшие чувства.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68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26469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588302"/>
            <a:ext cx="7200800" cy="129614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интереса к исследовательской деятельности по выращиванию культурных растений в комнатных условиях, воспитание у детей любви к природе, создание в группе огорода на подоконнике.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980728"/>
            <a:ext cx="6480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kern="0" spc="50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Проблема, значимая для детей, </a:t>
            </a:r>
          </a:p>
          <a:p>
            <a:pPr algn="ctr">
              <a:lnSpc>
                <a:spcPct val="150000"/>
              </a:lnSpc>
            </a:pPr>
            <a:r>
              <a:rPr lang="ru-RU" b="1" kern="0" spc="50" dirty="0">
                <a:ln w="11430">
                  <a:noFill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решение которой направлен проект</a:t>
            </a:r>
          </a:p>
          <a:p>
            <a:pPr>
              <a:lnSpc>
                <a:spcPct val="150000"/>
              </a:lnSpc>
            </a:pPr>
            <a:r>
              <a:rPr lang="ru-RU" b="1" kern="0" spc="50" dirty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представление детей о растениях, об условиях необходимых для их роста, низкий словарный запас у детей по данной  теме, незаинтересованность родителей в совместной игре с детьми.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814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" t="5814" r="6741"/>
          <a:stretch/>
        </p:blipFill>
        <p:spPr>
          <a:xfrm>
            <a:off x="5508103" y="3695125"/>
            <a:ext cx="3435457" cy="27837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3960" y="116632"/>
            <a:ext cx="8229600" cy="926976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strike="noStrike" kern="0" cap="none" spc="50" normalizeH="0" baseline="0" noProof="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Задачи проекта для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50462"/>
            <a:ext cx="6336704" cy="5528443"/>
          </a:xfrm>
        </p:spPr>
        <p:txBody>
          <a:bodyPr>
            <a:normAutofit fontScale="47500" lnSpcReduction="20000"/>
          </a:bodyPr>
          <a:lstStyle/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Расширить знания детей о росте растений в комнатных условиях.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Обобщать представление детей о необходимости света, тепла, влаги почвы для роста растений.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Продолжать формировать умение детей ухаживать за растениями в комнатных условиях.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Способствовать развитию творческих способностей у детей; поощрять разнообразие детских работ, вариативность.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Развивать чувство ответственности за благополучное состояние растений (полив, взрыхление, прополка сорняков).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Продолжать развивать наблюдательность - умение замечать изменения в росте растений, связывать их с условиями, в которых они находятся, правильно отражать наблюдения в рисунке.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Воспитывать уважение к  труду, бережное отношение к его результатам.</a:t>
            </a:r>
          </a:p>
          <a:p>
            <a:pPr lvl="0">
              <a:lnSpc>
                <a:spcPct val="170000"/>
              </a:lnSpc>
              <a:buClr>
                <a:srgbClr val="660066"/>
              </a:buClr>
              <a:buAutoNum type="arabicPeriod"/>
            </a:pPr>
            <a:r>
              <a:rPr lang="ru-RU" sz="2900" b="1" dirty="0">
                <a:ln w="3175">
                  <a:noFill/>
                </a:ln>
                <a:solidFill>
                  <a:schemeClr val="tx2">
                    <a:lumMod val="75000"/>
                  </a:schemeClr>
                </a:solidFill>
              </a:rPr>
              <a:t>Развивать познавательные и творческие способности.</a:t>
            </a:r>
          </a:p>
          <a:p>
            <a:pPr marL="0" lvl="0" indent="0">
              <a:buNone/>
            </a:pPr>
            <a:endParaRPr lang="ru-RU" sz="1800" b="1" dirty="0">
              <a:ln w="31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7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0" r="5178"/>
          <a:stretch/>
        </p:blipFill>
        <p:spPr>
          <a:xfrm>
            <a:off x="6014707" y="4077072"/>
            <a:ext cx="2888343" cy="244470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6336704" cy="5472608"/>
          </a:xfrm>
        </p:spPr>
        <p:txBody>
          <a:bodyPr>
            <a:normAutofit fontScale="47500" lnSpcReduction="20000"/>
          </a:bodyPr>
          <a:lstStyle/>
          <a:p>
            <a:pPr marL="174625" indent="276225">
              <a:lnSpc>
                <a:spcPct val="17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Оказывать детям помощь в выявлении проблемы, в поиске ее решения, в оформлении рисунков и работ, в организации выставки совместных поделок.</a:t>
            </a:r>
          </a:p>
          <a:p>
            <a:pPr marL="174625" indent="276225">
              <a:lnSpc>
                <a:spcPct val="17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Составить план проекта и осуществлять его реализацию в разных видах детской деятельности.</a:t>
            </a:r>
          </a:p>
          <a:p>
            <a:pPr marL="174625" indent="276225">
              <a:lnSpc>
                <a:spcPct val="17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Привлечь внимание родителей к данной проблеме и участью в проекте.                                                           </a:t>
            </a:r>
          </a:p>
          <a:p>
            <a:pPr marL="174625" indent="276225">
              <a:lnSpc>
                <a:spcPct val="17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Активизировать творческий потенциал педагогов.</a:t>
            </a:r>
          </a:p>
          <a:p>
            <a:pPr marL="174625" indent="276225">
              <a:lnSpc>
                <a:spcPct val="17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Активизировать педагогические умения родителей в жизни детского сада.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8864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3600" kern="0" spc="5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 для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1573651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555" y="188640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3600" kern="0" spc="5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 для родителей</a:t>
            </a:r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251519" y="908720"/>
            <a:ext cx="7979635" cy="5472608"/>
          </a:xfrm>
        </p:spPr>
        <p:txBody>
          <a:bodyPr>
            <a:normAutofit/>
          </a:bodyPr>
          <a:lstStyle/>
          <a:p>
            <a:pPr marL="180975" indent="182563" algn="just">
              <a:lnSpc>
                <a:spcPct val="16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Ознакомить родителей с темой, целями, задачами и актуальностью данного проекта.</a:t>
            </a:r>
          </a:p>
          <a:p>
            <a:pPr marL="180975" indent="182563" algn="just">
              <a:lnSpc>
                <a:spcPct val="16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Мотивировать к ресурсному обеспечению проекта (материалы для консультаций, материалы для детской деятельности).</a:t>
            </a:r>
          </a:p>
          <a:p>
            <a:pPr marL="180975" indent="182563" algn="just">
              <a:lnSpc>
                <a:spcPct val="16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Побуждать к совместной деятельности с детьми по теме проекта.</a:t>
            </a:r>
          </a:p>
          <a:p>
            <a:pPr marL="180975" indent="182563" algn="just">
              <a:lnSpc>
                <a:spcPct val="160000"/>
              </a:lnSpc>
              <a:buClr>
                <a:srgbClr val="660066"/>
              </a:buClr>
              <a:buFont typeface="+mj-lt"/>
              <a:buAutoNum type="arabicPeriod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Привлечь в помощи к оформлению </a:t>
            </a:r>
          </a:p>
          <a:p>
            <a:pPr marL="180975" indent="0" algn="just">
              <a:lnSpc>
                <a:spcPct val="160000"/>
              </a:lnSpc>
              <a:buClr>
                <a:srgbClr val="660066"/>
              </a:buClr>
              <a:buNone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«огорода на окне».</a:t>
            </a:r>
          </a:p>
          <a:p>
            <a:pPr marL="6350" indent="0" algn="just">
              <a:lnSpc>
                <a:spcPct val="170000"/>
              </a:lnSpc>
              <a:buNone/>
            </a:pP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0" r="5178"/>
          <a:stretch/>
        </p:blipFill>
        <p:spPr>
          <a:xfrm>
            <a:off x="6014707" y="4077072"/>
            <a:ext cx="2888343" cy="244470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42368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12968" cy="1143000"/>
          </a:xfrm>
          <a:prstGeom prst="rect">
            <a:avLst/>
          </a:prstGeo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ru-RU" sz="3600" b="1" kern="0" spc="5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 проекта для детей</a:t>
            </a:r>
            <a:endParaRPr kumimoji="0" lang="ru-RU" sz="3600" b="1" i="0" strike="noStrike" kern="0" cap="none" spc="50" normalizeH="0" baseline="0" noProof="0" dirty="0">
              <a:ln w="11430">
                <a:noFill/>
              </a:ln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/>
          <a:stretch/>
        </p:blipFill>
        <p:spPr>
          <a:xfrm>
            <a:off x="5220072" y="1470946"/>
            <a:ext cx="3682231" cy="504828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4968552" cy="5328592"/>
          </a:xfrm>
        </p:spPr>
        <p:txBody>
          <a:bodyPr>
            <a:normAutofit fontScale="55000" lnSpcReduction="20000"/>
          </a:bodyPr>
          <a:lstStyle/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1. Дети познакомятся с культурными растениями.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2. С помощью опытнической работы дети получат необходимые условия для роста растений.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3. Дети научатся правильно ухаживать за растениями.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4. У детей продолжит формироваться бережное отношение к растительному миру, уважительное отношение к труду.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5. В группе будет создан «Огород на подоконнике».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6. Дети зафиксируют свои наблюдения за ростом и развитием растений в дневниках наблюдений.      </a:t>
            </a:r>
          </a:p>
          <a:p>
            <a:pPr marL="0" lvl="0" indent="0" algn="just">
              <a:lnSpc>
                <a:spcPct val="170000"/>
              </a:lnSpc>
              <a:buNone/>
            </a:pPr>
            <a:r>
              <a:rPr lang="ru-RU" sz="2800" b="1" dirty="0">
                <a:ea typeface="Times New Roman"/>
              </a:rPr>
              <a:t>  7. Родители примут активное участие в реализации проекта.</a:t>
            </a:r>
          </a:p>
          <a:p>
            <a:pPr marL="0" lvl="0" indent="0" algn="just">
              <a:lnSpc>
                <a:spcPct val="170000"/>
              </a:lnSpc>
              <a:buNone/>
            </a:pPr>
            <a:endParaRPr lang="ru-RU" sz="28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7365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8419"/>
            <a:ext cx="9144000" cy="1143000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000" b="1" kern="0" spc="50" dirty="0">
                <a:ln w="11430">
                  <a:noFill/>
                </a:ln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 проекта для педагогов</a:t>
            </a:r>
            <a:endParaRPr kumimoji="0" lang="ru-RU" sz="3000" b="1" i="0" strike="noStrike" kern="0" cap="none" spc="50" normalizeH="0" baseline="0" noProof="0" dirty="0">
              <a:ln w="11430">
                <a:noFill/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"/>
          <a:stretch/>
        </p:blipFill>
        <p:spPr>
          <a:xfrm>
            <a:off x="5220072" y="1470946"/>
            <a:ext cx="3682231" cy="5048288"/>
          </a:xfrm>
          <a:prstGeom prst="rect">
            <a:avLst/>
          </a:prstGeom>
        </p:spPr>
      </p:pic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4968552" cy="5328592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7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Расширятся возможности для развития педагогического творчества, достижения образовательных результатов за счет продуктивных, творческих методик;</a:t>
            </a:r>
          </a:p>
          <a:p>
            <a:pPr lvl="0" algn="just">
              <a:lnSpc>
                <a:spcPct val="17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Повысится уровень сплоченности педагогического коллектива;</a:t>
            </a:r>
          </a:p>
          <a:p>
            <a:pPr lvl="0" algn="just">
              <a:lnSpc>
                <a:spcPct val="170000"/>
              </a:lnSpc>
              <a:spcAft>
                <a:spcPts val="5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  <a:ea typeface="Times New Roman"/>
              </a:rPr>
              <a:t>Объединение усилий педагогов и родителей при организации работы по уточнению и расширению знаний детей о росте и развитии растений в комнатных условиях.</a:t>
            </a:r>
          </a:p>
          <a:p>
            <a:pPr marL="0" lvl="0" indent="0" algn="just">
              <a:lnSpc>
                <a:spcPct val="170000"/>
              </a:lnSpc>
              <a:buNone/>
            </a:pPr>
            <a:endParaRPr lang="ru-RU" sz="28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4227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931</TotalTime>
  <Words>880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Тема1</vt:lpstr>
      <vt:lpstr>Презентация PowerPoint</vt:lpstr>
      <vt:lpstr>Информационная карта проекта</vt:lpstr>
      <vt:lpstr>Актуальность</vt:lpstr>
      <vt:lpstr>Презентация PowerPoint</vt:lpstr>
      <vt:lpstr>Задачи проекта для детей</vt:lpstr>
      <vt:lpstr>Презентация PowerPoint</vt:lpstr>
      <vt:lpstr>Презентация PowerPoint</vt:lpstr>
      <vt:lpstr>Ожидаемые результаты проекта для детей</vt:lpstr>
      <vt:lpstr>Ожидаемые результаты проекта для педагогов</vt:lpstr>
      <vt:lpstr>Ожидаемые результаты проекта для родителей</vt:lpstr>
      <vt:lpstr>Презентация PowerPoint</vt:lpstr>
      <vt:lpstr>Полученные результаты проекта  для детей</vt:lpstr>
      <vt:lpstr>Полученные результаты проекта  для педагогов</vt:lpstr>
      <vt:lpstr>Полученные результаты проекта  для родителей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любовь седирова</cp:lastModifiedBy>
  <cp:revision>88</cp:revision>
  <cp:lastPrinted>2015-05-27T20:25:06Z</cp:lastPrinted>
  <dcterms:created xsi:type="dcterms:W3CDTF">2015-05-25T17:22:05Z</dcterms:created>
  <dcterms:modified xsi:type="dcterms:W3CDTF">2022-11-08T13:34:30Z</dcterms:modified>
</cp:coreProperties>
</file>