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6" r:id="rId8"/>
    <p:sldId id="280" r:id="rId9"/>
    <p:sldId id="281" r:id="rId10"/>
    <p:sldId id="270" r:id="rId11"/>
    <p:sldId id="282" r:id="rId12"/>
    <p:sldId id="272" r:id="rId13"/>
    <p:sldId id="283" r:id="rId14"/>
    <p:sldId id="285" r:id="rId15"/>
    <p:sldId id="284" r:id="rId16"/>
    <p:sldId id="262" r:id="rId17"/>
    <p:sldId id="263" r:id="rId18"/>
    <p:sldId id="264" r:id="rId19"/>
    <p:sldId id="286" r:id="rId20"/>
    <p:sldId id="267" r:id="rId21"/>
    <p:sldId id="269" r:id="rId22"/>
    <p:sldId id="268" r:id="rId23"/>
    <p:sldId id="271" r:id="rId24"/>
    <p:sldId id="273" r:id="rId25"/>
    <p:sldId id="278" r:id="rId26"/>
    <p:sldId id="274" r:id="rId27"/>
    <p:sldId id="275" r:id="rId28"/>
    <p:sldId id="277" r:id="rId29"/>
    <p:sldId id="287" r:id="rId30"/>
    <p:sldId id="279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2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68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0A38-7F76-4AA7-8AF1-C25AA81BA728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79E9-A4AE-43B9-A904-77035B8395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487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0A38-7F76-4AA7-8AF1-C25AA81BA728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79E9-A4AE-43B9-A904-77035B8395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915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0A38-7F76-4AA7-8AF1-C25AA81BA728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79E9-A4AE-43B9-A904-77035B8395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577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0A38-7F76-4AA7-8AF1-C25AA81BA728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79E9-A4AE-43B9-A904-77035B8395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355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0A38-7F76-4AA7-8AF1-C25AA81BA728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79E9-A4AE-43B9-A904-77035B8395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442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0A38-7F76-4AA7-8AF1-C25AA81BA728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79E9-A4AE-43B9-A904-77035B8395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254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0A38-7F76-4AA7-8AF1-C25AA81BA728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79E9-A4AE-43B9-A904-77035B8395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886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0A38-7F76-4AA7-8AF1-C25AA81BA728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79E9-A4AE-43B9-A904-77035B8395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206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0A38-7F76-4AA7-8AF1-C25AA81BA728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79E9-A4AE-43B9-A904-77035B8395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876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0A38-7F76-4AA7-8AF1-C25AA81BA728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79E9-A4AE-43B9-A904-77035B8395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869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0A38-7F76-4AA7-8AF1-C25AA81BA728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79E9-A4AE-43B9-A904-77035B8395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21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r="-4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90A38-7F76-4AA7-8AF1-C25AA81BA728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D79E9-A4AE-43B9-A904-77035B8395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51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6.jpeg" Type="http://schemas.openxmlformats.org/officeDocument/2006/relationships/image"/><Relationship Id="rId5" Target="../media/image15.jpeg" Type="http://schemas.openxmlformats.org/officeDocument/2006/relationships/image"/><Relationship Id="rId4" Target="../media/image14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rschool30.ru/cvedeniya-ob-obrazovatelnoj-organizatsii/obrazovanie/16-obrazovatelnye-programmy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CCE2549-2F83-4E2E-849E-00C31BB2691B}"/>
              </a:ext>
            </a:extLst>
          </p:cNvPr>
          <p:cNvSpPr txBox="1"/>
          <p:nvPr/>
        </p:nvSpPr>
        <p:spPr>
          <a:xfrm>
            <a:off x="683568" y="116632"/>
            <a:ext cx="84604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b="1" dirty="0" i="0" lang="ru-RU">
                <a:solidFill>
                  <a:srgbClr val="333333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b="1" dirty="0" i="0" lang="ru-RU">
                <a:solidFill>
                  <a:srgbClr val="333333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«Средняя общеобразовательная школа № 30</a:t>
            </a:r>
          </a:p>
          <a:p>
            <a:pPr algn="ctr"/>
            <a:r>
              <a:rPr b="1" dirty="0" i="0" lang="ru-RU">
                <a:solidFill>
                  <a:srgbClr val="333333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 имени Михаила Кузьмича </a:t>
            </a:r>
            <a:r>
              <a:rPr b="1" dirty="0" err="1" i="0" lang="ru-RU">
                <a:solidFill>
                  <a:srgbClr val="333333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Янгеля</a:t>
            </a:r>
            <a:r>
              <a:rPr b="1" dirty="0" i="0" lang="ru-RU">
                <a:solidFill>
                  <a:srgbClr val="333333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» </a:t>
            </a:r>
          </a:p>
          <a:p>
            <a:pPr algn="ctr"/>
            <a:r>
              <a:rPr b="1" dirty="0" i="0" lang="ru-RU">
                <a:solidFill>
                  <a:srgbClr val="333333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муниципального образования города Братска</a:t>
            </a:r>
            <a:endParaRPr b="1"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47A882-3C8C-4265-8E4C-1B11799D8060}"/>
              </a:ext>
            </a:extLst>
          </p:cNvPr>
          <p:cNvSpPr txBox="1"/>
          <p:nvPr/>
        </p:nvSpPr>
        <p:spPr>
          <a:xfrm>
            <a:off x="1027652" y="1874101"/>
            <a:ext cx="691276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b="1" dirty="0" lang="ru-RU" sz="2400">
                <a:solidFill>
                  <a:srgbClr val="122D78"/>
                </a:solidFill>
                <a:latin charset="0" typeface="Arial"/>
                <a:cs charset="0" typeface="Arial"/>
              </a:rPr>
              <a:t>Рабочая программа</a:t>
            </a:r>
          </a:p>
          <a:p>
            <a:pPr algn="ctr">
              <a:defRPr/>
            </a:pPr>
            <a:r>
              <a:rPr b="1" dirty="0" lang="ru-RU" sz="2400">
                <a:solidFill>
                  <a:srgbClr val="122D78"/>
                </a:solidFill>
                <a:latin charset="0" typeface="Arial"/>
                <a:cs charset="0" typeface="Arial"/>
              </a:rPr>
              <a:t> внеурочной деятельности</a:t>
            </a:r>
          </a:p>
          <a:p>
            <a:pPr algn="ctr">
              <a:defRPr/>
            </a:pPr>
            <a:endParaRPr b="1" dirty="0" lang="ru-RU" sz="2000">
              <a:solidFill>
                <a:schemeClr val="accent1">
                  <a:lumMod val="75000"/>
                </a:schemeClr>
              </a:solidFill>
              <a:latin charset="0" typeface="Arial"/>
              <a:cs charset="0" typeface="Arial"/>
            </a:endParaRPr>
          </a:p>
          <a:p>
            <a:pPr algn="ctr" indent="-622300" marR="63500">
              <a:tabLst>
                <a:tab algn="l" pos="2876550"/>
              </a:tabLst>
            </a:pPr>
            <a:r>
              <a:rPr b="1" dirty="0" lang="ru-RU" sz="4400">
                <a:solidFill>
                  <a:srgbClr val="0070C0"/>
                </a:solidFill>
                <a:effectLst/>
                <a:latin charset="0" panose="02020603050405020304" pitchFamily="18" typeface="Times New Roman"/>
                <a:ea charset="0" panose="02020603050405020304" pitchFamily="18" typeface="Times New Roman"/>
              </a:rPr>
              <a:t>«ФУНКЦИОНАЛЬНАЯ  ГРАМОТНОСТЬ»</a:t>
            </a:r>
          </a:p>
          <a:p>
            <a:pPr algn="ctr" indent="-622300" marR="63500">
              <a:tabLst>
                <a:tab algn="l" pos="2876550"/>
              </a:tabLst>
            </a:pPr>
            <a:r>
              <a:rPr b="1" dirty="0" lang="ru-RU" sz="2400">
                <a:solidFill>
                  <a:srgbClr val="002060"/>
                </a:solidFill>
                <a:latin charset="0" panose="02020603050405020304" pitchFamily="18" typeface="Times New Roman"/>
                <a:ea charset="0" panose="02020603050405020304" pitchFamily="18" typeface="Times New Roman"/>
              </a:rPr>
              <a:t>ФГОС -2021</a:t>
            </a:r>
            <a:endParaRPr b="1" dirty="0" lang="ru-RU" sz="2400">
              <a:solidFill>
                <a:srgbClr val="002060"/>
              </a:solidFill>
              <a:effectLst/>
              <a:latin charset="0" panose="02020603050405020304" pitchFamily="18" typeface="Times New Roman"/>
              <a:ea charset="0" panose="02020603050405020304" pitchFamily="18" typeface="Times New Roman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CAA97A9-2273-4901-9D39-6F6B46363BF3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" l="153" r="27" t="92"/>
          <a:stretch/>
        </p:blipFill>
        <p:spPr>
          <a:xfrm>
            <a:off x="7347725" y="439798"/>
            <a:ext cx="1783137" cy="1754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74586031"/>
      </p:ext>
    </p:extLst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935E54-820C-4663-8DD0-84C54A9BE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b="1" dirty="0" lang="ru-RU" sz="360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Примеры сквозных тем модуля </a:t>
            </a:r>
            <a:r>
              <a:rPr b="1" dirty="0" lang="ru-RU" sz="3600">
                <a:solidFill>
                  <a:srgbClr val="0070C0"/>
                </a:solidFill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«Читательская грамотность» </a:t>
            </a:r>
            <a:br>
              <a:rPr b="1" dirty="0" lang="ru-RU">
                <a:solidFill>
                  <a:srgbClr val="0070C0"/>
                </a:solidFill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</a:br>
            <a:endParaRPr b="1" dirty="0" lang="ru-RU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370B79-5DF4-4313-9AD3-D8ABD0E9F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820" y="1440318"/>
            <a:ext cx="7886700" cy="4351338"/>
          </a:xfrm>
        </p:spPr>
        <p:txBody>
          <a:bodyPr/>
          <a:lstStyle/>
          <a:p>
            <a:pPr indent="0" marL="0">
              <a:buNone/>
            </a:pPr>
            <a:r>
              <a:rPr b="1" dirty="0" lang="ru-RU">
                <a:solidFill>
                  <a:srgbClr val="0070C0"/>
                </a:solidFill>
              </a:rPr>
              <a:t>                 </a:t>
            </a:r>
            <a:r>
              <a:rPr b="1" dirty="0" lang="ru-RU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Иван  Тургенев «Воробей» (1 класс)</a:t>
            </a:r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D3A4949-6C96-44A2-9937-ECF878D3B046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"/>
          <a:stretch/>
        </p:blipFill>
        <p:spPr bwMode="auto">
          <a:xfrm>
            <a:off x="1564690" y="2016350"/>
            <a:ext cx="6297425" cy="4246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158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25E016-77DA-4A16-B63C-0A2BD244F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3271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Вопросный план к рассказу </a:t>
            </a:r>
            <a:b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 Г. Паустовского «Барсучий нос»</a:t>
            </a:r>
            <a:b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70C0"/>
                </a:solidFill>
                <a:latin typeface="+mn-lt"/>
              </a:rPr>
              <a:t>(2 класс)</a:t>
            </a:r>
            <a:endParaRPr lang="ru-RU" sz="2800" b="1" dirty="0">
              <a:solidFill>
                <a:srgbClr val="0070C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7B4786-357D-4ECC-BE7C-9DA934538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8834"/>
            <a:ext cx="7886700" cy="4351338"/>
          </a:xfrm>
        </p:spPr>
        <p:txBody>
          <a:bodyPr/>
          <a:lstStyle/>
          <a:p>
            <a:r>
              <a:rPr lang="ru-RU" dirty="0"/>
              <a:t>1. В какое время года происходила рыбалка на озере?</a:t>
            </a:r>
          </a:p>
          <a:p>
            <a:r>
              <a:rPr lang="ru-RU" dirty="0"/>
              <a:t>2.Что на ужин готовили рыбаки на костре?</a:t>
            </a:r>
          </a:p>
          <a:p>
            <a:r>
              <a:rPr lang="ru-RU" dirty="0"/>
              <a:t>3. Какой зверек пришел на запах еды?</a:t>
            </a:r>
          </a:p>
          <a:p>
            <a:r>
              <a:rPr lang="ru-RU" dirty="0"/>
              <a:t>4. Чем барсук лечил ожог?</a:t>
            </a:r>
          </a:p>
          <a:p>
            <a:r>
              <a:rPr lang="ru-RU" dirty="0"/>
              <a:t>5.Когда произошла встреча со старым знакомым?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1B11412-ACCB-4CF4-B969-C37A830EF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537" y="4358489"/>
            <a:ext cx="3282776" cy="21009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27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82176F-B811-47BE-99D9-0699BC552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6"/>
            <a:ext cx="8264979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Назывной план рассказа </a:t>
            </a:r>
            <a:b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Ю. Драгунского «Девочка на шаре»</a:t>
            </a:r>
            <a:b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70C0"/>
                </a:solidFill>
                <a:latin typeface="+mn-lt"/>
              </a:rPr>
              <a:t>(3 класс)</a:t>
            </a:r>
            <a:endParaRPr lang="ru-RU" sz="2800" b="1" dirty="0">
              <a:solidFill>
                <a:srgbClr val="0070C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538118-6E34-4B4A-8AD0-526C44571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>
              <a:solidFill>
                <a:srgbClr val="333333"/>
              </a:solidFill>
              <a:latin typeface="YS Text"/>
            </a:endParaRP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1.Поход в цирк всем классом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2.Забавы жонглёра с мячиком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3.Выступление девочки на шаре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4.Заводной клоун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5.Дрессировщик и львы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6.Обещание о скором походе в цирк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7.Наступил тот самый день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8.Представление без девочки на шаре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9.Новости о Владивостоке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10.Разочарование</a:t>
            </a:r>
          </a:p>
          <a:p>
            <a:endParaRPr lang="ru-RU" dirty="0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45BC0168-5163-40E9-A60F-09B5573C96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132" y="2268296"/>
            <a:ext cx="2599496" cy="3465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016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B8A9A9-C111-4703-990B-5086A1BA4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2866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Тезисный план по тексту «Колибри»</a:t>
            </a:r>
            <a:b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E4B812-9AC6-484D-BC0A-530C57735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556" y="977441"/>
            <a:ext cx="78867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</a:rPr>
              <a:t>(4 класс)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1. Колибри миниатюрны и изящны</a:t>
            </a:r>
          </a:p>
          <a:p>
            <a:pPr marL="0" indent="0">
              <a:buNone/>
            </a:pPr>
            <a:r>
              <a:rPr lang="ru-RU" dirty="0"/>
              <a:t>2. Колибри умеют быстро и ловко летать</a:t>
            </a:r>
          </a:p>
          <a:p>
            <a:pPr marL="0" indent="0">
              <a:buNone/>
            </a:pPr>
            <a:r>
              <a:rPr lang="ru-RU" dirty="0"/>
              <a:t>3. Колибри вьют гнезда</a:t>
            </a:r>
          </a:p>
          <a:p>
            <a:pPr marL="0" indent="0">
              <a:buNone/>
            </a:pPr>
            <a:r>
              <a:rPr lang="ru-RU" dirty="0"/>
              <a:t>4. Колибри откладывают яйца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6EF6027B-092A-4DDD-8113-3EDB461F9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797" y="3810329"/>
            <a:ext cx="3206503" cy="21307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210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F4A6F44-92DD-4593-8403-1015BEA10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8298534" cy="13255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работы по модулю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«Читательская грамотность» используем тексты </a:t>
            </a:r>
            <a:b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чебно- методического комплекта</a:t>
            </a:r>
            <a:b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 Н. Крылова «Чтение. Работа с текстом. ФГОС»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1A6F0C3-5966-4F0E-9F46-06B15717DE2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7040">
            <a:off x="803957" y="2032390"/>
            <a:ext cx="2036897" cy="294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2AEDADA-D928-4275-B958-456BD26E5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770" y="3641063"/>
            <a:ext cx="1896770" cy="286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DEAF168A-96F4-4DED-9780-9CE9078196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5100">
            <a:off x="6604832" y="1938279"/>
            <a:ext cx="2006508" cy="287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0EE58D69-14D3-4E54-A246-5AC501F0A4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145" y="3641063"/>
            <a:ext cx="1965395" cy="279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476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17D60D-45BA-40BD-B2ED-590CC3A42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45330"/>
            <a:ext cx="9144001" cy="1325563"/>
          </a:xfrm>
        </p:spPr>
        <p:txBody>
          <a:bodyPr>
            <a:noAutofit/>
          </a:bodyPr>
          <a:lstStyle/>
          <a:p>
            <a:pPr algn="ctr"/>
            <a:r>
              <a:rPr lang="ru-RU" sz="60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Модуль</a:t>
            </a:r>
            <a:r>
              <a:rPr lang="ru-RU" sz="6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6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«Основы</a:t>
            </a:r>
            <a:br>
              <a:rPr lang="ru-RU" sz="60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естественнонаучной</a:t>
            </a:r>
            <a:r>
              <a:rPr lang="ru-RU" sz="6000" b="1" i="0" u="none" strike="noStrike" spc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грамотности»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172183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3D3AEF-9ED5-4850-99D3-6480DD6CD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351" y="365126"/>
            <a:ext cx="8655729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Модуль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«Основы естественнонаучной грамотности»</a:t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7771EB-E199-45C0-897E-5F29575DB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Подготовка к освоению базовых естественно-научных понятий.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YS Text"/>
              </a:rPr>
              <a:t>Выявление признаков, свойств и состояний.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YS Text"/>
              </a:rPr>
              <a:t>Изучение особенностей жизнедеятельности</a:t>
            </a:r>
            <a:r>
              <a:rPr lang="ru-RU" dirty="0">
                <a:solidFill>
                  <a:srgbClr val="000000"/>
                </a:solidFill>
                <a:latin typeface="YS Text"/>
              </a:rPr>
              <a:t> и </a:t>
            </a:r>
            <a:r>
              <a:rPr lang="ru-RU" b="0" i="0" dirty="0">
                <a:solidFill>
                  <a:srgbClr val="000000"/>
                </a:solidFill>
                <a:effectLst/>
                <a:latin typeface="YS Text"/>
              </a:rPr>
              <a:t>функционирования.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YS Text"/>
              </a:rPr>
              <a:t>Исследование природных и технологических процессов.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1811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3D3AEF-9ED5-4850-99D3-6480DD6CD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351" y="365126"/>
            <a:ext cx="8655729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Модуль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«Основы естественнонаучной грамотности»</a:t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7771EB-E199-45C0-897E-5F29575DB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Формируем базовые способы действий:</a:t>
            </a:r>
          </a:p>
          <a:p>
            <a:r>
              <a:rPr lang="ru-RU" dirty="0"/>
              <a:t>наблюдение,</a:t>
            </a:r>
          </a:p>
          <a:p>
            <a:r>
              <a:rPr lang="ru-RU" dirty="0"/>
              <a:t>эксперимент, </a:t>
            </a:r>
          </a:p>
          <a:p>
            <a:r>
              <a:rPr lang="ru-RU" dirty="0"/>
              <a:t>использование карт, моделей, разрезов, профилей</a:t>
            </a:r>
          </a:p>
          <a:p>
            <a:r>
              <a:rPr lang="ru-RU" dirty="0"/>
              <a:t>составление и чтение  таблиц, диаграмм, схем.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965801"/>
      </p:ext>
    </p:extLst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17D60D-45BA-40BD-B2ED-590CC3A42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365126"/>
            <a:ext cx="9144001" cy="1325563"/>
          </a:xfrm>
        </p:spPr>
        <p:txBody>
          <a:bodyPr>
            <a:normAutofit/>
          </a:bodyPr>
          <a:lstStyle/>
          <a:p>
            <a:pPr algn="ctr"/>
            <a:r>
              <a:rPr b="1" dirty="0" i="0" lang="ru-RU" spc="0" strike="noStrike" sz="4000" u="none">
                <a:solidFill>
                  <a:srgbClr val="0070C0"/>
                </a:solidFill>
                <a:effectLst/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Модуль</a:t>
            </a:r>
            <a:r>
              <a:rPr b="1" dirty="0" lang="ru-RU" sz="4000">
                <a:solidFill>
                  <a:srgbClr val="0070C0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b="1" dirty="0" i="0" lang="ru-RU" spc="0" strike="noStrike" sz="4000" u="none">
                <a:solidFill>
                  <a:srgbClr val="0070C0"/>
                </a:solidFill>
                <a:effectLst/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«Основы естественнонаучной грамотности»</a:t>
            </a:r>
            <a:endParaRPr dirty="0" lang="ru-RU" sz="400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0D2EBB-CE4A-4974-83A9-2E1E9BC6F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57501C94-49E1-451C-9F75-3E31423219E6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" t="90"/>
          <a:stretch/>
        </p:blipFill>
        <p:spPr bwMode="auto">
          <a:xfrm>
            <a:off x="560835" y="1590927"/>
            <a:ext cx="3734844" cy="3005726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43212C0A-ECBA-47AE-943E-98B2A71F131F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" t="294"/>
          <a:stretch/>
        </p:blipFill>
        <p:spPr bwMode="auto">
          <a:xfrm>
            <a:off x="4786663" y="5592641"/>
            <a:ext cx="3639076" cy="111905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43A56B10-4F7F-4009-88AC-DE53603BA19B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" l="1" r="-462" t="153"/>
          <a:stretch/>
        </p:blipFill>
        <p:spPr bwMode="auto">
          <a:xfrm>
            <a:off x="4777311" y="1558751"/>
            <a:ext cx="3648428" cy="187024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>
            <a:extLst>
              <a:ext uri="{FF2B5EF4-FFF2-40B4-BE49-F238E27FC236}">
                <a16:creationId xmlns:a16="http://schemas.microsoft.com/office/drawing/2014/main" id="{DD512CF0-E6D3-4A2F-A96F-FD10C0D3B874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" l="140" r="89" t="144"/>
          <a:stretch/>
        </p:blipFill>
        <p:spPr bwMode="auto">
          <a:xfrm>
            <a:off x="539043" y="4645710"/>
            <a:ext cx="3818295" cy="206599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>
            <a:extLst>
              <a:ext uri="{FF2B5EF4-FFF2-40B4-BE49-F238E27FC236}">
                <a16:creationId xmlns:a16="http://schemas.microsoft.com/office/drawing/2014/main" id="{62A4E3D4-3B95-44E0-B55D-0351C0265F3C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" l="111" r="38" t="132"/>
          <a:stretch/>
        </p:blipFill>
        <p:spPr bwMode="auto">
          <a:xfrm>
            <a:off x="4786663" y="3461176"/>
            <a:ext cx="3639076" cy="206599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942510"/>
      </p:ext>
    </p:extLst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E7DE0E-757A-468B-AB02-F229C4638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964" y="356248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b="1" dirty="0" err="1" i="0" lang="ru-RU" sz="2800">
                <a:solidFill>
                  <a:srgbClr val="0070C0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М.В.Буряк</a:t>
            </a:r>
            <a:r>
              <a:rPr b="1" dirty="0" i="0" lang="ru-RU" sz="2800">
                <a:solidFill>
                  <a:srgbClr val="0070C0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b="1" dirty="0" err="1" i="0" lang="ru-RU" sz="2800">
                <a:solidFill>
                  <a:srgbClr val="0070C0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С.А.Шейкина</a:t>
            </a:r>
            <a:r>
              <a:rPr b="1" dirty="0" i="0" lang="ru-RU" sz="2800">
                <a:solidFill>
                  <a:srgbClr val="0070C0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br>
              <a:rPr b="1" dirty="0" i="0" lang="ru-RU" sz="2800">
                <a:solidFill>
                  <a:srgbClr val="0070C0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80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Тренажёр для школьников</a:t>
            </a:r>
            <a:br>
              <a:rPr b="1" dirty="0" lang="ru-RU" sz="280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80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«Функциональная грамотность»</a:t>
            </a:r>
            <a:br>
              <a:rPr b="1" dirty="0" lang="ru-RU" sz="280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80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Издательство «Планета»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3D30B568-2DD4-4C50-A58D-8B20D0FD0AD6}"/>
              </a:ext>
            </a:extLst>
          </p:cNvPr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053" y="1851594"/>
            <a:ext cx="2113949" cy="281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B20699EF-9FB6-422B-9BDA-1C116BFE9ABF}"/>
              </a:ext>
            </a:extLst>
          </p:cNvPr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2213">
            <a:off x="6672691" y="2884263"/>
            <a:ext cx="2207041" cy="293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52B36714-3070-4D89-A430-6541686336DE}"/>
              </a:ext>
            </a:extLst>
          </p:cNvPr>
          <p:cNvPicPr>
            <a:picLocks noChangeArrowheads="1" noChangeAspect="1" noGrp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589" l="19" r="140" t="130"/>
          <a:stretch/>
        </p:blipFill>
        <p:spPr bwMode="auto">
          <a:xfrm>
            <a:off x="2664877" y="2798716"/>
            <a:ext cx="2133522" cy="293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677A9EC-3DBC-4050-B7B4-808E571A0585}"/>
              </a:ext>
            </a:extLst>
          </p:cNvPr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27582">
            <a:off x="271005" y="1841451"/>
            <a:ext cx="2261177" cy="3014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813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896C04-16E7-4BBF-A458-397AD851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1471" y="365126"/>
            <a:ext cx="5716585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i="0" dirty="0">
                <a:solidFill>
                  <a:srgbClr val="0070C0"/>
                </a:solidFill>
                <a:effectLst/>
                <a:latin typeface="PT Sans" panose="020B0503020203020204" pitchFamily="34" charset="-52"/>
              </a:rPr>
              <a:t>Программа составлена на основе требованиях ФГОС НОО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834FCF-1D93-427C-8156-C3F06755B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96002"/>
            <a:ext cx="7886700" cy="4351338"/>
          </a:xfrm>
        </p:spPr>
        <p:txBody>
          <a:bodyPr>
            <a:normAutofit/>
          </a:bodyPr>
          <a:lstStyle/>
          <a:p>
            <a:pPr algn="l"/>
            <a:r>
              <a:rPr lang="ru-RU" b="0" i="0" dirty="0">
                <a:solidFill>
                  <a:srgbClr val="2B2B2B"/>
                </a:solidFill>
                <a:effectLst/>
                <a:latin typeface="PT Sans" panose="020B0503020203020204" pitchFamily="34" charset="-52"/>
              </a:rPr>
              <a:t>Титульного листа и пояснительной записки.</a:t>
            </a:r>
          </a:p>
          <a:p>
            <a:pPr algn="l"/>
            <a:r>
              <a:rPr lang="ru-RU" b="0" i="0" dirty="0">
                <a:solidFill>
                  <a:srgbClr val="2B2B2B"/>
                </a:solidFill>
                <a:effectLst/>
                <a:latin typeface="PT Sans" panose="020B0503020203020204" pitchFamily="34" charset="-52"/>
              </a:rPr>
              <a:t>Личностных, предметных, метапредметных результатов. </a:t>
            </a:r>
          </a:p>
          <a:p>
            <a:pPr algn="l"/>
            <a:r>
              <a:rPr lang="ru-RU" b="0" i="0" dirty="0">
                <a:solidFill>
                  <a:srgbClr val="2B2B2B"/>
                </a:solidFill>
                <a:effectLst/>
                <a:latin typeface="PT Sans" panose="020B0503020203020204" pitchFamily="34" charset="-52"/>
              </a:rPr>
              <a:t>Содержания предмета. </a:t>
            </a:r>
          </a:p>
          <a:p>
            <a:pPr algn="l"/>
            <a:r>
              <a:rPr lang="ru-RU" dirty="0">
                <a:solidFill>
                  <a:srgbClr val="2B2B2B"/>
                </a:solidFill>
                <a:latin typeface="PT Sans" panose="020B0503020203020204" pitchFamily="34" charset="-52"/>
              </a:rPr>
              <a:t>Т</a:t>
            </a:r>
            <a:r>
              <a:rPr lang="ru-RU" b="0" i="0" dirty="0">
                <a:solidFill>
                  <a:srgbClr val="2B2B2B"/>
                </a:solidFill>
                <a:effectLst/>
                <a:latin typeface="PT Sans" panose="020B0503020203020204" pitchFamily="34" charset="-52"/>
              </a:rPr>
              <a:t>ематического планирования. </a:t>
            </a:r>
          </a:p>
          <a:p>
            <a:pPr algn="l"/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EB097A5-9D8A-44C2-9744-6FADEE722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30190"/>
            <a:ext cx="2602822" cy="1659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7654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17D60D-45BA-40BD-B2ED-590CC3A42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61759"/>
            <a:ext cx="9144001" cy="1325563"/>
          </a:xfrm>
        </p:spPr>
        <p:txBody>
          <a:bodyPr>
            <a:noAutofit/>
          </a:bodyPr>
          <a:lstStyle/>
          <a:p>
            <a:pPr algn="ctr"/>
            <a:r>
              <a:rPr lang="ru-RU" sz="72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Модуль</a:t>
            </a:r>
            <a:r>
              <a:rPr lang="ru-RU" sz="72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72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«Основы</a:t>
            </a:r>
            <a:br>
              <a:rPr lang="ru-RU" sz="72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математической</a:t>
            </a:r>
            <a:r>
              <a:rPr lang="ru-RU" sz="72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72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грамотности»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067916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2005" y="332656"/>
            <a:ext cx="7485845" cy="9906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Модель математической грамотности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4338" y="1628800"/>
            <a:ext cx="808966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5666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530" y="908720"/>
            <a:ext cx="7557395" cy="61496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Математическое содержание </a:t>
            </a:r>
            <a:br>
              <a:rPr lang="ru-RU" sz="3600" b="1" dirty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9202" y="1973710"/>
            <a:ext cx="8031723" cy="291058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>
                <a:solidFill>
                  <a:srgbClr val="0B0E9D"/>
                </a:solidFill>
              </a:rPr>
              <a:t>количество</a:t>
            </a:r>
            <a:r>
              <a:rPr lang="ru-RU" b="1" dirty="0"/>
              <a:t>  (арифметика)</a:t>
            </a:r>
          </a:p>
          <a:p>
            <a:pPr algn="just">
              <a:lnSpc>
                <a:spcPct val="150000"/>
              </a:lnSpc>
            </a:pPr>
            <a:r>
              <a:rPr lang="ru-RU" b="1" dirty="0">
                <a:solidFill>
                  <a:srgbClr val="0B0E9D"/>
                </a:solidFill>
              </a:rPr>
              <a:t>пространство и форма  (</a:t>
            </a:r>
            <a:r>
              <a:rPr lang="ru-RU" b="1" dirty="0"/>
              <a:t>геометрия) </a:t>
            </a:r>
          </a:p>
          <a:p>
            <a:pPr algn="just">
              <a:lnSpc>
                <a:spcPct val="150000"/>
              </a:lnSpc>
            </a:pPr>
            <a:r>
              <a:rPr lang="ru-RU" b="1" dirty="0">
                <a:solidFill>
                  <a:srgbClr val="0B0E9D"/>
                </a:solidFill>
              </a:rPr>
              <a:t>неопределённость и данные </a:t>
            </a:r>
            <a:r>
              <a:rPr lang="ru-RU" b="1" dirty="0"/>
              <a:t>(раздел статистики и вероятности)</a:t>
            </a:r>
          </a:p>
          <a:p>
            <a:pPr algn="just">
              <a:lnSpc>
                <a:spcPct val="150000"/>
              </a:lnSpc>
            </a:pPr>
            <a:r>
              <a:rPr lang="ru-RU" b="1" dirty="0">
                <a:solidFill>
                  <a:srgbClr val="0B0E9D"/>
                </a:solidFill>
              </a:rPr>
              <a:t>изменение и зависимости  (</a:t>
            </a:r>
            <a:r>
              <a:rPr lang="ru-RU" b="1" dirty="0"/>
              <a:t>алгебра)</a:t>
            </a:r>
          </a:p>
          <a:p>
            <a:pPr algn="just">
              <a:lnSpc>
                <a:spcPct val="150000"/>
              </a:lnSpc>
            </a:pPr>
            <a:endParaRPr lang="ru-RU" sz="1500" b="1" dirty="0"/>
          </a:p>
        </p:txBody>
      </p:sp>
    </p:spTree>
    <p:extLst>
      <p:ext uri="{BB962C8B-B14F-4D97-AF65-F5344CB8AC3E}">
        <p14:creationId xmlns:p14="http://schemas.microsoft.com/office/powerpoint/2010/main" val="960998144"/>
      </p:ext>
    </p:extLst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369330" y="1021353"/>
            <a:ext cx="730830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-90488"/>
              </a:tabLst>
            </a:pPr>
            <a:endParaRPr b="0" baseline="0" cap="none" dirty="0" i="0" kumimoji="0" lang="ru-RU" normalizeH="0" strike="noStrike" sz="3200" u="none">
              <a:ln>
                <a:noFill/>
              </a:ln>
              <a:solidFill>
                <a:srgbClr val="990033"/>
              </a:solidFill>
              <a:effectLst/>
              <a:latin charset="0" pitchFamily="34" typeface="Arial"/>
              <a:cs charset="0" pitchFamily="34" typeface="Arial"/>
            </a:endParaRPr>
          </a:p>
          <a:p>
            <a:pPr algn="l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-90488"/>
              </a:tabLst>
            </a:pPr>
            <a:r>
              <a:rPr b="1" baseline="0" cap="none" dirty="0" i="0" kumimoji="0" lang="ru-RU" normalizeH="0" strike="noStrike" sz="3200" u="none">
                <a:ln>
                  <a:noFill/>
                </a:ln>
                <a:solidFill>
                  <a:srgbClr val="000099"/>
                </a:solidFill>
                <a:effectLst/>
                <a:latin charset="0" pitchFamily="18" typeface="Times New Roman"/>
                <a:ea charset="0" pitchFamily="34" typeface="Calibri"/>
                <a:cs charset="0" pitchFamily="18" typeface="Times New Roman"/>
              </a:rPr>
              <a:t>У тебя 2 купюры по</a:t>
            </a:r>
            <a:r>
              <a:rPr b="1" cap="none" dirty="0" i="0" kumimoji="0" lang="ru-RU" normalizeH="0" strike="noStrike" sz="3200" u="none">
                <a:ln>
                  <a:noFill/>
                </a:ln>
                <a:solidFill>
                  <a:srgbClr val="000099"/>
                </a:solidFill>
                <a:effectLst/>
                <a:latin charset="0" pitchFamily="18" typeface="Times New Roman"/>
                <a:ea charset="0" pitchFamily="34" typeface="Calibri"/>
                <a:cs charset="0" pitchFamily="18" typeface="Times New Roman"/>
              </a:rPr>
              <a:t>                        </a:t>
            </a:r>
            <a:r>
              <a:rPr b="1" baseline="0" cap="none" dirty="0" i="0" kumimoji="0" lang="ru-RU" normalizeH="0" strike="noStrike" sz="3200" u="none">
                <a:ln>
                  <a:noFill/>
                </a:ln>
                <a:solidFill>
                  <a:srgbClr val="000099"/>
                </a:solidFill>
                <a:effectLst/>
                <a:latin charset="0" pitchFamily="18" typeface="Times New Roman"/>
                <a:ea charset="0" pitchFamily="34" typeface="Calibri"/>
                <a:cs charset="0" pitchFamily="18" typeface="Times New Roman"/>
              </a:rPr>
              <a:t>.</a:t>
            </a:r>
            <a:endParaRPr b="0" baseline="0" cap="none" dirty="0" i="0" kumimoji="0" lang="ru-RU" normalizeH="0" strike="noStrike" sz="3200" u="none">
              <a:ln>
                <a:noFill/>
              </a:ln>
              <a:solidFill>
                <a:srgbClr val="000099"/>
              </a:solidFill>
              <a:effectLst/>
              <a:latin charset="0" pitchFamily="34" typeface="Arial"/>
              <a:cs charset="0" pitchFamily="34" typeface="Arial"/>
            </a:endParaRPr>
          </a:p>
          <a:p>
            <a:pPr algn="l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-90488"/>
              </a:tabLst>
            </a:pPr>
            <a:r>
              <a:rPr b="1" baseline="0" cap="none" dirty="0" i="0" kumimoji="0" lang="ru-RU" normalizeH="0" strike="noStrike" sz="3200" u="none">
                <a:ln>
                  <a:noFill/>
                </a:ln>
                <a:solidFill>
                  <a:srgbClr val="000099"/>
                </a:solidFill>
                <a:effectLst/>
                <a:latin charset="0" pitchFamily="18" typeface="Times New Roman"/>
                <a:ea charset="0" pitchFamily="34" typeface="Calibri"/>
                <a:cs charset="0" pitchFamily="18" typeface="Times New Roman"/>
              </a:rPr>
              <a:t>Получишь ли ты сдачу в магазине,</a:t>
            </a:r>
          </a:p>
          <a:p>
            <a:pPr algn="l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-90488"/>
              </a:tabLst>
            </a:pPr>
            <a:r>
              <a:rPr b="1" baseline="0" cap="none" dirty="0" i="0" kumimoji="0" lang="ru-RU" normalizeH="0" strike="noStrike" sz="3200" u="none">
                <a:ln>
                  <a:noFill/>
                </a:ln>
                <a:solidFill>
                  <a:srgbClr val="000099"/>
                </a:solidFill>
                <a:effectLst/>
                <a:latin charset="0" pitchFamily="18" typeface="Times New Roman"/>
                <a:ea charset="0" pitchFamily="34" typeface="Calibri"/>
                <a:cs charset="0" pitchFamily="18" typeface="Times New Roman"/>
              </a:rPr>
              <a:t> если купишь в магазине пачку сока,  шоколадку, пачку творога, жевательную  резинку?</a:t>
            </a:r>
            <a:endParaRPr b="0" baseline="0" cap="none" dirty="0" i="0" kumimoji="0" lang="ru-RU" normalizeH="0" strike="noStrike" sz="3200" u="none">
              <a:ln>
                <a:noFill/>
              </a:ln>
              <a:solidFill>
                <a:srgbClr val="000099"/>
              </a:solidFill>
              <a:effectLst/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hello_html_51884c98.jpg" id="7" name="Рисунок 6"/>
          <p:cNvPicPr>
            <a:picLocks noChangeAspect="1"/>
          </p:cNvPicPr>
          <p:nvPr/>
        </p:nvPicPr>
        <p:blipFill>
          <a:blip cstate="print" r:embed="rId2"/>
          <a:srcRect b="361" l="132" r="170" t="96"/>
          <a:stretch>
            <a:fillRect/>
          </a:stretch>
        </p:blipFill>
        <p:spPr>
          <a:xfrm>
            <a:off x="5385353" y="1277726"/>
            <a:ext cx="2037826" cy="886011"/>
          </a:xfrm>
          <a:prstGeom prst="rect">
            <a:avLst/>
          </a:prstGeom>
        </p:spPr>
      </p:pic>
      <p:pic>
        <p:nvPicPr>
          <p:cNvPr descr="Снимок.PNG" id="8" name="Рисунок 7"/>
          <p:cNvPicPr>
            <a:picLocks noChangeAspect="1"/>
          </p:cNvPicPr>
          <p:nvPr/>
        </p:nvPicPr>
        <p:blipFill>
          <a:blip cstate="print"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444" l="20449" r="18894" t="2444"/>
          <a:stretch>
            <a:fillRect/>
          </a:stretch>
        </p:blipFill>
        <p:spPr>
          <a:xfrm>
            <a:off x="1187624" y="4221088"/>
            <a:ext cx="1008112" cy="196452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259632" y="5661248"/>
            <a:ext cx="8338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z="2800">
                <a:solidFill>
                  <a:srgbClr val="000099"/>
                </a:solidFill>
                <a:latin charset="0" pitchFamily="18" typeface="Times New Roman"/>
                <a:cs charset="0" pitchFamily="18" typeface="Times New Roman"/>
              </a:rPr>
              <a:t>58р.</a:t>
            </a:r>
            <a:endParaRPr dirty="0" lang="ru-RU" sz="2800"/>
          </a:p>
        </p:txBody>
      </p:sp>
      <p:pic>
        <p:nvPicPr>
          <p:cNvPr descr="Шоколад-Аленка.jpeg" id="11" name="Рисунок 10"/>
          <p:cNvPicPr>
            <a:picLocks noChangeAspect="1"/>
          </p:cNvPicPr>
          <p:nvPr/>
        </p:nvPicPr>
        <p:blipFill>
          <a:blip cstate="print"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744" y="4941168"/>
            <a:ext cx="1292992" cy="1356581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627784" y="4365104"/>
            <a:ext cx="8338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z="2800">
                <a:solidFill>
                  <a:srgbClr val="000099"/>
                </a:solidFill>
                <a:latin charset="0" pitchFamily="18" typeface="Times New Roman"/>
                <a:cs charset="0" pitchFamily="18" typeface="Times New Roman"/>
              </a:rPr>
              <a:t>43р.</a:t>
            </a:r>
            <a:endParaRPr dirty="0" lang="ru-RU" sz="2800"/>
          </a:p>
        </p:txBody>
      </p:sp>
      <p:pic>
        <p:nvPicPr>
          <p:cNvPr descr="1.PNG" id="13" name="Рисунок 12"/>
          <p:cNvPicPr>
            <a:picLocks noChangeAspect="1"/>
          </p:cNvPicPr>
          <p:nvPr/>
        </p:nvPicPr>
        <p:blipFill>
          <a:blip cstate="print"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9191" l="50000" r="27950" t="8025"/>
          <a:stretch>
            <a:fillRect/>
          </a:stretch>
        </p:blipFill>
        <p:spPr>
          <a:xfrm>
            <a:off x="3779912" y="4182511"/>
            <a:ext cx="838742" cy="212680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779912" y="6165304"/>
            <a:ext cx="9936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z="2800">
                <a:solidFill>
                  <a:srgbClr val="000099"/>
                </a:solidFill>
                <a:latin charset="0" pitchFamily="18" typeface="Times New Roman"/>
                <a:cs charset="0" pitchFamily="18" typeface="Times New Roman"/>
              </a:rPr>
              <a:t>115р.</a:t>
            </a:r>
            <a:endParaRPr dirty="0" lang="ru-RU" sz="2800"/>
          </a:p>
        </p:txBody>
      </p:sp>
      <p:pic>
        <p:nvPicPr>
          <p:cNvPr descr="2469077183.jpg" id="15" name="Рисунок 14"/>
          <p:cNvPicPr>
            <a:picLocks noChangeAspect="1"/>
          </p:cNvPicPr>
          <p:nvPr/>
        </p:nvPicPr>
        <p:blipFill>
          <a:blip cstate="print" r:embed="rId6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4288" y="3068960"/>
            <a:ext cx="1573316" cy="864096"/>
          </a:xfrm>
          <a:prstGeom prst="rect">
            <a:avLst/>
          </a:prstGeom>
        </p:spPr>
      </p:pic>
      <p:pic>
        <p:nvPicPr>
          <p:cNvPr descr="a.jpg" id="16" name="Рисунок 15"/>
          <p:cNvPicPr>
            <a:picLocks noChangeAspect="1"/>
          </p:cNvPicPr>
          <p:nvPr/>
        </p:nvPicPr>
        <p:blipFill>
          <a:blip cstate="print"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5794" l="15742" r="16568" t="12430"/>
          <a:stretch>
            <a:fillRect/>
          </a:stretch>
        </p:blipFill>
        <p:spPr>
          <a:xfrm>
            <a:off x="4932040" y="4653136"/>
            <a:ext cx="1728192" cy="1607621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5364088" y="6165304"/>
            <a:ext cx="8338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z="2800">
                <a:solidFill>
                  <a:srgbClr val="000099"/>
                </a:solidFill>
                <a:latin charset="0" pitchFamily="18" typeface="Times New Roman"/>
                <a:cs charset="0" pitchFamily="18" typeface="Times New Roman"/>
              </a:rPr>
              <a:t>64р.</a:t>
            </a:r>
            <a:endParaRPr dirty="0" lang="ru-RU" sz="2800"/>
          </a:p>
        </p:txBody>
      </p:sp>
      <p:sp>
        <p:nvSpPr>
          <p:cNvPr id="18" name="Прямоугольник 17"/>
          <p:cNvSpPr/>
          <p:nvPr/>
        </p:nvSpPr>
        <p:spPr>
          <a:xfrm>
            <a:off x="7596336" y="3717032"/>
            <a:ext cx="8338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z="2800">
                <a:solidFill>
                  <a:srgbClr val="000099"/>
                </a:solidFill>
                <a:latin charset="0" pitchFamily="18" typeface="Times New Roman"/>
                <a:cs charset="0" pitchFamily="18" typeface="Times New Roman"/>
              </a:rPr>
              <a:t>32р.</a:t>
            </a:r>
            <a:endParaRPr dirty="0" lang="ru-RU" sz="2800"/>
          </a:p>
        </p:txBody>
      </p:sp>
      <p:pic>
        <p:nvPicPr>
          <p:cNvPr descr="1Morozko.jpg" id="19" name="Рисунок 18"/>
          <p:cNvPicPr>
            <a:picLocks noChangeAspect="1"/>
          </p:cNvPicPr>
          <p:nvPr/>
        </p:nvPicPr>
        <p:blipFill>
          <a:blip cstate="print"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399" r="22404"/>
          <a:stretch>
            <a:fillRect/>
          </a:stretch>
        </p:blipFill>
        <p:spPr>
          <a:xfrm>
            <a:off x="7236296" y="4725144"/>
            <a:ext cx="864096" cy="1484784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8172400" y="5733256"/>
            <a:ext cx="8338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z="2800">
                <a:solidFill>
                  <a:srgbClr val="000099"/>
                </a:solidFill>
                <a:latin charset="0" pitchFamily="18" typeface="Times New Roman"/>
                <a:cs charset="0" pitchFamily="18" typeface="Times New Roman"/>
              </a:rPr>
              <a:t>50р.</a:t>
            </a:r>
            <a:endParaRPr dirty="0" lang="ru-RU" sz="2800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i="1" lang="ru-RU" sz="3200">
                <a:ln w="0"/>
                <a:solidFill>
                  <a:srgbClr val="0070C0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Содержательная область</a:t>
            </a:r>
          </a:p>
          <a:p>
            <a:pPr algn="ctr"/>
            <a:r>
              <a:rPr b="1" dirty="0" i="1" lang="ru-RU" sz="3200">
                <a:ln w="0"/>
                <a:solidFill>
                  <a:srgbClr val="0070C0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 математической грамотности «Количество»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73926" y="1282596"/>
            <a:ext cx="716428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9900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багаж в аэропорту весит более 20кг,</a:t>
            </a:r>
            <a:r>
              <a:rPr kumimoji="0" lang="ru-RU" sz="3200" b="1" i="0" u="none" strike="noStrike" cap="none" normalizeH="0" dirty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за провоз багажа пассажиру нужно доплачивать.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Будет ли турист доплачивать за свой багаж ?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kak-narisovat-chemodan-11-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225" t="20481" r="29525" b="24023"/>
          <a:stretch>
            <a:fillRect/>
          </a:stretch>
        </p:blipFill>
        <p:spPr>
          <a:xfrm>
            <a:off x="1763688" y="4797152"/>
            <a:ext cx="2232248" cy="174859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699792" y="5445224"/>
            <a:ext cx="9140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12кг</a:t>
            </a:r>
            <a:endParaRPr lang="ru-RU" sz="2800" dirty="0"/>
          </a:p>
        </p:txBody>
      </p:sp>
      <p:pic>
        <p:nvPicPr>
          <p:cNvPr id="11" name="Рисунок 10" descr="hello_html_m51c358a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4008" y="4797152"/>
            <a:ext cx="1556792" cy="155679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220072" y="5517232"/>
            <a:ext cx="7922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6кг</a:t>
            </a:r>
            <a:r>
              <a:rPr lang="ru-RU" b="1" dirty="0">
                <a:solidFill>
                  <a:srgbClr val="00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13" name="Рисунок 12" descr="Снимок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63" t="4850" r="5664" b="3005"/>
          <a:stretch>
            <a:fillRect/>
          </a:stretch>
        </p:blipFill>
        <p:spPr>
          <a:xfrm>
            <a:off x="6876256" y="4869160"/>
            <a:ext cx="1224136" cy="1368152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7164288" y="5373216"/>
            <a:ext cx="734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3кг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29608" y="266665"/>
            <a:ext cx="84316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Содержательная область</a:t>
            </a:r>
          </a:p>
          <a:p>
            <a:pPr algn="ctr"/>
            <a:r>
              <a:rPr lang="ru-RU" sz="2800" b="1" i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математической грамотности «Количество»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9608" y="266665"/>
            <a:ext cx="843161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i="1" lang="ru-RU" sz="2800">
                <a:ln w="0"/>
                <a:solidFill>
                  <a:srgbClr val="0070C0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Содержательная область</a:t>
            </a:r>
          </a:p>
          <a:p>
            <a:pPr algn="ctr"/>
            <a:r>
              <a:rPr b="1" dirty="0" i="1" lang="ru-RU" sz="2800">
                <a:ln w="0"/>
                <a:solidFill>
                  <a:srgbClr val="0070C0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 математической грамотности «Количество»</a:t>
            </a:r>
          </a:p>
          <a:p>
            <a:pPr algn="ctr"/>
            <a:endParaRPr b="1" dirty="0" i="1" lang="ru-RU" sz="2800">
              <a:ln w="0"/>
              <a:solidFill>
                <a:srgbClr val="0070C0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b="1" dirty="0" i="1" lang="ru-RU" sz="2800">
                <a:ln w="0"/>
                <a:solidFill>
                  <a:srgbClr val="0070C0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Задачи на движение</a:t>
            </a:r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DD32C55A-CB1A-4087-B34D-A5016D20D0B3}"/>
              </a:ext>
            </a:extLst>
          </p:cNvPr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361" y="2032272"/>
            <a:ext cx="2272078" cy="2249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F5F582AF-C6AE-4B47-A2FC-8539A97F45DC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" r="49" t="44"/>
          <a:stretch/>
        </p:blipFill>
        <p:spPr bwMode="auto">
          <a:xfrm>
            <a:off x="1" y="2818888"/>
            <a:ext cx="2144486" cy="297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5077CF7B-BC08-41D1-8574-43A70FE3F643}"/>
              </a:ext>
            </a:extLst>
          </p:cNvPr>
          <p:cNvCxnSpPr>
            <a:cxnSpLocks/>
          </p:cNvCxnSpPr>
          <p:nvPr/>
        </p:nvCxnSpPr>
        <p:spPr>
          <a:xfrm flipH="1">
            <a:off x="1502230" y="4103914"/>
            <a:ext cx="6444341" cy="177870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95A67AF-2BC6-448C-BFC5-7370A15B2666}"/>
              </a:ext>
            </a:extLst>
          </p:cNvPr>
          <p:cNvSpPr/>
          <p:nvPr/>
        </p:nvSpPr>
        <p:spPr>
          <a:xfrm>
            <a:off x="2822836" y="2538071"/>
            <a:ext cx="3152931" cy="923330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r>
              <a:rPr b="1" cap="none" dirty="0" i="1" lang="en-US" spc="0" sz="5400">
                <a:ln w="0"/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S   t   V</a:t>
            </a:r>
            <a:endParaRPr b="1" cap="none" dirty="0" lang="ru-RU" spc="0" sz="5400">
              <a:ln w="0"/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EE5481ED-6C2A-49B3-93DF-62F92FE79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155" y="450166"/>
            <a:ext cx="837845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Содержательная область  математической грамотности  «Пространство и форма»</a:t>
            </a:r>
            <a:br>
              <a:rPr lang="ru-RU" b="1" i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209821" y="1688123"/>
            <a:ext cx="65696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/>
              <a:t>Распознавание геометрических фигур, их сравнение и классификация.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/>
              <a:t>Сравнение и группировка предметов по форме.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/>
              <a:t>Измерение величины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/>
              <a:t>Геометрические свойства</a:t>
            </a:r>
          </a:p>
        </p:txBody>
      </p:sp>
    </p:spTree>
    <p:extLst>
      <p:ext uri="{BB962C8B-B14F-4D97-AF65-F5344CB8AC3E}">
        <p14:creationId xmlns:p14="http://schemas.microsoft.com/office/powerpoint/2010/main" val="19049602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44016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ln w="0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Содержательная область математической грамотности «Изменение и отношения»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291" y="2092323"/>
            <a:ext cx="8229600" cy="423793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Моделирование изменения с помощью соответствующих функций, уравнений, неравенств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Разработку, интерпретацию и перевод в символьную, табличную и графическую формы представления зависимостей.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50454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5A5B1B-9DDD-4F79-9967-F018752B1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702" y="836712"/>
            <a:ext cx="8435280" cy="1143000"/>
          </a:xfrm>
        </p:spPr>
        <p:txBody>
          <a:bodyPr>
            <a:normAutofit fontScale="90000"/>
          </a:bodyPr>
          <a:lstStyle/>
          <a:p>
            <a:b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879C86-D146-428C-90C7-305510884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2310579"/>
            <a:ext cx="8229600" cy="4525963"/>
          </a:xfrm>
        </p:spPr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  <a:t> теория множеств,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  <a:t> математическая логика,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  <a:t> математическая статистика,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  <a:t> теория вероятностей,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b="0" i="0" dirty="0">
                <a:solidFill>
                  <a:srgbClr val="000000"/>
                </a:solidFill>
                <a:effectLst/>
                <a:latin typeface="Helvetica Neue"/>
              </a:rPr>
              <a:t> комбинаторика.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548680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algn="ctr"/>
            <a:r>
              <a:rPr lang="ru-RU" sz="3200" b="1" i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Содержательная область</a:t>
            </a:r>
          </a:p>
          <a:p>
            <a:pPr algn="ctr"/>
            <a:r>
              <a:rPr lang="ru-RU" sz="3200" b="1" i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математической грамотности</a:t>
            </a:r>
          </a:p>
          <a:p>
            <a:pPr algn="ctr"/>
            <a:r>
              <a:rPr lang="ru-RU" sz="3200" b="1" i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«Неопределённость и данные»</a:t>
            </a:r>
            <a:endParaRPr kumimoji="0" lang="ru-RU" sz="3200" b="1" i="1" u="none" strike="noStrike" kern="1200" cap="none" spc="0" normalizeH="0" baseline="0" noProof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21892188"/>
      </p:ext>
    </p:extLst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84EF8-E18B-4756-AB0F-4A79441E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6"/>
            <a:ext cx="8231265" cy="1325563"/>
          </a:xfrm>
        </p:spPr>
        <p:txBody>
          <a:bodyPr>
            <a:noAutofit/>
          </a:bodyPr>
          <a:lstStyle/>
          <a:p>
            <a:pPr algn="ctr"/>
            <a:r>
              <a:rPr b="1" dirty="0" err="1" lang="ru-RU" sz="320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Федоскина</a:t>
            </a:r>
            <a:r>
              <a:rPr b="1" dirty="0" lang="ru-RU" sz="320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О.В. </a:t>
            </a:r>
            <a:br>
              <a:rPr b="1" dirty="0" lang="ru-RU" sz="320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3200">
                <a:solidFill>
                  <a:srgbClr val="0070C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Тренажёр для школьников «Математической грамотность»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829D4553-1B62-4B89-BFC3-062E44B7CF89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" l="153" r="124" t="85"/>
          <a:stretch/>
        </p:blipFill>
        <p:spPr bwMode="auto">
          <a:xfrm>
            <a:off x="563270" y="1690689"/>
            <a:ext cx="2242072" cy="285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C6C4DA9F-6012-4EA3-A6EF-79C04701CEA6}"/>
              </a:ext>
            </a:extLst>
          </p:cNvPr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359" y="2380218"/>
            <a:ext cx="2025681" cy="2695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FA93BEE4-BD80-4921-BCAB-CA78D87C5425}"/>
              </a:ext>
            </a:extLst>
          </p:cNvPr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187" y="3116664"/>
            <a:ext cx="2029942" cy="2695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D6619AFA-5DDE-40A4-BDAB-7137626D7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0214019F-F268-4449-93FD-B7FCC7B71F65}"/>
              </a:ext>
            </a:extLst>
          </p:cNvPr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276" y="3768224"/>
            <a:ext cx="2025681" cy="261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933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64B6AD-DAE5-42A9-B59F-D4B9A5A0D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основ функциональной грамотности, в  состав которой входит читательская грамотность, естественно - научная грамотность, математическая грамотность. </a:t>
            </a:r>
            <a:endParaRPr lang="ru-RU" sz="5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C1A02A-C334-4785-AEB0-86AB0AA96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086" y="1522727"/>
            <a:ext cx="8753382" cy="5335273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9600" b="1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программы: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9600" u="none" strike="noStrike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умение читать тексты, совершенствовать культуру чтения;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ts val="1400"/>
              <a:tabLst>
                <a:tab pos="476250" algn="l"/>
              </a:tabLst>
            </a:pPr>
            <a:r>
              <a:rPr lang="ru-RU" sz="9600" u="none" strike="noStrike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находить и извлекать информацию из различных текстов;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ts val="1400"/>
              <a:tabLst>
                <a:tab pos="476250" algn="l"/>
              </a:tabLst>
            </a:pPr>
            <a:r>
              <a:rPr lang="ru-RU" sz="9600" u="none" strike="noStrike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применять извлеченную из текста информацию для решения разного рода проблем;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ts val="1400"/>
              <a:tabLst>
                <a:tab pos="476250" algn="l"/>
              </a:tabLst>
            </a:pPr>
            <a:r>
              <a:rPr lang="ru-RU" sz="9600" u="none" strike="noStrike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у детей способность самостоятельного мышления в процессе обучения и других</a:t>
            </a:r>
            <a:r>
              <a:rPr lang="ru-RU" sz="9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познавательных процессов </a:t>
            </a:r>
            <a:r>
              <a:rPr lang="ru-RU" sz="9600" u="none" strike="noStrike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ts val="1400"/>
              <a:tabLst>
                <a:tab pos="476250" algn="l"/>
              </a:tabLst>
            </a:pPr>
            <a:r>
              <a:rPr lang="ru-RU" sz="9600" u="none" strike="noStrike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в детях любовь к добру, к природе, науке и искусству; стремление к благородным, бескорыстным поступкам,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ts val="1400"/>
              <a:tabLst>
                <a:tab pos="476250" algn="l"/>
              </a:tabLst>
            </a:pPr>
            <a:r>
              <a:rPr lang="ru-RU" sz="9600" u="none" strike="noStrike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учить детей уважать всякий труд, талант, гений;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000000"/>
              </a:buClr>
              <a:buSzPts val="1400"/>
              <a:tabLst>
                <a:tab pos="476250" algn="l"/>
              </a:tabLst>
            </a:pPr>
            <a:r>
              <a:rPr lang="ru-RU" sz="9600" u="none" strike="noStrike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приобщать детей и родителей к совместной проектной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079199"/>
      </p:ext>
    </p:extLst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FEAE9FC-F787-4121-AF70-7F3457C7BF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7DC8846-F76E-47CB-88CA-62DC6C4659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" r="86" t="84"/>
          <a:stretch/>
        </p:blipFill>
        <p:spPr>
          <a:xfrm>
            <a:off x="174171" y="130742"/>
            <a:ext cx="5740501" cy="397317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88C3DC3-89D1-46E5-A77C-6939FAA3AD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3" l="116" r="18" t="70"/>
          <a:stretch/>
        </p:blipFill>
        <p:spPr>
          <a:xfrm>
            <a:off x="2983258" y="3102430"/>
            <a:ext cx="6001811" cy="3433988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C829406D-DB82-4CB7-A739-ADBDC591A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4672" y="501878"/>
            <a:ext cx="2996292" cy="2214563"/>
          </a:xfrm>
        </p:spPr>
        <p:txBody>
          <a:bodyPr>
            <a:noAutofit/>
          </a:bodyPr>
          <a:lstStyle/>
          <a:p>
            <a:pPr algn="ctr"/>
            <a:r>
              <a:rPr b="1" dirty="0" lang="ru-RU" sz="2400">
                <a:hlinkClick r:id="rId4"/>
              </a:rPr>
              <a:t>Ссылка:</a:t>
            </a:r>
            <a:br>
              <a:rPr dirty="0" lang="ru-RU" sz="2400">
                <a:hlinkClick r:id="rId4"/>
              </a:rPr>
            </a:br>
            <a:r>
              <a:rPr dirty="0" lang="en-US" sz="2400">
                <a:hlinkClick r:id="rId4"/>
              </a:rPr>
              <a:t>http://brschool30.ru/cvedeniya-ob-obrazovatelnoj-organizatsii/obrazovanie/16-obrazovatelnye-programmy</a:t>
            </a:r>
            <a:br>
              <a:rPr dirty="0" lang="ru-RU" sz="2400"/>
            </a:br>
            <a:endParaRPr dirty="0" lang="ru-RU" sz="2400"/>
          </a:p>
        </p:txBody>
      </p:sp>
    </p:spTree>
    <p:extLst>
      <p:ext uri="{BB962C8B-B14F-4D97-AF65-F5344CB8AC3E}">
        <p14:creationId xmlns:p14="http://schemas.microsoft.com/office/powerpoint/2010/main" val="3954531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B6242B8-8C49-4846-97E6-F28355E44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740" y="857958"/>
            <a:ext cx="8433786" cy="4992425"/>
          </a:xfrm>
        </p:spPr>
        <p:txBody>
          <a:bodyPr>
            <a:normAutofit/>
          </a:bodyPr>
          <a:lstStyle/>
          <a:p>
            <a:pPr indent="-622300" algn="just">
              <a:lnSpc>
                <a:spcPts val="3695"/>
              </a:lnSpc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Сроки реализации программы внеурочной деятельности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 года.</a:t>
            </a:r>
          </a:p>
          <a:p>
            <a:pPr indent="-622300" algn="just">
              <a:lnSpc>
                <a:spcPts val="3695"/>
              </a:lnSpc>
            </a:pPr>
            <a:r>
              <a:rPr lang="ru-RU" sz="2400" b="1" spc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Объём часов,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отпущенных на занятия 135 часов (продолжительность одного занятия 40 минут).</a:t>
            </a:r>
          </a:p>
          <a:p>
            <a:pPr marL="0" indent="0" algn="just">
              <a:lnSpc>
                <a:spcPts val="3695"/>
              </a:lnSpc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1класс - 33 часа </a:t>
            </a:r>
          </a:p>
          <a:p>
            <a:pPr marL="0" indent="0" algn="just">
              <a:lnSpc>
                <a:spcPts val="3695"/>
              </a:lnSpc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2 класс - 34 часа</a:t>
            </a:r>
          </a:p>
          <a:p>
            <a:pPr marL="0" indent="0" algn="just">
              <a:lnSpc>
                <a:spcPts val="3695"/>
              </a:lnSpc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3 класс - 34 часа</a:t>
            </a:r>
          </a:p>
          <a:p>
            <a:pPr marL="0" indent="0" algn="just">
              <a:lnSpc>
                <a:spcPts val="3695"/>
              </a:lnSpc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4 класс - 34 часа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41996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8C37F7-F4F9-4D71-97E8-DDBE6D71D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 п</a:t>
            </a:r>
            <a:r>
              <a:rPr lang="ru-RU" sz="4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рограммы  включает модули</a:t>
            </a:r>
            <a:endParaRPr lang="ru-RU" sz="8000" b="1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8506EF-1203-4C8C-B26D-47D32B4F53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Модуль «Основы читательской грамотности»</a:t>
            </a:r>
          </a:p>
          <a:p>
            <a:r>
              <a:rPr lang="ru-RU" sz="2400" b="1" i="0" u="none" strike="noStrike" spc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Модуль «Основы естественнонаучной грамотности»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Модуль «Основы математической грамотности»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 часов в учебный год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8705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3DC234-70F9-437A-B441-12DA2A10D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Тематическое планирование</a:t>
            </a:r>
            <a:endParaRPr lang="ru-RU" sz="8000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E3C9AE70-218C-41E6-83DC-7252B43D8C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7549707"/>
              </p:ext>
            </p:extLst>
          </p:nvPr>
        </p:nvGraphicFramePr>
        <p:xfrm>
          <a:off x="465245" y="1403523"/>
          <a:ext cx="8213509" cy="498005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54765">
                  <a:extLst>
                    <a:ext uri="{9D8B030D-6E8A-4147-A177-3AD203B41FA5}">
                      <a16:colId xmlns:a16="http://schemas.microsoft.com/office/drawing/2014/main" val="879832045"/>
                    </a:ext>
                  </a:extLst>
                </a:gridCol>
                <a:gridCol w="1904582">
                  <a:extLst>
                    <a:ext uri="{9D8B030D-6E8A-4147-A177-3AD203B41FA5}">
                      <a16:colId xmlns:a16="http://schemas.microsoft.com/office/drawing/2014/main" val="515781380"/>
                    </a:ext>
                  </a:extLst>
                </a:gridCol>
                <a:gridCol w="3235250">
                  <a:extLst>
                    <a:ext uri="{9D8B030D-6E8A-4147-A177-3AD203B41FA5}">
                      <a16:colId xmlns:a16="http://schemas.microsoft.com/office/drawing/2014/main" val="602007093"/>
                    </a:ext>
                  </a:extLst>
                </a:gridCol>
                <a:gridCol w="2618912">
                  <a:extLst>
                    <a:ext uri="{9D8B030D-6E8A-4147-A177-3AD203B41FA5}">
                      <a16:colId xmlns:a16="http://schemas.microsoft.com/office/drawing/2014/main" val="588449106"/>
                    </a:ext>
                  </a:extLst>
                </a:gridCol>
              </a:tblGrid>
              <a:tr h="534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2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2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647" marR="596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400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</a:t>
                      </a: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</a:t>
                      </a: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часов</a:t>
                      </a:r>
                      <a:endParaRPr lang="ru-RU" sz="2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647" marR="596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400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</a:t>
                      </a: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проведения</a:t>
                      </a: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занятий</a:t>
                      </a:r>
                      <a:r>
                        <a:rPr lang="en-US" sz="2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647" marR="596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Возможное использование электронных образовательных ресурсов </a:t>
                      </a:r>
                      <a:endParaRPr lang="ru-RU" sz="2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647" marR="596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8313272"/>
                  </a:ext>
                </a:extLst>
              </a:tr>
              <a:tr h="716983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647" marR="596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Полезные ископаемые.</a:t>
                      </a:r>
                    </a:p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Практическая</a:t>
                      </a:r>
                    </a:p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«Определяем  камни»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647" marR="596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Занятие с совместной деятельностью, работа в малых группах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647" marR="596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1590" algn="l">
                        <a:lnSpc>
                          <a:spcPct val="115000"/>
                        </a:lnSpc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https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://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easyen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nachalnykh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kruzhki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fakultativy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pochemuchka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647" marR="596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610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4891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17D60D-45BA-40BD-B2ED-590CC3A42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926640"/>
            <a:ext cx="9144001" cy="1325563"/>
          </a:xfrm>
        </p:spPr>
        <p:txBody>
          <a:bodyPr>
            <a:noAutofit/>
          </a:bodyPr>
          <a:lstStyle/>
          <a:p>
            <a:pPr algn="ctr"/>
            <a:r>
              <a:rPr lang="ru-RU" sz="66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Модуль</a:t>
            </a:r>
            <a:r>
              <a:rPr lang="ru-RU" sz="66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66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«Основы</a:t>
            </a:r>
            <a:r>
              <a:rPr lang="ru-RU" sz="66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br>
              <a:rPr lang="ru-RU" sz="66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66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итательской  </a:t>
            </a:r>
            <a:br>
              <a:rPr lang="ru-RU" sz="66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i="0" u="none" strike="noStrike" spc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грамотности»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044743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F6E46-8FF9-4ECC-A7E0-468A3C519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171450" indent="-171450" algn="ctr">
              <a:spcBef>
                <a:spcPts val="750"/>
              </a:spcBef>
            </a:pP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Модуль «Читательская грамотность» </a:t>
            </a:r>
            <a:b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направлен на 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b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2F54CD-E3A3-4B8F-9D9D-D7901175CD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YS Text"/>
              </a:rPr>
              <a:t>   беглого чтения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оценки языка и формы сообщения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поиска информации и ее извлечении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умения преобразовывать данные от частных явлений к обобщенным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формулирования основных идей и выводов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общего понимание текста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умении размышлять о содержании и</a:t>
            </a:r>
            <a:r>
              <a:rPr lang="en-US" dirty="0">
                <a:solidFill>
                  <a:srgbClr val="333333"/>
                </a:solidFill>
                <a:latin typeface="YS Text"/>
              </a:rPr>
              <a:t> 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его оценивать,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 способности соотносить содержание с </a:t>
            </a:r>
            <a:r>
              <a:rPr lang="ru-RU" dirty="0" err="1">
                <a:solidFill>
                  <a:srgbClr val="333333"/>
                </a:solidFill>
                <a:latin typeface="YS Text"/>
              </a:rPr>
              <a:t>внетекстовой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 информацией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187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4754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работы по теме </a:t>
            </a:r>
            <a:br>
              <a:rPr lang="en-US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«План текста»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1 класс</a:t>
            </a:r>
          </a:p>
          <a:p>
            <a:r>
              <a:rPr lang="ru-RU" dirty="0"/>
              <a:t> План текста. Картинный план</a:t>
            </a:r>
          </a:p>
          <a:p>
            <a:r>
              <a:rPr lang="ru-RU" dirty="0">
                <a:solidFill>
                  <a:srgbClr val="FF0000"/>
                </a:solidFill>
              </a:rPr>
              <a:t>2 класс</a:t>
            </a:r>
          </a:p>
          <a:p>
            <a:r>
              <a:rPr lang="ru-RU" dirty="0"/>
              <a:t>Деление текста на части. Определение последовательности содержания по вопросам</a:t>
            </a:r>
          </a:p>
          <a:p>
            <a:r>
              <a:rPr lang="ru-RU" dirty="0">
                <a:solidFill>
                  <a:srgbClr val="FF0000"/>
                </a:solidFill>
              </a:rPr>
              <a:t>3 класс</a:t>
            </a:r>
          </a:p>
          <a:p>
            <a:r>
              <a:rPr lang="ru-RU" dirty="0"/>
              <a:t>Назывной план текста</a:t>
            </a:r>
          </a:p>
          <a:p>
            <a:r>
              <a:rPr lang="ru-RU" dirty="0">
                <a:solidFill>
                  <a:srgbClr val="FF0000"/>
                </a:solidFill>
              </a:rPr>
              <a:t>4 класс</a:t>
            </a:r>
          </a:p>
          <a:p>
            <a:r>
              <a:rPr lang="ru-RU" dirty="0"/>
              <a:t>Виды планов. Тезисный план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948</TotalTime>
  <Words>997</Words>
  <Application>Microsoft Office PowerPoint</Application>
  <PresentationFormat>Экран (4:3)</PresentationFormat>
  <Paragraphs>158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8" baseType="lpstr">
      <vt:lpstr>Arial</vt:lpstr>
      <vt:lpstr>Calibri</vt:lpstr>
      <vt:lpstr>Calibri Light</vt:lpstr>
      <vt:lpstr>Helvetica Neue</vt:lpstr>
      <vt:lpstr>PT Sans</vt:lpstr>
      <vt:lpstr>Times New Roman</vt:lpstr>
      <vt:lpstr>YS Text</vt:lpstr>
      <vt:lpstr>Тема Office</vt:lpstr>
      <vt:lpstr>Презентация PowerPoint</vt:lpstr>
      <vt:lpstr>Программа составлена на основе требованиях ФГОС НОО</vt:lpstr>
      <vt:lpstr>Цель: развитие основ функциональной грамотности, в  состав которой входит читательская грамотность, естественно - научная грамотность, математическая грамотность. </vt:lpstr>
      <vt:lpstr>Презентация PowerPoint</vt:lpstr>
      <vt:lpstr>Содержание программы  включает модули</vt:lpstr>
      <vt:lpstr>Тематическое планирование</vt:lpstr>
      <vt:lpstr>Модуль  «Основы     читательской   грамотности»</vt:lpstr>
      <vt:lpstr>Модуль «Читательская грамотность»  направлен на формирование </vt:lpstr>
      <vt:lpstr>Система работы по теме  «План текста» </vt:lpstr>
      <vt:lpstr>Примеры сквозных тем модуля «Читательская грамотность»  </vt:lpstr>
      <vt:lpstr>Вопросный план к рассказу  К. Г. Паустовского «Барсучий нос» (2 класс)</vt:lpstr>
      <vt:lpstr>Назывной план рассказа  В. Ю. Драгунского «Девочка на шаре» (3 класс)</vt:lpstr>
      <vt:lpstr>Тезисный план по тексту «Колибри» </vt:lpstr>
      <vt:lpstr>Для работы по модулю «Читательская грамотность» используем тексты  учебно- методического комплекта О. Н. Крылова «Чтение. Работа с текстом. ФГОС»</vt:lpstr>
      <vt:lpstr>Модуль  «Основы  естественнонаучной грамотности»</vt:lpstr>
      <vt:lpstr>Модуль «Основы естественнонаучной грамотности» </vt:lpstr>
      <vt:lpstr>Модуль «Основы естественнонаучной грамотности» </vt:lpstr>
      <vt:lpstr>Модуль «Основы естественнонаучной грамотности»</vt:lpstr>
      <vt:lpstr>М.В.Буряк, С.А.Шейкина  Тренажёр для школьников  «Функциональная грамотность» Издательство «Планета»</vt:lpstr>
      <vt:lpstr>Модуль  «Основы  математической  грамотности»</vt:lpstr>
      <vt:lpstr>Модель математической грамотности</vt:lpstr>
      <vt:lpstr>Математическое содержание  </vt:lpstr>
      <vt:lpstr>Презентация PowerPoint</vt:lpstr>
      <vt:lpstr>Презентация PowerPoint</vt:lpstr>
      <vt:lpstr>Презентация PowerPoint</vt:lpstr>
      <vt:lpstr>Содержательная область  математической грамотности  «Пространство и форма» </vt:lpstr>
      <vt:lpstr>Содержательная область математической грамотности «Изменение и отношения»</vt:lpstr>
      <vt:lpstr> </vt:lpstr>
      <vt:lpstr>Федоскина О.В.  Тренажёр для школьников «Математической грамотность»</vt:lpstr>
      <vt:lpstr>Ссылка: http://brschool30.ru/cvedeniya-ob-obrazovatelnoj-organizatsii/obrazovanie/16-obrazovatelnye-programmy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Наташа</cp:lastModifiedBy>
  <cp:revision>21</cp:revision>
  <dcterms:created xsi:type="dcterms:W3CDTF">2022-10-02T05:11:56Z</dcterms:created>
  <dcterms:modified xsi:type="dcterms:W3CDTF">2022-11-08T14:59:53Z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2017087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