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74" r:id="rId10"/>
    <p:sldId id="265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1068" y="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2BE06C-405A-4AAA-9AEE-59732C254B08}" type="doc">
      <dgm:prSet loTypeId="urn:microsoft.com/office/officeart/2005/8/layout/radial1" loCatId="relationship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C724EF70-AE68-4AAA-BD50-87D1F5FDB0C2}">
      <dgm:prSet phldrT="[Текст]" custT="1"/>
      <dgm:spPr/>
      <dgm:t>
        <a:bodyPr/>
        <a:lstStyle/>
        <a:p>
          <a:r>
            <a:rPr lang="ru-RU" sz="1600" b="1" dirty="0" smtClean="0"/>
            <a:t>Освоение имен признаков </a:t>
          </a:r>
          <a:endParaRPr lang="ru-RU" sz="1600" b="1" dirty="0">
            <a:solidFill>
              <a:schemeClr val="bg1"/>
            </a:solidFill>
          </a:endParaRPr>
        </a:p>
      </dgm:t>
    </dgm:pt>
    <dgm:pt modelId="{97D7D1AB-39A8-4C3B-BEC2-7C3F4FFB9382}" type="parTrans" cxnId="{0F237139-8785-4DBE-9E0B-3A85EEB8AA55}">
      <dgm:prSet/>
      <dgm:spPr/>
      <dgm:t>
        <a:bodyPr/>
        <a:lstStyle/>
        <a:p>
          <a:endParaRPr lang="ru-RU"/>
        </a:p>
      </dgm:t>
    </dgm:pt>
    <dgm:pt modelId="{1BC833D0-9754-4584-94A6-939AA263810A}" type="sibTrans" cxnId="{0F237139-8785-4DBE-9E0B-3A85EEB8AA55}">
      <dgm:prSet/>
      <dgm:spPr/>
      <dgm:t>
        <a:bodyPr/>
        <a:lstStyle/>
        <a:p>
          <a:endParaRPr lang="ru-RU"/>
        </a:p>
      </dgm:t>
    </dgm:pt>
    <dgm:pt modelId="{2ABD6884-FB5D-469A-A887-0CFA944C87EE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Режимные моменты</a:t>
          </a:r>
          <a:endParaRPr lang="ru-RU" sz="1600" b="1" dirty="0">
            <a:solidFill>
              <a:schemeClr val="bg1"/>
            </a:solidFill>
          </a:endParaRPr>
        </a:p>
      </dgm:t>
    </dgm:pt>
    <dgm:pt modelId="{94325379-3589-44F9-AB3B-1409C62E5330}" type="parTrans" cxnId="{2FE22A28-43C9-4086-9120-1AECB8BAC7BC}">
      <dgm:prSet/>
      <dgm:spPr/>
      <dgm:t>
        <a:bodyPr/>
        <a:lstStyle/>
        <a:p>
          <a:endParaRPr lang="ru-RU"/>
        </a:p>
      </dgm:t>
    </dgm:pt>
    <dgm:pt modelId="{CB14AD99-6025-4092-A671-C00EF768C3F6}" type="sibTrans" cxnId="{2FE22A28-43C9-4086-9120-1AECB8BAC7BC}">
      <dgm:prSet/>
      <dgm:spPr/>
      <dgm:t>
        <a:bodyPr/>
        <a:lstStyle/>
        <a:p>
          <a:endParaRPr lang="ru-RU"/>
        </a:p>
      </dgm:t>
    </dgm:pt>
    <dgm:pt modelId="{D117AC3A-217A-44B1-9969-E615923E641F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Игра</a:t>
          </a:r>
          <a:endParaRPr lang="ru-RU" sz="1600" b="1" dirty="0">
            <a:solidFill>
              <a:schemeClr val="bg1"/>
            </a:solidFill>
          </a:endParaRPr>
        </a:p>
      </dgm:t>
    </dgm:pt>
    <dgm:pt modelId="{B7C51C77-1F74-44C9-B4E7-B0D019AB0578}" type="parTrans" cxnId="{79157FDD-5A40-407E-BCD5-A4157EB6DDF2}">
      <dgm:prSet/>
      <dgm:spPr/>
      <dgm:t>
        <a:bodyPr/>
        <a:lstStyle/>
        <a:p>
          <a:endParaRPr lang="ru-RU"/>
        </a:p>
      </dgm:t>
    </dgm:pt>
    <dgm:pt modelId="{B01E30F9-8469-4D8E-A50D-A38365E0798F}" type="sibTrans" cxnId="{79157FDD-5A40-407E-BCD5-A4157EB6DDF2}">
      <dgm:prSet/>
      <dgm:spPr/>
      <dgm:t>
        <a:bodyPr/>
        <a:lstStyle/>
        <a:p>
          <a:endParaRPr lang="ru-RU"/>
        </a:p>
      </dgm:t>
    </dgm:pt>
    <dgm:pt modelId="{FE75F732-A7C0-4C4A-83F1-82E50E3CF5E4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Прогулка</a:t>
          </a:r>
          <a:endParaRPr lang="ru-RU" sz="1600" b="1" dirty="0">
            <a:solidFill>
              <a:schemeClr val="bg1"/>
            </a:solidFill>
          </a:endParaRPr>
        </a:p>
      </dgm:t>
    </dgm:pt>
    <dgm:pt modelId="{43316A0A-07E5-4C8F-90C0-E634797A4E83}" type="parTrans" cxnId="{2EFF9441-71FA-4B23-878B-BBEABB2F9CDD}">
      <dgm:prSet/>
      <dgm:spPr/>
      <dgm:t>
        <a:bodyPr/>
        <a:lstStyle/>
        <a:p>
          <a:endParaRPr lang="ru-RU"/>
        </a:p>
      </dgm:t>
    </dgm:pt>
    <dgm:pt modelId="{93ED77D3-ED6C-4A74-AD4A-64B71D2553C7}" type="sibTrans" cxnId="{2EFF9441-71FA-4B23-878B-BBEABB2F9CDD}">
      <dgm:prSet/>
      <dgm:spPr/>
      <dgm:t>
        <a:bodyPr/>
        <a:lstStyle/>
        <a:p>
          <a:endParaRPr lang="ru-RU"/>
        </a:p>
      </dgm:t>
    </dgm:pt>
    <dgm:pt modelId="{5C5231C7-9F25-4600-AEAF-7B1189F0F9A8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НОД</a:t>
          </a:r>
          <a:endParaRPr lang="ru-RU" sz="1600" b="1" dirty="0">
            <a:solidFill>
              <a:schemeClr val="bg1"/>
            </a:solidFill>
          </a:endParaRPr>
        </a:p>
      </dgm:t>
    </dgm:pt>
    <dgm:pt modelId="{B4AF3FA7-0116-44D8-90FD-0D49B4AB7D9F}" type="parTrans" cxnId="{6E56B40D-A4FB-4B02-84B7-45A8F9E20581}">
      <dgm:prSet/>
      <dgm:spPr/>
      <dgm:t>
        <a:bodyPr/>
        <a:lstStyle/>
        <a:p>
          <a:endParaRPr lang="ru-RU"/>
        </a:p>
      </dgm:t>
    </dgm:pt>
    <dgm:pt modelId="{9B78CDA9-8C78-4697-B75F-85F903BE11F3}" type="sibTrans" cxnId="{6E56B40D-A4FB-4B02-84B7-45A8F9E20581}">
      <dgm:prSet/>
      <dgm:spPr/>
      <dgm:t>
        <a:bodyPr/>
        <a:lstStyle/>
        <a:p>
          <a:endParaRPr lang="ru-RU"/>
        </a:p>
      </dgm:t>
    </dgm:pt>
    <dgm:pt modelId="{C6AF02F6-6666-41BB-AC9F-89E42E6586F5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Работа с родителями</a:t>
          </a:r>
          <a:endParaRPr lang="ru-RU" sz="1600" b="1" dirty="0">
            <a:solidFill>
              <a:schemeClr val="bg1"/>
            </a:solidFill>
          </a:endParaRPr>
        </a:p>
      </dgm:t>
    </dgm:pt>
    <dgm:pt modelId="{8B5E2D3E-6701-4DD7-ADF9-BF60C7121543}" type="parTrans" cxnId="{B87E22C9-F15F-4199-ACD0-4665729DECD6}">
      <dgm:prSet/>
      <dgm:spPr/>
      <dgm:t>
        <a:bodyPr/>
        <a:lstStyle/>
        <a:p>
          <a:endParaRPr lang="ru-RU"/>
        </a:p>
      </dgm:t>
    </dgm:pt>
    <dgm:pt modelId="{3C14DCC2-AAE3-4D27-B1F8-C8D62B3F71F1}" type="sibTrans" cxnId="{B87E22C9-F15F-4199-ACD0-4665729DECD6}">
      <dgm:prSet/>
      <dgm:spPr/>
      <dgm:t>
        <a:bodyPr/>
        <a:lstStyle/>
        <a:p>
          <a:endParaRPr lang="ru-RU"/>
        </a:p>
      </dgm:t>
    </dgm:pt>
    <dgm:pt modelId="{43D8984B-6B81-4529-98F7-EA2BB04FFF0B}">
      <dgm:prSet phldrT="[Текст]" custT="1"/>
      <dgm:spPr/>
      <dgm:t>
        <a:bodyPr/>
        <a:lstStyle/>
        <a:p>
          <a:r>
            <a:rPr lang="ru-RU" sz="1500" b="1" dirty="0" err="1" smtClean="0">
              <a:solidFill>
                <a:schemeClr val="bg1"/>
              </a:solidFill>
            </a:rPr>
            <a:t>Досуговая</a:t>
          </a:r>
          <a:r>
            <a:rPr lang="ru-RU" sz="1500" b="1" dirty="0" smtClean="0">
              <a:solidFill>
                <a:schemeClr val="bg1"/>
              </a:solidFill>
            </a:rPr>
            <a:t>  деятельность</a:t>
          </a:r>
          <a:endParaRPr lang="ru-RU" sz="1500" b="1" dirty="0">
            <a:solidFill>
              <a:schemeClr val="bg1"/>
            </a:solidFill>
          </a:endParaRPr>
        </a:p>
      </dgm:t>
    </dgm:pt>
    <dgm:pt modelId="{3038145C-AC83-4A05-AE93-DA80DAA75519}" type="parTrans" cxnId="{7843FD46-08D0-48EE-AF2D-BE116B258D50}">
      <dgm:prSet/>
      <dgm:spPr/>
      <dgm:t>
        <a:bodyPr/>
        <a:lstStyle/>
        <a:p>
          <a:endParaRPr lang="ru-RU"/>
        </a:p>
      </dgm:t>
    </dgm:pt>
    <dgm:pt modelId="{8D96D2E0-1633-4A86-B33F-F61466E15973}" type="sibTrans" cxnId="{7843FD46-08D0-48EE-AF2D-BE116B258D50}">
      <dgm:prSet/>
      <dgm:spPr/>
      <dgm:t>
        <a:bodyPr/>
        <a:lstStyle/>
        <a:p>
          <a:endParaRPr lang="ru-RU"/>
        </a:p>
      </dgm:t>
    </dgm:pt>
    <dgm:pt modelId="{67260A50-EB9E-4527-A743-C49CFA2DDB44}">
      <dgm:prSet/>
      <dgm:spPr/>
      <dgm:t>
        <a:bodyPr/>
        <a:lstStyle/>
        <a:p>
          <a:endParaRPr lang="ru-RU"/>
        </a:p>
      </dgm:t>
    </dgm:pt>
    <dgm:pt modelId="{B5DBDF3C-1DAE-477E-B071-070D0DA7EB65}" type="parTrans" cxnId="{8F37B41D-9CA1-4498-AEAB-E10841D56ED1}">
      <dgm:prSet/>
      <dgm:spPr/>
      <dgm:t>
        <a:bodyPr/>
        <a:lstStyle/>
        <a:p>
          <a:endParaRPr lang="ru-RU"/>
        </a:p>
      </dgm:t>
    </dgm:pt>
    <dgm:pt modelId="{EB1D9FD6-FC2C-44C5-9F0F-5CAD2AEFFB40}" type="sibTrans" cxnId="{8F37B41D-9CA1-4498-AEAB-E10841D56ED1}">
      <dgm:prSet/>
      <dgm:spPr/>
      <dgm:t>
        <a:bodyPr/>
        <a:lstStyle/>
        <a:p>
          <a:endParaRPr lang="ru-RU"/>
        </a:p>
      </dgm:t>
    </dgm:pt>
    <dgm:pt modelId="{6C93653B-D2ED-46B7-8373-F878C90D7A7D}" type="pres">
      <dgm:prSet presAssocID="{912BE06C-405A-4AAA-9AEE-59732C254B0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71DA355-BBE6-4B85-A347-470C3510C424}" type="pres">
      <dgm:prSet presAssocID="{C724EF70-AE68-4AAA-BD50-87D1F5FDB0C2}" presName="centerShape" presStyleLbl="node0" presStyleIdx="0" presStyleCnt="1" custScaleX="139800"/>
      <dgm:spPr/>
      <dgm:t>
        <a:bodyPr/>
        <a:lstStyle/>
        <a:p>
          <a:endParaRPr lang="ru-RU"/>
        </a:p>
      </dgm:t>
    </dgm:pt>
    <dgm:pt modelId="{0B52CF3B-D157-4C2A-9EEE-A5641D796B13}" type="pres">
      <dgm:prSet presAssocID="{94325379-3589-44F9-AB3B-1409C62E5330}" presName="Name9" presStyleLbl="parChTrans1D2" presStyleIdx="0" presStyleCnt="6"/>
      <dgm:spPr/>
      <dgm:t>
        <a:bodyPr/>
        <a:lstStyle/>
        <a:p>
          <a:endParaRPr lang="ru-RU"/>
        </a:p>
      </dgm:t>
    </dgm:pt>
    <dgm:pt modelId="{4E510597-499A-49DB-BD99-65CE0F648792}" type="pres">
      <dgm:prSet presAssocID="{94325379-3589-44F9-AB3B-1409C62E5330}" presName="connTx" presStyleLbl="parChTrans1D2" presStyleIdx="0" presStyleCnt="6"/>
      <dgm:spPr/>
      <dgm:t>
        <a:bodyPr/>
        <a:lstStyle/>
        <a:p>
          <a:endParaRPr lang="ru-RU"/>
        </a:p>
      </dgm:t>
    </dgm:pt>
    <dgm:pt modelId="{8E4F54A9-E526-47E8-8375-057783F9771B}" type="pres">
      <dgm:prSet presAssocID="{2ABD6884-FB5D-469A-A887-0CFA944C87EE}" presName="node" presStyleLbl="node1" presStyleIdx="0" presStyleCnt="6" custScaleX="112550" custScaleY="877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E16F61-F8AF-4B82-A762-3BC547504558}" type="pres">
      <dgm:prSet presAssocID="{B7C51C77-1F74-44C9-B4E7-B0D019AB0578}" presName="Name9" presStyleLbl="parChTrans1D2" presStyleIdx="1" presStyleCnt="6"/>
      <dgm:spPr/>
      <dgm:t>
        <a:bodyPr/>
        <a:lstStyle/>
        <a:p>
          <a:endParaRPr lang="ru-RU"/>
        </a:p>
      </dgm:t>
    </dgm:pt>
    <dgm:pt modelId="{F044DA03-0BE3-49E1-85CA-BF8F83D3A3F6}" type="pres">
      <dgm:prSet presAssocID="{B7C51C77-1F74-44C9-B4E7-B0D019AB0578}" presName="connTx" presStyleLbl="parChTrans1D2" presStyleIdx="1" presStyleCnt="6"/>
      <dgm:spPr/>
      <dgm:t>
        <a:bodyPr/>
        <a:lstStyle/>
        <a:p>
          <a:endParaRPr lang="ru-RU"/>
        </a:p>
      </dgm:t>
    </dgm:pt>
    <dgm:pt modelId="{A2C3C7FC-26E9-4A3F-88D7-0D761483A8CB}" type="pres">
      <dgm:prSet presAssocID="{D117AC3A-217A-44B1-9969-E615923E641F}" presName="node" presStyleLbl="node1" presStyleIdx="1" presStyleCnt="6" custScaleX="102290" custScaleY="89059" custRadScaleRad="99786" custRadScaleInc="37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6164A5-1EDB-4EFB-B83A-04AA50B63E89}" type="pres">
      <dgm:prSet presAssocID="{43316A0A-07E5-4C8F-90C0-E634797A4E83}" presName="Name9" presStyleLbl="parChTrans1D2" presStyleIdx="2" presStyleCnt="6"/>
      <dgm:spPr/>
      <dgm:t>
        <a:bodyPr/>
        <a:lstStyle/>
        <a:p>
          <a:endParaRPr lang="ru-RU"/>
        </a:p>
      </dgm:t>
    </dgm:pt>
    <dgm:pt modelId="{CBAD1E0B-8670-4D48-9E24-876B7B0ABA31}" type="pres">
      <dgm:prSet presAssocID="{43316A0A-07E5-4C8F-90C0-E634797A4E83}" presName="connTx" presStyleLbl="parChTrans1D2" presStyleIdx="2" presStyleCnt="6"/>
      <dgm:spPr/>
      <dgm:t>
        <a:bodyPr/>
        <a:lstStyle/>
        <a:p>
          <a:endParaRPr lang="ru-RU"/>
        </a:p>
      </dgm:t>
    </dgm:pt>
    <dgm:pt modelId="{AFE0F9C3-DE32-49CE-BF71-733FE7961DBC}" type="pres">
      <dgm:prSet presAssocID="{FE75F732-A7C0-4C4A-83F1-82E50E3CF5E4}" presName="node" presStyleLbl="node1" presStyleIdx="2" presStyleCnt="6" custScaleX="114341" custScaleY="101286" custRadScaleRad="99742" custRadScaleInc="3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B8A504-9614-4121-B0C3-0CA30CA44A95}" type="pres">
      <dgm:prSet presAssocID="{B4AF3FA7-0116-44D8-90FD-0D49B4AB7D9F}" presName="Name9" presStyleLbl="parChTrans1D2" presStyleIdx="3" presStyleCnt="6"/>
      <dgm:spPr/>
      <dgm:t>
        <a:bodyPr/>
        <a:lstStyle/>
        <a:p>
          <a:endParaRPr lang="ru-RU"/>
        </a:p>
      </dgm:t>
    </dgm:pt>
    <dgm:pt modelId="{908DBEED-C269-4251-B5BD-E9C341857195}" type="pres">
      <dgm:prSet presAssocID="{B4AF3FA7-0116-44D8-90FD-0D49B4AB7D9F}" presName="connTx" presStyleLbl="parChTrans1D2" presStyleIdx="3" presStyleCnt="6"/>
      <dgm:spPr/>
      <dgm:t>
        <a:bodyPr/>
        <a:lstStyle/>
        <a:p>
          <a:endParaRPr lang="ru-RU"/>
        </a:p>
      </dgm:t>
    </dgm:pt>
    <dgm:pt modelId="{CA136BBC-BEE7-44FD-B1C1-7B376DB87862}" type="pres">
      <dgm:prSet presAssocID="{5C5231C7-9F25-4600-AEAF-7B1189F0F9A8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FE0EA9-F84D-4E28-9501-3EEAA5C08132}" type="pres">
      <dgm:prSet presAssocID="{8B5E2D3E-6701-4DD7-ADF9-BF60C7121543}" presName="Name9" presStyleLbl="parChTrans1D2" presStyleIdx="4" presStyleCnt="6"/>
      <dgm:spPr/>
      <dgm:t>
        <a:bodyPr/>
        <a:lstStyle/>
        <a:p>
          <a:endParaRPr lang="ru-RU"/>
        </a:p>
      </dgm:t>
    </dgm:pt>
    <dgm:pt modelId="{4A891F15-6039-4EE9-B76F-A390B53178A8}" type="pres">
      <dgm:prSet presAssocID="{8B5E2D3E-6701-4DD7-ADF9-BF60C7121543}" presName="connTx" presStyleLbl="parChTrans1D2" presStyleIdx="4" presStyleCnt="6"/>
      <dgm:spPr/>
      <dgm:t>
        <a:bodyPr/>
        <a:lstStyle/>
        <a:p>
          <a:endParaRPr lang="ru-RU"/>
        </a:p>
      </dgm:t>
    </dgm:pt>
    <dgm:pt modelId="{C4080B73-9050-42F6-99E3-CF6CEA3486A3}" type="pres">
      <dgm:prSet presAssocID="{C6AF02F6-6666-41BB-AC9F-89E42E6586F5}" presName="node" presStyleLbl="node1" presStyleIdx="4" presStyleCnt="6" custScaleX="127928" custRadScaleRad="109222" custRadScaleInc="184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B97604-9372-42D2-9856-FEA73421BA5F}" type="pres">
      <dgm:prSet presAssocID="{3038145C-AC83-4A05-AE93-DA80DAA75519}" presName="Name9" presStyleLbl="parChTrans1D2" presStyleIdx="5" presStyleCnt="6"/>
      <dgm:spPr/>
      <dgm:t>
        <a:bodyPr/>
        <a:lstStyle/>
        <a:p>
          <a:endParaRPr lang="ru-RU"/>
        </a:p>
      </dgm:t>
    </dgm:pt>
    <dgm:pt modelId="{D22677C7-BFE8-4DF8-9B53-1CEED64914C1}" type="pres">
      <dgm:prSet presAssocID="{3038145C-AC83-4A05-AE93-DA80DAA75519}" presName="connTx" presStyleLbl="parChTrans1D2" presStyleIdx="5" presStyleCnt="6"/>
      <dgm:spPr/>
      <dgm:t>
        <a:bodyPr/>
        <a:lstStyle/>
        <a:p>
          <a:endParaRPr lang="ru-RU"/>
        </a:p>
      </dgm:t>
    </dgm:pt>
    <dgm:pt modelId="{9F65AD8C-F339-4BA3-A07C-023D49BC63EB}" type="pres">
      <dgm:prSet presAssocID="{43D8984B-6B81-4529-98F7-EA2BB04FFF0B}" presName="node" presStyleLbl="node1" presStyleIdx="5" presStyleCnt="6" custScaleX="121964" custScaleY="908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7E22C9-F15F-4199-ACD0-4665729DECD6}" srcId="{C724EF70-AE68-4AAA-BD50-87D1F5FDB0C2}" destId="{C6AF02F6-6666-41BB-AC9F-89E42E6586F5}" srcOrd="4" destOrd="0" parTransId="{8B5E2D3E-6701-4DD7-ADF9-BF60C7121543}" sibTransId="{3C14DCC2-AAE3-4D27-B1F8-C8D62B3F71F1}"/>
    <dgm:cxn modelId="{7843FD46-08D0-48EE-AF2D-BE116B258D50}" srcId="{C724EF70-AE68-4AAA-BD50-87D1F5FDB0C2}" destId="{43D8984B-6B81-4529-98F7-EA2BB04FFF0B}" srcOrd="5" destOrd="0" parTransId="{3038145C-AC83-4A05-AE93-DA80DAA75519}" sibTransId="{8D96D2E0-1633-4A86-B33F-F61466E15973}"/>
    <dgm:cxn modelId="{D4010DD5-4043-4B10-9251-578B5C3C2CCC}" type="presOf" srcId="{8B5E2D3E-6701-4DD7-ADF9-BF60C7121543}" destId="{5AFE0EA9-F84D-4E28-9501-3EEAA5C08132}" srcOrd="0" destOrd="0" presId="urn:microsoft.com/office/officeart/2005/8/layout/radial1"/>
    <dgm:cxn modelId="{C8989008-51C5-4979-A398-2B218BE7D437}" type="presOf" srcId="{B4AF3FA7-0116-44D8-90FD-0D49B4AB7D9F}" destId="{908DBEED-C269-4251-B5BD-E9C341857195}" srcOrd="1" destOrd="0" presId="urn:microsoft.com/office/officeart/2005/8/layout/radial1"/>
    <dgm:cxn modelId="{2E1BFB1F-DA8B-4DCF-A7F2-74206EE2D26E}" type="presOf" srcId="{C6AF02F6-6666-41BB-AC9F-89E42E6586F5}" destId="{C4080B73-9050-42F6-99E3-CF6CEA3486A3}" srcOrd="0" destOrd="0" presId="urn:microsoft.com/office/officeart/2005/8/layout/radial1"/>
    <dgm:cxn modelId="{8B919C93-4286-4385-9F16-6B54DD96EE8A}" type="presOf" srcId="{94325379-3589-44F9-AB3B-1409C62E5330}" destId="{0B52CF3B-D157-4C2A-9EEE-A5641D796B13}" srcOrd="0" destOrd="0" presId="urn:microsoft.com/office/officeart/2005/8/layout/radial1"/>
    <dgm:cxn modelId="{2D826C70-35EC-4CA1-8667-7C2B4CE10B11}" type="presOf" srcId="{8B5E2D3E-6701-4DD7-ADF9-BF60C7121543}" destId="{4A891F15-6039-4EE9-B76F-A390B53178A8}" srcOrd="1" destOrd="0" presId="urn:microsoft.com/office/officeart/2005/8/layout/radial1"/>
    <dgm:cxn modelId="{B60D7DA6-4FA2-48D0-908B-0A5699D1A7CC}" type="presOf" srcId="{B4AF3FA7-0116-44D8-90FD-0D49B4AB7D9F}" destId="{D4B8A504-9614-4121-B0C3-0CA30CA44A95}" srcOrd="0" destOrd="0" presId="urn:microsoft.com/office/officeart/2005/8/layout/radial1"/>
    <dgm:cxn modelId="{59362425-8C62-4DB5-BA5C-D06ECB6F7A9A}" type="presOf" srcId="{94325379-3589-44F9-AB3B-1409C62E5330}" destId="{4E510597-499A-49DB-BD99-65CE0F648792}" srcOrd="1" destOrd="0" presId="urn:microsoft.com/office/officeart/2005/8/layout/radial1"/>
    <dgm:cxn modelId="{30925907-9610-4515-8D8B-034F3185F292}" type="presOf" srcId="{B7C51C77-1F74-44C9-B4E7-B0D019AB0578}" destId="{25E16F61-F8AF-4B82-A762-3BC547504558}" srcOrd="0" destOrd="0" presId="urn:microsoft.com/office/officeart/2005/8/layout/radial1"/>
    <dgm:cxn modelId="{8F37B41D-9CA1-4498-AEAB-E10841D56ED1}" srcId="{912BE06C-405A-4AAA-9AEE-59732C254B08}" destId="{67260A50-EB9E-4527-A743-C49CFA2DDB44}" srcOrd="1" destOrd="0" parTransId="{B5DBDF3C-1DAE-477E-B071-070D0DA7EB65}" sibTransId="{EB1D9FD6-FC2C-44C5-9F0F-5CAD2AEFFB40}"/>
    <dgm:cxn modelId="{51ACED73-DAB8-4F18-8324-B8992875C69F}" type="presOf" srcId="{5C5231C7-9F25-4600-AEAF-7B1189F0F9A8}" destId="{CA136BBC-BEE7-44FD-B1C1-7B376DB87862}" srcOrd="0" destOrd="0" presId="urn:microsoft.com/office/officeart/2005/8/layout/radial1"/>
    <dgm:cxn modelId="{9F44038F-7C99-46ED-B597-2B6F07AAD2A3}" type="presOf" srcId="{43316A0A-07E5-4C8F-90C0-E634797A4E83}" destId="{ED6164A5-1EDB-4EFB-B83A-04AA50B63E89}" srcOrd="0" destOrd="0" presId="urn:microsoft.com/office/officeart/2005/8/layout/radial1"/>
    <dgm:cxn modelId="{E73A624E-9D00-4956-8BC0-4A283E725B90}" type="presOf" srcId="{43D8984B-6B81-4529-98F7-EA2BB04FFF0B}" destId="{9F65AD8C-F339-4BA3-A07C-023D49BC63EB}" srcOrd="0" destOrd="0" presId="urn:microsoft.com/office/officeart/2005/8/layout/radial1"/>
    <dgm:cxn modelId="{06BC0650-DE51-4D72-AA6B-10CBD38EA2A4}" type="presOf" srcId="{B7C51C77-1F74-44C9-B4E7-B0D019AB0578}" destId="{F044DA03-0BE3-49E1-85CA-BF8F83D3A3F6}" srcOrd="1" destOrd="0" presId="urn:microsoft.com/office/officeart/2005/8/layout/radial1"/>
    <dgm:cxn modelId="{6E56B40D-A4FB-4B02-84B7-45A8F9E20581}" srcId="{C724EF70-AE68-4AAA-BD50-87D1F5FDB0C2}" destId="{5C5231C7-9F25-4600-AEAF-7B1189F0F9A8}" srcOrd="3" destOrd="0" parTransId="{B4AF3FA7-0116-44D8-90FD-0D49B4AB7D9F}" sibTransId="{9B78CDA9-8C78-4697-B75F-85F903BE11F3}"/>
    <dgm:cxn modelId="{DD6EFBB2-867E-48D8-BCBD-03941882B347}" type="presOf" srcId="{912BE06C-405A-4AAA-9AEE-59732C254B08}" destId="{6C93653B-D2ED-46B7-8373-F878C90D7A7D}" srcOrd="0" destOrd="0" presId="urn:microsoft.com/office/officeart/2005/8/layout/radial1"/>
    <dgm:cxn modelId="{8590DD52-4EF3-4E87-9F7B-CD92813ED7F3}" type="presOf" srcId="{C724EF70-AE68-4AAA-BD50-87D1F5FDB0C2}" destId="{871DA355-BBE6-4B85-A347-470C3510C424}" srcOrd="0" destOrd="0" presId="urn:microsoft.com/office/officeart/2005/8/layout/radial1"/>
    <dgm:cxn modelId="{79157FDD-5A40-407E-BCD5-A4157EB6DDF2}" srcId="{C724EF70-AE68-4AAA-BD50-87D1F5FDB0C2}" destId="{D117AC3A-217A-44B1-9969-E615923E641F}" srcOrd="1" destOrd="0" parTransId="{B7C51C77-1F74-44C9-B4E7-B0D019AB0578}" sibTransId="{B01E30F9-8469-4D8E-A50D-A38365E0798F}"/>
    <dgm:cxn modelId="{93CE7627-8C1A-4D1A-B8B8-FB95D4B395C0}" type="presOf" srcId="{3038145C-AC83-4A05-AE93-DA80DAA75519}" destId="{E4B97604-9372-42D2-9856-FEA73421BA5F}" srcOrd="0" destOrd="0" presId="urn:microsoft.com/office/officeart/2005/8/layout/radial1"/>
    <dgm:cxn modelId="{9E1334B0-8383-481F-818B-EE3F229C28CF}" type="presOf" srcId="{D117AC3A-217A-44B1-9969-E615923E641F}" destId="{A2C3C7FC-26E9-4A3F-88D7-0D761483A8CB}" srcOrd="0" destOrd="0" presId="urn:microsoft.com/office/officeart/2005/8/layout/radial1"/>
    <dgm:cxn modelId="{797F8596-F38A-4F80-9678-BA131A9114E5}" type="presOf" srcId="{3038145C-AC83-4A05-AE93-DA80DAA75519}" destId="{D22677C7-BFE8-4DF8-9B53-1CEED64914C1}" srcOrd="1" destOrd="0" presId="urn:microsoft.com/office/officeart/2005/8/layout/radial1"/>
    <dgm:cxn modelId="{A559E2F5-72C4-4F7F-A61C-1E521CDDB21B}" type="presOf" srcId="{43316A0A-07E5-4C8F-90C0-E634797A4E83}" destId="{CBAD1E0B-8670-4D48-9E24-876B7B0ABA31}" srcOrd="1" destOrd="0" presId="urn:microsoft.com/office/officeart/2005/8/layout/radial1"/>
    <dgm:cxn modelId="{5007CDDC-8F4B-46F5-8A9B-012B1A5003F7}" type="presOf" srcId="{2ABD6884-FB5D-469A-A887-0CFA944C87EE}" destId="{8E4F54A9-E526-47E8-8375-057783F9771B}" srcOrd="0" destOrd="0" presId="urn:microsoft.com/office/officeart/2005/8/layout/radial1"/>
    <dgm:cxn modelId="{2EFF9441-71FA-4B23-878B-BBEABB2F9CDD}" srcId="{C724EF70-AE68-4AAA-BD50-87D1F5FDB0C2}" destId="{FE75F732-A7C0-4C4A-83F1-82E50E3CF5E4}" srcOrd="2" destOrd="0" parTransId="{43316A0A-07E5-4C8F-90C0-E634797A4E83}" sibTransId="{93ED77D3-ED6C-4A74-AD4A-64B71D2553C7}"/>
    <dgm:cxn modelId="{2FE22A28-43C9-4086-9120-1AECB8BAC7BC}" srcId="{C724EF70-AE68-4AAA-BD50-87D1F5FDB0C2}" destId="{2ABD6884-FB5D-469A-A887-0CFA944C87EE}" srcOrd="0" destOrd="0" parTransId="{94325379-3589-44F9-AB3B-1409C62E5330}" sibTransId="{CB14AD99-6025-4092-A671-C00EF768C3F6}"/>
    <dgm:cxn modelId="{A2715F15-41FF-4DC3-8E52-8BCC88A6057C}" type="presOf" srcId="{FE75F732-A7C0-4C4A-83F1-82E50E3CF5E4}" destId="{AFE0F9C3-DE32-49CE-BF71-733FE7961DBC}" srcOrd="0" destOrd="0" presId="urn:microsoft.com/office/officeart/2005/8/layout/radial1"/>
    <dgm:cxn modelId="{0F237139-8785-4DBE-9E0B-3A85EEB8AA55}" srcId="{912BE06C-405A-4AAA-9AEE-59732C254B08}" destId="{C724EF70-AE68-4AAA-BD50-87D1F5FDB0C2}" srcOrd="0" destOrd="0" parTransId="{97D7D1AB-39A8-4C3B-BEC2-7C3F4FFB9382}" sibTransId="{1BC833D0-9754-4584-94A6-939AA263810A}"/>
    <dgm:cxn modelId="{B3ABC2D4-0F19-4965-91BB-316CB116702C}" type="presParOf" srcId="{6C93653B-D2ED-46B7-8373-F878C90D7A7D}" destId="{871DA355-BBE6-4B85-A347-470C3510C424}" srcOrd="0" destOrd="0" presId="urn:microsoft.com/office/officeart/2005/8/layout/radial1"/>
    <dgm:cxn modelId="{F6B71D07-EBFA-42FF-A130-16F10BCB43F7}" type="presParOf" srcId="{6C93653B-D2ED-46B7-8373-F878C90D7A7D}" destId="{0B52CF3B-D157-4C2A-9EEE-A5641D796B13}" srcOrd="1" destOrd="0" presId="urn:microsoft.com/office/officeart/2005/8/layout/radial1"/>
    <dgm:cxn modelId="{BC413106-8BBC-4036-8D29-446278F50EC5}" type="presParOf" srcId="{0B52CF3B-D157-4C2A-9EEE-A5641D796B13}" destId="{4E510597-499A-49DB-BD99-65CE0F648792}" srcOrd="0" destOrd="0" presId="urn:microsoft.com/office/officeart/2005/8/layout/radial1"/>
    <dgm:cxn modelId="{2697A585-D89A-4BED-9E60-B61E401BDF53}" type="presParOf" srcId="{6C93653B-D2ED-46B7-8373-F878C90D7A7D}" destId="{8E4F54A9-E526-47E8-8375-057783F9771B}" srcOrd="2" destOrd="0" presId="urn:microsoft.com/office/officeart/2005/8/layout/radial1"/>
    <dgm:cxn modelId="{CA90F784-7CF9-4DEF-8847-CC478E2F1D6E}" type="presParOf" srcId="{6C93653B-D2ED-46B7-8373-F878C90D7A7D}" destId="{25E16F61-F8AF-4B82-A762-3BC547504558}" srcOrd="3" destOrd="0" presId="urn:microsoft.com/office/officeart/2005/8/layout/radial1"/>
    <dgm:cxn modelId="{56FC9079-AF3E-47FC-9D07-3657580AA49A}" type="presParOf" srcId="{25E16F61-F8AF-4B82-A762-3BC547504558}" destId="{F044DA03-0BE3-49E1-85CA-BF8F83D3A3F6}" srcOrd="0" destOrd="0" presId="urn:microsoft.com/office/officeart/2005/8/layout/radial1"/>
    <dgm:cxn modelId="{847A888B-1C18-4ADA-A2E9-704C0BE20A62}" type="presParOf" srcId="{6C93653B-D2ED-46B7-8373-F878C90D7A7D}" destId="{A2C3C7FC-26E9-4A3F-88D7-0D761483A8CB}" srcOrd="4" destOrd="0" presId="urn:microsoft.com/office/officeart/2005/8/layout/radial1"/>
    <dgm:cxn modelId="{4CD9C90B-9202-4F95-9AA8-2D2CC728C941}" type="presParOf" srcId="{6C93653B-D2ED-46B7-8373-F878C90D7A7D}" destId="{ED6164A5-1EDB-4EFB-B83A-04AA50B63E89}" srcOrd="5" destOrd="0" presId="urn:microsoft.com/office/officeart/2005/8/layout/radial1"/>
    <dgm:cxn modelId="{D6C33434-403C-4479-86C3-DB7EA3BEB697}" type="presParOf" srcId="{ED6164A5-1EDB-4EFB-B83A-04AA50B63E89}" destId="{CBAD1E0B-8670-4D48-9E24-876B7B0ABA31}" srcOrd="0" destOrd="0" presId="urn:microsoft.com/office/officeart/2005/8/layout/radial1"/>
    <dgm:cxn modelId="{93C21494-C486-4282-80A4-8DC00B1A5E39}" type="presParOf" srcId="{6C93653B-D2ED-46B7-8373-F878C90D7A7D}" destId="{AFE0F9C3-DE32-49CE-BF71-733FE7961DBC}" srcOrd="6" destOrd="0" presId="urn:microsoft.com/office/officeart/2005/8/layout/radial1"/>
    <dgm:cxn modelId="{AC1FEAFB-BD72-4AD4-B02F-4EB8EE722F90}" type="presParOf" srcId="{6C93653B-D2ED-46B7-8373-F878C90D7A7D}" destId="{D4B8A504-9614-4121-B0C3-0CA30CA44A95}" srcOrd="7" destOrd="0" presId="urn:microsoft.com/office/officeart/2005/8/layout/radial1"/>
    <dgm:cxn modelId="{CA68F0E6-274A-4D26-975F-698A6294690E}" type="presParOf" srcId="{D4B8A504-9614-4121-B0C3-0CA30CA44A95}" destId="{908DBEED-C269-4251-B5BD-E9C341857195}" srcOrd="0" destOrd="0" presId="urn:microsoft.com/office/officeart/2005/8/layout/radial1"/>
    <dgm:cxn modelId="{EDD4C3B5-D2F4-498A-9197-68422FBC6422}" type="presParOf" srcId="{6C93653B-D2ED-46B7-8373-F878C90D7A7D}" destId="{CA136BBC-BEE7-44FD-B1C1-7B376DB87862}" srcOrd="8" destOrd="0" presId="urn:microsoft.com/office/officeart/2005/8/layout/radial1"/>
    <dgm:cxn modelId="{BAD0F749-9797-4615-83C1-5ED0CB6CDFC8}" type="presParOf" srcId="{6C93653B-D2ED-46B7-8373-F878C90D7A7D}" destId="{5AFE0EA9-F84D-4E28-9501-3EEAA5C08132}" srcOrd="9" destOrd="0" presId="urn:microsoft.com/office/officeart/2005/8/layout/radial1"/>
    <dgm:cxn modelId="{2EC454C7-FA24-4935-94B9-DE5F3D107C28}" type="presParOf" srcId="{5AFE0EA9-F84D-4E28-9501-3EEAA5C08132}" destId="{4A891F15-6039-4EE9-B76F-A390B53178A8}" srcOrd="0" destOrd="0" presId="urn:microsoft.com/office/officeart/2005/8/layout/radial1"/>
    <dgm:cxn modelId="{1CF0A48F-77C2-4620-86AF-79C79B21B1EF}" type="presParOf" srcId="{6C93653B-D2ED-46B7-8373-F878C90D7A7D}" destId="{C4080B73-9050-42F6-99E3-CF6CEA3486A3}" srcOrd="10" destOrd="0" presId="urn:microsoft.com/office/officeart/2005/8/layout/radial1"/>
    <dgm:cxn modelId="{4106EA8D-E806-481F-A53B-8A580632FCBA}" type="presParOf" srcId="{6C93653B-D2ED-46B7-8373-F878C90D7A7D}" destId="{E4B97604-9372-42D2-9856-FEA73421BA5F}" srcOrd="11" destOrd="0" presId="urn:microsoft.com/office/officeart/2005/8/layout/radial1"/>
    <dgm:cxn modelId="{708052A3-71EF-432F-B9D9-D56C369AC575}" type="presParOf" srcId="{E4B97604-9372-42D2-9856-FEA73421BA5F}" destId="{D22677C7-BFE8-4DF8-9B53-1CEED64914C1}" srcOrd="0" destOrd="0" presId="urn:microsoft.com/office/officeart/2005/8/layout/radial1"/>
    <dgm:cxn modelId="{8802B834-2359-4A4D-99F7-C5FE03B2BDDD}" type="presParOf" srcId="{6C93653B-D2ED-46B7-8373-F878C90D7A7D}" destId="{9F65AD8C-F339-4BA3-A07C-023D49BC63EB}" srcOrd="12" destOrd="0" presId="urn:microsoft.com/office/officeart/2005/8/layout/radial1"/>
  </dgm:cxnLst>
  <dgm:bg>
    <a:blipFill>
      <a:blip xmlns:r="http://schemas.openxmlformats.org/officeDocument/2006/relationships" r:embed="rId1"/>
      <a:tile tx="0" ty="0" sx="100000" sy="100000" flip="none" algn="tl"/>
    </a:blip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1DA355-BBE6-4B85-A347-470C3510C424}">
      <dsp:nvSpPr>
        <dsp:cNvPr id="0" name=""/>
        <dsp:cNvSpPr/>
      </dsp:nvSpPr>
      <dsp:spPr>
        <a:xfrm>
          <a:off x="3347379" y="2022873"/>
          <a:ext cx="2198972" cy="15729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Освоение имен признаков 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3669411" y="2253225"/>
        <a:ext cx="1554908" cy="1112237"/>
      </dsp:txXfrm>
    </dsp:sp>
    <dsp:sp modelId="{0B52CF3B-D157-4C2A-9EEE-A5641D796B13}">
      <dsp:nvSpPr>
        <dsp:cNvPr id="0" name=""/>
        <dsp:cNvSpPr/>
      </dsp:nvSpPr>
      <dsp:spPr>
        <a:xfrm rot="16200000">
          <a:off x="4161439" y="1721336"/>
          <a:ext cx="570853" cy="32221"/>
        </a:xfrm>
        <a:custGeom>
          <a:avLst/>
          <a:gdLst/>
          <a:ahLst/>
          <a:cxnLst/>
          <a:rect l="0" t="0" r="0" b="0"/>
          <a:pathLst>
            <a:path>
              <a:moveTo>
                <a:pt x="0" y="16110"/>
              </a:moveTo>
              <a:lnTo>
                <a:pt x="570853" y="1611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432594" y="1723175"/>
        <a:ext cx="28542" cy="28542"/>
      </dsp:txXfrm>
    </dsp:sp>
    <dsp:sp modelId="{8E4F54A9-E526-47E8-8375-057783F9771B}">
      <dsp:nvSpPr>
        <dsp:cNvPr id="0" name=""/>
        <dsp:cNvSpPr/>
      </dsp:nvSpPr>
      <dsp:spPr>
        <a:xfrm>
          <a:off x="3561692" y="71779"/>
          <a:ext cx="1770345" cy="138024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Режимные моменты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3820953" y="273910"/>
        <a:ext cx="1251823" cy="975978"/>
      </dsp:txXfrm>
    </dsp:sp>
    <dsp:sp modelId="{25E16F61-F8AF-4B82-A762-3BC547504558}">
      <dsp:nvSpPr>
        <dsp:cNvPr id="0" name=""/>
        <dsp:cNvSpPr/>
      </dsp:nvSpPr>
      <dsp:spPr>
        <a:xfrm rot="19868310">
          <a:off x="5300883" y="2247454"/>
          <a:ext cx="272463" cy="32221"/>
        </a:xfrm>
        <a:custGeom>
          <a:avLst/>
          <a:gdLst/>
          <a:ahLst/>
          <a:cxnLst/>
          <a:rect l="0" t="0" r="0" b="0"/>
          <a:pathLst>
            <a:path>
              <a:moveTo>
                <a:pt x="0" y="16110"/>
              </a:moveTo>
              <a:lnTo>
                <a:pt x="272463" y="1611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430304" y="2256753"/>
        <a:ext cx="13623" cy="13623"/>
      </dsp:txXfrm>
    </dsp:sp>
    <dsp:sp modelId="{A2C3C7FC-26E9-4A3F-88D7-0D761483A8CB}">
      <dsp:nvSpPr>
        <dsp:cNvPr id="0" name=""/>
        <dsp:cNvSpPr/>
      </dsp:nvSpPr>
      <dsp:spPr>
        <a:xfrm>
          <a:off x="5431677" y="1122747"/>
          <a:ext cx="1608962" cy="14008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Игра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5667304" y="1327896"/>
        <a:ext cx="1137708" cy="990548"/>
      </dsp:txXfrm>
    </dsp:sp>
    <dsp:sp modelId="{ED6164A5-1EDB-4EFB-B83A-04AA50B63E89}">
      <dsp:nvSpPr>
        <dsp:cNvPr id="0" name=""/>
        <dsp:cNvSpPr/>
      </dsp:nvSpPr>
      <dsp:spPr>
        <a:xfrm rot="1805796">
          <a:off x="5288645" y="3334754"/>
          <a:ext cx="185040" cy="32221"/>
        </a:xfrm>
        <a:custGeom>
          <a:avLst/>
          <a:gdLst/>
          <a:ahLst/>
          <a:cxnLst/>
          <a:rect l="0" t="0" r="0" b="0"/>
          <a:pathLst>
            <a:path>
              <a:moveTo>
                <a:pt x="0" y="16110"/>
              </a:moveTo>
              <a:lnTo>
                <a:pt x="185040" y="1611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376540" y="3346239"/>
        <a:ext cx="9252" cy="9252"/>
      </dsp:txXfrm>
    </dsp:sp>
    <dsp:sp modelId="{AFE0F9C3-DE32-49CE-BF71-733FE7961DBC}">
      <dsp:nvSpPr>
        <dsp:cNvPr id="0" name=""/>
        <dsp:cNvSpPr/>
      </dsp:nvSpPr>
      <dsp:spPr>
        <a:xfrm>
          <a:off x="5314447" y="3036821"/>
          <a:ext cx="1798517" cy="159316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Прогулка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5577834" y="3270135"/>
        <a:ext cx="1271743" cy="1126541"/>
      </dsp:txXfrm>
    </dsp:sp>
    <dsp:sp modelId="{D4B8A504-9614-4121-B0C3-0CA30CA44A95}">
      <dsp:nvSpPr>
        <dsp:cNvPr id="0" name=""/>
        <dsp:cNvSpPr/>
      </dsp:nvSpPr>
      <dsp:spPr>
        <a:xfrm rot="5400000">
          <a:off x="4209614" y="3816956"/>
          <a:ext cx="474503" cy="32221"/>
        </a:xfrm>
        <a:custGeom>
          <a:avLst/>
          <a:gdLst/>
          <a:ahLst/>
          <a:cxnLst/>
          <a:rect l="0" t="0" r="0" b="0"/>
          <a:pathLst>
            <a:path>
              <a:moveTo>
                <a:pt x="0" y="16110"/>
              </a:moveTo>
              <a:lnTo>
                <a:pt x="474503" y="1611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435003" y="3821204"/>
        <a:ext cx="23725" cy="23725"/>
      </dsp:txXfrm>
    </dsp:sp>
    <dsp:sp modelId="{CA136BBC-BEE7-44FD-B1C1-7B376DB87862}">
      <dsp:nvSpPr>
        <dsp:cNvPr id="0" name=""/>
        <dsp:cNvSpPr/>
      </dsp:nvSpPr>
      <dsp:spPr>
        <a:xfrm>
          <a:off x="3660395" y="4070318"/>
          <a:ext cx="1572941" cy="157294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НОД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3890747" y="4300670"/>
        <a:ext cx="1112237" cy="1112237"/>
      </dsp:txXfrm>
    </dsp:sp>
    <dsp:sp modelId="{5AFE0EA9-F84D-4E28-9501-3EEAA5C08132}">
      <dsp:nvSpPr>
        <dsp:cNvPr id="0" name=""/>
        <dsp:cNvSpPr/>
      </dsp:nvSpPr>
      <dsp:spPr>
        <a:xfrm rot="9331488">
          <a:off x="3269232" y="3269709"/>
          <a:ext cx="261807" cy="32221"/>
        </a:xfrm>
        <a:custGeom>
          <a:avLst/>
          <a:gdLst/>
          <a:ahLst/>
          <a:cxnLst/>
          <a:rect l="0" t="0" r="0" b="0"/>
          <a:pathLst>
            <a:path>
              <a:moveTo>
                <a:pt x="0" y="16110"/>
              </a:moveTo>
              <a:lnTo>
                <a:pt x="261807" y="1611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393590" y="3279274"/>
        <a:ext cx="13090" cy="13090"/>
      </dsp:txXfrm>
    </dsp:sp>
    <dsp:sp modelId="{C4080B73-9050-42F6-99E3-CF6CEA3486A3}">
      <dsp:nvSpPr>
        <dsp:cNvPr id="0" name=""/>
        <dsp:cNvSpPr/>
      </dsp:nvSpPr>
      <dsp:spPr>
        <a:xfrm>
          <a:off x="1405438" y="2949354"/>
          <a:ext cx="2012232" cy="157294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Работа с родителями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1700123" y="3179706"/>
        <a:ext cx="1422862" cy="1112237"/>
      </dsp:txXfrm>
    </dsp:sp>
    <dsp:sp modelId="{E4B97604-9372-42D2-9856-FEA73421BA5F}">
      <dsp:nvSpPr>
        <dsp:cNvPr id="0" name=""/>
        <dsp:cNvSpPr/>
      </dsp:nvSpPr>
      <dsp:spPr>
        <a:xfrm rot="12600000">
          <a:off x="3419625" y="2253271"/>
          <a:ext cx="183997" cy="32221"/>
        </a:xfrm>
        <a:custGeom>
          <a:avLst/>
          <a:gdLst/>
          <a:ahLst/>
          <a:cxnLst/>
          <a:rect l="0" t="0" r="0" b="0"/>
          <a:pathLst>
            <a:path>
              <a:moveTo>
                <a:pt x="0" y="16110"/>
              </a:moveTo>
              <a:lnTo>
                <a:pt x="183997" y="1611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507024" y="2264782"/>
        <a:ext cx="9199" cy="9199"/>
      </dsp:txXfrm>
    </dsp:sp>
    <dsp:sp modelId="{9F65AD8C-F339-4BA3-A07C-023D49BC63EB}">
      <dsp:nvSpPr>
        <dsp:cNvPr id="0" name=""/>
        <dsp:cNvSpPr/>
      </dsp:nvSpPr>
      <dsp:spPr>
        <a:xfrm>
          <a:off x="1714515" y="1070916"/>
          <a:ext cx="1918422" cy="142941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err="1" smtClean="0">
              <a:solidFill>
                <a:schemeClr val="bg1"/>
              </a:solidFill>
            </a:rPr>
            <a:t>Досуговая</a:t>
          </a:r>
          <a:r>
            <a:rPr lang="ru-RU" sz="1500" b="1" kern="1200" dirty="0" smtClean="0">
              <a:solidFill>
                <a:schemeClr val="bg1"/>
              </a:solidFill>
            </a:rPr>
            <a:t>  деятельность</a:t>
          </a:r>
          <a:endParaRPr lang="ru-RU" sz="1500" b="1" kern="1200" dirty="0">
            <a:solidFill>
              <a:schemeClr val="bg1"/>
            </a:solidFill>
          </a:endParaRPr>
        </a:p>
      </dsp:txBody>
      <dsp:txXfrm>
        <a:off x="1995461" y="1280248"/>
        <a:ext cx="1356530" cy="10107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F9CB9-9A08-48AC-97DF-561C86C785FB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C71C21-0397-445C-9BF5-C3B548EE9B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055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71C21-0397-445C-9BF5-C3B548EE9B3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4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14290"/>
            <a:ext cx="9144000" cy="146193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sz="19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</a:p>
          <a:p>
            <a:pPr algn="ctr">
              <a:defRPr/>
            </a:pPr>
            <a:r>
              <a:rPr lang="ru-RU" sz="20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«Детский сад комбинированного вида «Радуга»</a:t>
            </a:r>
          </a:p>
          <a:p>
            <a:pPr>
              <a:defRPr/>
            </a:pPr>
            <a:r>
              <a:rPr lang="ru-RU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 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500562" y="1785926"/>
            <a:ext cx="4357718" cy="3857652"/>
          </a:xfrm>
        </p:spPr>
        <p:txBody>
          <a:bodyPr>
            <a:normAutofit fontScale="92500" lnSpcReduction="2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Мультимедийная</a:t>
            </a:r>
            <a:r>
              <a:rPr lang="ru-RU" sz="4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разработка непосредственно-образовательной деятельности </a:t>
            </a:r>
            <a:endParaRPr lang="ru-RU" sz="20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Составила: Филатова Екатерина Анатольевна – воспитатель</a:t>
            </a:r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Прямоугольник 4"/>
          <p:cNvSpPr txBox="1">
            <a:spLocks noChangeArrowheads="1"/>
          </p:cNvSpPr>
          <p:nvPr/>
        </p:nvSpPr>
        <p:spPr bwMode="auto">
          <a:xfrm>
            <a:off x="857224" y="5715016"/>
            <a:ext cx="7143800" cy="147732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0" tIns="0" rIns="18288" bIns="0" anchor="b">
            <a:sp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 Югорск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smtClean="0">
                <a:ln w="6350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2018 </a:t>
            </a:r>
            <a:r>
              <a:rPr lang="ru-RU" sz="2000" b="1" dirty="0" smtClean="0">
                <a:ln w="6350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год</a:t>
            </a:r>
            <a:endParaRPr kumimoji="0" lang="ru-RU" sz="2000" b="1" i="0" u="none" strike="noStrike" kern="1200" cap="none" spc="0" normalizeH="0" baseline="0" noProof="0" dirty="0" smtClean="0">
              <a:ln w="635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600" b="1" i="0" u="none" strike="noStrike" kern="1200" cap="none" spc="0" normalizeH="0" baseline="0" noProof="0" dirty="0" smtClean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99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 </a:t>
            </a:r>
            <a:endParaRPr kumimoji="0" lang="ru-RU" sz="5600" b="1" i="0" u="none" strike="noStrike" kern="1200" cap="none" spc="0" normalizeH="0" baseline="0" noProof="0" dirty="0">
              <a:ln w="6350">
                <a:solidFill>
                  <a:schemeClr val="tx1"/>
                </a:solidFill>
                <a:prstDash val="solid"/>
                <a:miter lim="800000"/>
              </a:ln>
              <a:solidFill>
                <a:srgbClr val="99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Picture 2" descr="d:\Документы\Desktop\ДУ 2012\аттестация Разумовой Н.И\аттестация Филатовой ЕА 2011-2012 уч.г\Филатова Екатерина Анатольевна 20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124744"/>
            <a:ext cx="2931815" cy="4379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42862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dirty="0" smtClean="0"/>
              <a:t> </a:t>
            </a:r>
            <a:br>
              <a:rPr lang="ru-RU" sz="4000" dirty="0" smtClean="0"/>
            </a:b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этап. Закрепление (2 мин)</a:t>
            </a:r>
            <a:endParaRPr lang="ru-RU" sz="2400" b="1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5214974" cy="257176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1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Описание объекта (яблоки) по признакам «Действие», «Цвет», «Влажность», «Поверхность», «Форма», «Вкус».</a:t>
            </a:r>
          </a:p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Дидактическая задача: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учить описывать объект по признакам, активизировать в речи детей качественные прилагательные.</a:t>
            </a:r>
          </a:p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Форма организации: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фронтальная.</a:t>
            </a:r>
          </a:p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Методы: 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словесный.</a:t>
            </a:r>
          </a:p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Результат: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дети на полуактивном уровне (с опорой на схемы) описывают объект.</a:t>
            </a:r>
          </a:p>
          <a:p>
            <a:endParaRPr lang="ru-RU" dirty="0"/>
          </a:p>
        </p:txBody>
      </p:sp>
      <p:pic>
        <p:nvPicPr>
          <p:cNvPr id="6" name="Picture 2" descr="G:\DSC037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7818" y="928670"/>
            <a:ext cx="3429024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214678" y="3357562"/>
            <a:ext cx="5443518" cy="500066"/>
          </a:xfrm>
          <a:prstGeom prst="rect">
            <a:avLst/>
          </a:prstGeom>
        </p:spPr>
        <p:txBody>
          <a:bodyPr vert="horz" lIns="0" rIns="0" bIns="0" anchor="b">
            <a:normAutofit fontScale="975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400" b="1" i="0" u="none" strike="noStrike" kern="1200" cap="none" spc="0" normalizeH="0" baseline="0" noProof="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 </a:t>
            </a:r>
            <a:r>
              <a:rPr kumimoji="0" lang="ru-RU" sz="2400" b="1" i="0" u="none" strike="noStrike" kern="1200" cap="none" spc="0" normalizeH="0" baseline="0" noProof="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этап. Рефлексия. (1 мин.)</a:t>
            </a:r>
            <a:endParaRPr kumimoji="0" lang="ru-RU" sz="2400" b="1" i="0" u="none" strike="noStrike" kern="1200" cap="none" spc="0" normalizeH="0" baseline="0" noProof="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3786182" y="3929066"/>
            <a:ext cx="4872014" cy="264320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Дидактическая задача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Подведение итогов занятия, выявление уровня освоения детьми нового материала, </a:t>
            </a:r>
            <a:r>
              <a:rPr kumimoji="0" lang="ru-RU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простроение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перспективы на будущее в работе по данной теме.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Форма организации: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фронтальная, индивидуальная.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Методы: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словесный, вопросы, оценка деятельности детей Машей и медведем, поощрение.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3" descr="G:\DSC037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429000"/>
            <a:ext cx="2000264" cy="19262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4" descr="G:\DSC037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>
            <a:off x="1752918" y="4533570"/>
            <a:ext cx="2357454" cy="1719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Радуга: Программа воспитания, образования и развития детей дошкольного возраста в условиях детского сада/Т.Н. Доронова,  В.В. Гербова, Т.И. Гризик, С Г. Якобсон, Е.В. Соловьёва. – М.: Просвещение, 2010г.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Воспитание, образование и развитие детей 4-5 лет в детском саду: методическое руководство для воспитателей, работающих по программе «Радуга»/Т.Н. Доронова, В.В. Гербова, Т.И. Гризик. – М.: Просвещение, 2006г.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Воображаем, размышляем, творим…/Т.А. Сидорчук, А.В.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Корзун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– Мозырь, 2006г.</a:t>
            </a:r>
          </a:p>
          <a:p>
            <a:pPr algn="just"/>
            <a:r>
              <a:rPr lang="ru-RU" sz="2400" dirty="0" smtClean="0">
                <a:cs typeface="Times New Roman" pitchFamily="18" charset="0"/>
              </a:rPr>
              <a:t>«Картотека подвижных игр, упражнений, физкультминуток, пальчиковой гимнастики». </a:t>
            </a:r>
            <a:r>
              <a:rPr lang="ru-RU" sz="2400" dirty="0" err="1" smtClean="0">
                <a:cs typeface="Times New Roman" pitchFamily="18" charset="0"/>
              </a:rPr>
              <a:t>Нищева</a:t>
            </a:r>
            <a:r>
              <a:rPr lang="ru-RU" sz="2400" dirty="0" smtClean="0">
                <a:cs typeface="Times New Roman" pitchFamily="18" charset="0"/>
              </a:rPr>
              <a:t> Н.В.,2003г.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Сборник методических материалов №2 «Лучик». ЦРР МДОУ №121 г.Череповец, 2008г.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Сборник методических материалов «Развиваем интеллект и творчество дошкольников». МДОУ №123 г.Нижний Новгород, 2009г.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7150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интеграции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000108"/>
          <a:ext cx="8786874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D:\Картинки\Природа\Цветы\Цветок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5875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Прямоугольник 1"/>
          <p:cNvSpPr>
            <a:spLocks noChangeArrowheads="1"/>
          </p:cNvSpPr>
          <p:nvPr/>
        </p:nvSpPr>
        <p:spPr bwMode="auto">
          <a:xfrm>
            <a:off x="285750" y="5715000"/>
            <a:ext cx="8429654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571636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Образовательные области:</a:t>
            </a:r>
            <a:b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познание,  коммуникация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Направление развития: познавательно – речевое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>
          <a:xfrm>
            <a:off x="142844" y="1935480"/>
            <a:ext cx="9001156" cy="4389120"/>
          </a:xfrm>
        </p:spPr>
        <p:txBody>
          <a:bodyPr anchor="t"/>
          <a:lstStyle/>
          <a:p>
            <a:pPr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800" dirty="0" smtClean="0">
                <a:solidFill>
                  <a:schemeClr val="accent1"/>
                </a:solidFill>
                <a:effectLst/>
                <a:latin typeface="Times New Roman" pitchFamily="18" charset="0"/>
                <a:cs typeface="Times New Roman" pitchFamily="18" charset="0"/>
              </a:rPr>
              <a:t>Содержание образовательной деятельности определено:</a:t>
            </a:r>
          </a:p>
          <a:p>
            <a:pPr marL="0" indent="360363"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accent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Федеральными государственными требованиями к структуре основной общеобразовательной программы  дошкольного образования;</a:t>
            </a:r>
          </a:p>
          <a:p>
            <a:pPr marL="0" indent="360363">
              <a:buFont typeface="Wingdings" pitchFamily="2" charset="2"/>
              <a:buChar char="§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комплексной образовательной программой «Радуга» </a:t>
            </a:r>
          </a:p>
          <a:p>
            <a:pPr marL="0" indent="360363"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 Т. Н. Доронова;</a:t>
            </a:r>
          </a:p>
          <a:p>
            <a:pPr marL="0" indent="360363">
              <a:buFont typeface="Wingdings" pitchFamily="2" charset="2"/>
              <a:buChar char="§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методами и приёмами ОТСМ – ТРИЗ технологии.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400" dirty="0" smtClean="0">
                <a:solidFill>
                  <a:srgbClr val="800000"/>
                </a:solidFill>
                <a:latin typeface="Bookman Old Style" pitchFamily="18" charset="0"/>
              </a:rPr>
              <a:t/>
            </a:r>
            <a:br>
              <a:rPr lang="ru-RU" sz="2400" dirty="0" smtClean="0">
                <a:solidFill>
                  <a:srgbClr val="800000"/>
                </a:solidFill>
                <a:latin typeface="Bookman Old Style" pitchFamily="18" charset="0"/>
              </a:rPr>
            </a:br>
            <a:endParaRPr lang="ru-RU" sz="2400" dirty="0" smtClean="0">
              <a:solidFill>
                <a:srgbClr val="8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04088"/>
            <a:ext cx="8786874" cy="2367722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Конспект непосредственно-образовательной деятельности по познавательно - речевому развитию </a:t>
            </a:r>
            <a:br>
              <a:rPr lang="ru-RU" sz="2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для детей 4-5 лет (средняя группа)</a:t>
            </a:r>
            <a:br>
              <a:rPr lang="ru-RU" sz="2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Тема: «Путешествие Маши» </a:t>
            </a:r>
            <a:br>
              <a:rPr lang="ru-RU" sz="2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ru-RU" sz="29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3214686"/>
            <a:ext cx="8229600" cy="3357586"/>
          </a:xfrm>
          <a:prstGeom prst="horizontalScroll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  <a:defRPr/>
            </a:pPr>
            <a:r>
              <a:rPr lang="ru-RU" sz="2800" b="1" spc="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Создать условия для сенсорного развития детей дошкольного возраста через усвоение модели «Объект – Имя признака – Значение имени признака». </a:t>
            </a:r>
            <a:endParaRPr lang="ru-RU" sz="3200" b="1" spc="50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571504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786874" cy="5572164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/>
              <a:t>Образовательные: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- </a:t>
            </a:r>
            <a:r>
              <a:rPr lang="ru-RU" dirty="0" smtClean="0"/>
              <a:t>продолжать формировать у детей обобщенное понятие «имя признака»;</a:t>
            </a:r>
          </a:p>
          <a:p>
            <a:pPr>
              <a:buNone/>
            </a:pPr>
            <a:r>
              <a:rPr lang="ru-RU" b="1" dirty="0" smtClean="0"/>
              <a:t>- </a:t>
            </a:r>
            <a:r>
              <a:rPr lang="ru-RU" dirty="0" smtClean="0"/>
              <a:t>учить выявлять и называть признак «действия», «цвета», «влажности», «формы», «вкуса», и называть его значение;</a:t>
            </a:r>
          </a:p>
          <a:p>
            <a:pPr>
              <a:buNone/>
            </a:pPr>
            <a:r>
              <a:rPr lang="ru-RU" dirty="0" smtClean="0"/>
              <a:t>- учить детей выполнять инструкцию взрослого;</a:t>
            </a:r>
          </a:p>
          <a:p>
            <a:pPr>
              <a:buNone/>
            </a:pPr>
            <a:r>
              <a:rPr lang="ru-RU" dirty="0" smtClean="0"/>
              <a:t>-учить описывать предмет, используя подходящие признаки;</a:t>
            </a:r>
          </a:p>
          <a:p>
            <a:pPr>
              <a:buNone/>
            </a:pPr>
            <a:r>
              <a:rPr lang="ru-RU" dirty="0" smtClean="0"/>
              <a:t>-закрепить знание схем-признаков;</a:t>
            </a:r>
          </a:p>
          <a:p>
            <a:pPr>
              <a:buNone/>
            </a:pPr>
            <a:r>
              <a:rPr lang="ru-RU" dirty="0" smtClean="0"/>
              <a:t>-учить решать проблемную ситуацию по алгоритму.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Развивающие: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развивать восприятие через зрительные, тактильные анализаторы;</a:t>
            </a:r>
          </a:p>
          <a:p>
            <a:pPr>
              <a:buNone/>
            </a:pPr>
            <a:r>
              <a:rPr lang="ru-RU" dirty="0" smtClean="0"/>
              <a:t>- развивать познавательный интерес;</a:t>
            </a:r>
          </a:p>
          <a:p>
            <a:pPr>
              <a:buNone/>
            </a:pPr>
            <a:r>
              <a:rPr lang="ru-RU" dirty="0" smtClean="0"/>
              <a:t>- развивать наглядно-образное мышление;</a:t>
            </a:r>
          </a:p>
          <a:p>
            <a:pPr>
              <a:buNone/>
            </a:pPr>
            <a:r>
              <a:rPr lang="ru-RU" dirty="0" smtClean="0"/>
              <a:t>- обогащать словарный запас детей;</a:t>
            </a:r>
          </a:p>
          <a:p>
            <a:pPr>
              <a:buNone/>
            </a:pPr>
            <a:r>
              <a:rPr lang="ru-RU" dirty="0" smtClean="0"/>
              <a:t>- активизировать в речи детей качественные прилагательные;</a:t>
            </a:r>
          </a:p>
          <a:p>
            <a:pPr>
              <a:buNone/>
            </a:pPr>
            <a:r>
              <a:rPr lang="ru-RU" dirty="0" smtClean="0"/>
              <a:t>- развивать мыслительные способности детей, умение анализировать, сравнивать, обобщать;</a:t>
            </a:r>
          </a:p>
          <a:p>
            <a:pPr>
              <a:buNone/>
            </a:pPr>
            <a:r>
              <a:rPr lang="ru-RU" dirty="0" smtClean="0"/>
              <a:t>- развивать мелкую моторику рук   (выкладывание рисунка по контуру).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Воспитательные: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воспитывать самостоятельность, любознательность, активность, аккуратность, умение работать в группе сверстников.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428604"/>
          </a:xfrm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Этап. Организационный (1 мин.) </a:t>
            </a:r>
            <a:endParaRPr lang="ru-RU" sz="2000" b="1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642918"/>
            <a:ext cx="5000660" cy="235745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Сюрпризный момент </a:t>
            </a:r>
          </a:p>
          <a:p>
            <a:pPr marL="273050" indent="-635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Появление игрушки Маши. Музыкальная заставка из мультфильма «Маша и медведь».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Дидактическая задача: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привлечь внимание, вызвать интерес детей.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Форма организации: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фронтальная.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Методы: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словесный, игровой.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Дидактический материал: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игрушка Маша.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G:\DSC036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7818" y="500042"/>
            <a:ext cx="3524274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14282" y="3286124"/>
            <a:ext cx="8686800" cy="357190"/>
          </a:xfrm>
          <a:prstGeom prst="rect">
            <a:avLst/>
          </a:prstGeom>
        </p:spPr>
        <p:txBody>
          <a:bodyPr vert="horz" lIns="0" rIns="0" bIns="0" anchor="b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Этап. Мотивационный (1мин.)</a:t>
            </a:r>
            <a:endParaRPr kumimoji="0" lang="ru-RU" b="1" i="0" u="none" strike="noStrike" kern="1200" cap="none" spc="0" normalizeH="0" baseline="0" noProof="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3786182" y="3643314"/>
            <a:ext cx="5072098" cy="28575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36036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v"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Наглядный показ детям волшебного маршрута.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Дидактическая задача: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Побуждение детей оказать посильную помощь – проводить Машеньку к медведю. Повышение эмоциональной активности, обеспечить принятие детьми цели занятия.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Форма организации: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фронтальная. 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Методы: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наглядный, словесный.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Дидактический материал: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схема волшебного маршрута.</a:t>
            </a:r>
          </a:p>
          <a:p>
            <a:pPr marL="0" marR="0" lvl="0" indent="36036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9" name="Picture 2" descr="G:\DSC036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4897" y="3786190"/>
            <a:ext cx="3429024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901014" cy="50004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0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Этап. Усвоение новых знаний (15 мин.)</a:t>
            </a:r>
            <a:endParaRPr lang="ru-RU" sz="2000" b="1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71480"/>
            <a:ext cx="5857916" cy="3071834"/>
          </a:xfrm>
        </p:spPr>
        <p:txBody>
          <a:bodyPr>
            <a:normAutofit fontScale="92500" lnSpcReduction="20000"/>
          </a:bodyPr>
          <a:lstStyle/>
          <a:p>
            <a:pPr marL="0" indent="360363" algn="just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ru-RU" sz="1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Путешествие по «Волшебному маршруту».</a:t>
            </a:r>
          </a:p>
          <a:p>
            <a:pPr marL="0" lvl="0" indent="360363" algn="just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1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Первый этап маршрута. </a:t>
            </a:r>
          </a:p>
          <a:p>
            <a:pPr marL="0" lvl="0" indent="360363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 Раз, два, три, ко мне беги..» (работа с  признаком «Действие»)</a:t>
            </a:r>
          </a:p>
          <a:p>
            <a:pPr marL="0">
              <a:lnSpc>
                <a:spcPct val="110000"/>
              </a:lnSpc>
              <a:spcBef>
                <a:spcPts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Дидактическая задача: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учить детей преобразовывать значения признака, работа со схематичным изображением признака «действие», обогащение словаря.</a:t>
            </a:r>
          </a:p>
          <a:p>
            <a:pPr marL="0">
              <a:lnSpc>
                <a:spcPct val="110000"/>
              </a:lnSpc>
              <a:spcBef>
                <a:spcPts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Форма организации: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индивидуальная</a:t>
            </a:r>
          </a:p>
          <a:p>
            <a:pPr marL="0">
              <a:lnSpc>
                <a:spcPct val="110000"/>
              </a:lnSpc>
              <a:spcBef>
                <a:spcPts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Методы: 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наглядный, словесный – инструкция педагога.</a:t>
            </a:r>
          </a:p>
          <a:p>
            <a:pPr marL="0">
              <a:lnSpc>
                <a:spcPct val="110000"/>
              </a:lnSpc>
              <a:spcBef>
                <a:spcPts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Дидактический материал: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предметные картинки  с разными значениями признака действия.</a:t>
            </a:r>
          </a:p>
          <a:p>
            <a:pPr marL="0">
              <a:lnSpc>
                <a:spcPct val="110000"/>
              </a:lnSpc>
              <a:spcBef>
                <a:spcPts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Результат: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дети определяют значение имени признака «Действие».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 algn="just">
              <a:buNone/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G:\DSC036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72198" y="857232"/>
            <a:ext cx="2664296" cy="1998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3143240" y="3500438"/>
            <a:ext cx="5857916" cy="300039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Второй этап маршрута. Игра «Подбери пару» (работа с  признаком «Цвет»). </a:t>
            </a:r>
            <a:endParaRPr lang="ru-RU" sz="16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Дидактическая задача: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Закреплять умение группировать предметы по цвету, обогащение словаря «многоцветная – одноцветная», закрепить знание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схем-признаков, развивать умение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сравнивать, обобщать.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 организации: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фронтальная.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Методы: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словесный, наглядный.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Результат: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определяют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значение имени признака «Цвет».</a:t>
            </a:r>
          </a:p>
          <a:p>
            <a:pPr marL="0" marR="0" lvl="0" indent="36036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3" descr="G:\DSC036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4071942"/>
            <a:ext cx="2998813" cy="22491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4" descr="G:\DSC0366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57950" y="4714884"/>
            <a:ext cx="2563408" cy="19225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DSC0366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73400" y="-9460432"/>
            <a:ext cx="16263864" cy="12197898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Третий  этап маршрута.  Решение проблемной ситуации по алгоритму при помощи педагога. «Как перейти через ручей» (работа с  признаком «Влажность»)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Дидактическая задача: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учить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детей формулировать проблему, используя оператор «должен 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должен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», обучать решать проблему по алгоритму, развивать мышление, воображение.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Форма организации: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фронтальная.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Методы: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словесный, наглядный, мозговой штурм, элементарное экспериментирование.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Результат: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дети определяют значение имени признака «Влажность», решение проблемной ситуации.</a:t>
            </a:r>
          </a:p>
          <a:p>
            <a:endParaRPr lang="ru-RU" dirty="0"/>
          </a:p>
        </p:txBody>
      </p:sp>
      <p:pic>
        <p:nvPicPr>
          <p:cNvPr id="8" name="Picture 2" descr="G:\DSC0367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3357562"/>
            <a:ext cx="3492896" cy="2619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3" descr="G:\DSC0368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57752" y="3857628"/>
            <a:ext cx="3456384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152400" y="152400"/>
            <a:ext cx="9144000" cy="428604"/>
          </a:xfrm>
          <a:prstGeom prst="rect">
            <a:avLst/>
          </a:prstGeom>
        </p:spPr>
        <p:txBody>
          <a:bodyPr vert="horz" lIns="0" rIns="0" bIns="0" anchor="b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III</a:t>
            </a:r>
            <a:r>
              <a:rPr kumimoji="0" lang="ru-RU" sz="2000" b="1" i="0" u="none" strike="noStrike" kern="1200" cap="none" spc="0" normalizeH="0" baseline="0" noProof="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Этап. Усвоение новых знаний (15 мин.)</a:t>
            </a:r>
            <a:endParaRPr kumimoji="0" lang="ru-RU" sz="20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928670"/>
            <a:ext cx="8858312" cy="2428892"/>
          </a:xfrm>
        </p:spPr>
        <p:txBody>
          <a:bodyPr>
            <a:noAutofit/>
          </a:bodyPr>
          <a:lstStyle/>
          <a:p>
            <a:pPr marL="85725" lvl="0" indent="276225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Четвёртый этап маршрута. Работа с признаком «Форма». Пальчиковая гимнастика «Дом».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Дидактическая задача: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учить выявлять и называть признак «форма»; его значение; развивать мыслительные способности детей, умение анализировать, развивать мелкую  моторику рук.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 организации: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фронтальная и подгрупповая.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Методы: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игровой – сюрприз для медведя,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 - выкладывание рисунка по контуру, словесный.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Результат: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повышать эмоциональную активность, развитие мелкой моторики рук, изготовление сюрприза.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G:\DSC036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357562"/>
            <a:ext cx="3384376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G:\DSC037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3286124"/>
            <a:ext cx="3446440" cy="25848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42844" y="571480"/>
            <a:ext cx="8715436" cy="500066"/>
          </a:xfrm>
          <a:prstGeom prst="rect">
            <a:avLst/>
          </a:prstGeom>
        </p:spPr>
        <p:txBody>
          <a:bodyPr vert="horz" lIns="0" rIns="0" bIns="0" anchor="b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III</a:t>
            </a:r>
            <a:r>
              <a:rPr kumimoji="0" lang="ru-RU" sz="2000" b="1" i="0" u="none" strike="noStrike" kern="1200" cap="none" spc="0" normalizeH="0" baseline="0" noProof="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Этап. Усвоение новых знаний (15 мин.)</a:t>
            </a:r>
            <a:endParaRPr kumimoji="0" lang="ru-RU" sz="20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86874" cy="42862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en-US" sz="20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0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Этап. Усвоение новых знаний (15 мин.)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643998" cy="2643206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Пятый этап. Работа с признаком «Вкус».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Дидактическая задача: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учить детей преобразовывать значения признака «Вкус», обогащение словаря: «сладкий», «кислый», «безвкусный»; развивать мыслительные способности детей, умение анализировать.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Форма организации: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фронтальная.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Методы: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игровой – появление персонажа медведя, словесный, поощрение.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Результат: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определяют значение признака «Вкус».</a:t>
            </a:r>
          </a:p>
          <a:p>
            <a:endParaRPr lang="ru-RU" dirty="0"/>
          </a:p>
        </p:txBody>
      </p:sp>
      <p:pic>
        <p:nvPicPr>
          <p:cNvPr id="7" name="Picture 2" descr="G:\DSC037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3429000"/>
            <a:ext cx="3724117" cy="29033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3" descr="G:\DSC037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2928934"/>
            <a:ext cx="3715789" cy="27868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993</TotalTime>
  <Words>953</Words>
  <Application>Microsoft Office PowerPoint</Application>
  <PresentationFormat>Экран (4:3)</PresentationFormat>
  <Paragraphs>108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Муниципальное автономное дошкольное образовательное учреждение «Детский сад комбинированного вида «Радуга»  </vt:lpstr>
      <vt:lpstr>Образовательные области:   познание,  коммуникация Направление развития: познавательно – речевое</vt:lpstr>
      <vt:lpstr>    Конспект непосредственно-образовательной деятельности по познавательно - речевому развитию  для детей 4-5 лет (средняя группа) Тема: «Путешествие Маши»  </vt:lpstr>
      <vt:lpstr>Задачи</vt:lpstr>
      <vt:lpstr>I Этап. Организационный (1 мин.) </vt:lpstr>
      <vt:lpstr>III Этап. Усвоение новых знаний (15 мин.)</vt:lpstr>
      <vt:lpstr>Презентация PowerPoint</vt:lpstr>
      <vt:lpstr>Четвёртый этап маршрута. Работа с признаком «Форма». Пальчиковая гимнастика «Дом». Дидактическая задача: учить выявлять и называть признак «форма»; его значение; развивать мыслительные способности детей, умение анализировать, развивать мелкую  моторику рук. Форма организации: фронтальная и подгрупповая. Методы: игровой – сюрприз для медведя, продуктивная деятельность - выкладывание рисунка по контуру, словесный. Результат: повышать эмоциональную активность, развитие мелкой моторики рук, изготовление сюрприза. </vt:lpstr>
      <vt:lpstr>III Этап. Усвоение новых знаний (15 мин.)</vt:lpstr>
      <vt:lpstr>  IV этап. Закрепление (2 мин)</vt:lpstr>
      <vt:lpstr>Литература</vt:lpstr>
      <vt:lpstr>Таблица интеграции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«Детский сад комбинированного вида «Радуга»</dc:title>
  <dc:creator>Филатов</dc:creator>
  <cp:lastModifiedBy>Артём</cp:lastModifiedBy>
  <cp:revision>113</cp:revision>
  <dcterms:modified xsi:type="dcterms:W3CDTF">2022-11-08T10:15:58Z</dcterms:modified>
</cp:coreProperties>
</file>