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jpeg" ContentType="image/jpeg"/>
  <Override PartName="/ppt/media/image12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5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1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8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3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94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9181440" y="-8640"/>
            <a:ext cx="3006360" cy="686556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603360" y="-8640"/>
            <a:ext cx="2587320" cy="686556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932320" y="3048120"/>
            <a:ext cx="3258720" cy="38088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334440" y="-8640"/>
            <a:ext cx="2853360" cy="686556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0898640" y="-8640"/>
            <a:ext cx="1289160" cy="686556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10938960" y="-8640"/>
            <a:ext cx="1248840" cy="686556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10371600" y="3589920"/>
            <a:ext cx="1816200" cy="326700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0" y="4013280"/>
            <a:ext cx="447480" cy="284364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Line 1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Line 1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9181440" y="-8640"/>
            <a:ext cx="3006360" cy="686556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9603360" y="-8640"/>
            <a:ext cx="2587320" cy="686556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8932320" y="3048120"/>
            <a:ext cx="3258720" cy="38088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9334440" y="-8640"/>
            <a:ext cx="2853360" cy="686556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10898640" y="-8640"/>
            <a:ext cx="1289160" cy="686556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10938960" y="-8640"/>
            <a:ext cx="1248840" cy="686556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10371600" y="3589920"/>
            <a:ext cx="1816200" cy="326700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 rot="10800000">
            <a:off x="2527200" y="16997040"/>
            <a:ext cx="841680" cy="5664960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7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8" name="CustomShape 3"/>
          <p:cNvSpPr/>
          <p:nvPr/>
        </p:nvSpPr>
        <p:spPr>
          <a:xfrm>
            <a:off x="9181440" y="-8640"/>
            <a:ext cx="3006360" cy="686556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9" name="CustomShape 4"/>
          <p:cNvSpPr/>
          <p:nvPr/>
        </p:nvSpPr>
        <p:spPr>
          <a:xfrm>
            <a:off x="9603360" y="-8640"/>
            <a:ext cx="2587320" cy="686556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0" name="CustomShape 5"/>
          <p:cNvSpPr/>
          <p:nvPr/>
        </p:nvSpPr>
        <p:spPr>
          <a:xfrm>
            <a:off x="8932320" y="3048120"/>
            <a:ext cx="3258720" cy="38088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1" name="CustomShape 6"/>
          <p:cNvSpPr/>
          <p:nvPr/>
        </p:nvSpPr>
        <p:spPr>
          <a:xfrm>
            <a:off x="9334440" y="-8640"/>
            <a:ext cx="2853360" cy="686556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2" name="CustomShape 7"/>
          <p:cNvSpPr/>
          <p:nvPr/>
        </p:nvSpPr>
        <p:spPr>
          <a:xfrm>
            <a:off x="10898640" y="-8640"/>
            <a:ext cx="1289160" cy="686556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3" name="CustomShape 8"/>
          <p:cNvSpPr/>
          <p:nvPr/>
        </p:nvSpPr>
        <p:spPr>
          <a:xfrm>
            <a:off x="10938960" y="-8640"/>
            <a:ext cx="1248840" cy="686556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4" name="CustomShape 9"/>
          <p:cNvSpPr/>
          <p:nvPr/>
        </p:nvSpPr>
        <p:spPr>
          <a:xfrm>
            <a:off x="10371600" y="3589920"/>
            <a:ext cx="1816200" cy="326700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5" name="CustomShape 10"/>
          <p:cNvSpPr/>
          <p:nvPr/>
        </p:nvSpPr>
        <p:spPr>
          <a:xfrm>
            <a:off x="0" y="4013280"/>
            <a:ext cx="447480" cy="284364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6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3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4" name="CustomShape 3"/>
          <p:cNvSpPr/>
          <p:nvPr/>
        </p:nvSpPr>
        <p:spPr>
          <a:xfrm>
            <a:off x="9181440" y="-8640"/>
            <a:ext cx="3006360" cy="686556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5" name="CustomShape 4"/>
          <p:cNvSpPr/>
          <p:nvPr/>
        </p:nvSpPr>
        <p:spPr>
          <a:xfrm>
            <a:off x="9603360" y="-8640"/>
            <a:ext cx="2587320" cy="686556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6" name="CustomShape 5"/>
          <p:cNvSpPr/>
          <p:nvPr/>
        </p:nvSpPr>
        <p:spPr>
          <a:xfrm>
            <a:off x="8932320" y="3048120"/>
            <a:ext cx="3258720" cy="38088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7" name="CustomShape 6"/>
          <p:cNvSpPr/>
          <p:nvPr/>
        </p:nvSpPr>
        <p:spPr>
          <a:xfrm>
            <a:off x="9334440" y="-8640"/>
            <a:ext cx="2853360" cy="686556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8" name="CustomShape 7"/>
          <p:cNvSpPr/>
          <p:nvPr/>
        </p:nvSpPr>
        <p:spPr>
          <a:xfrm>
            <a:off x="10898640" y="-8640"/>
            <a:ext cx="1289160" cy="686556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9" name="CustomShape 8"/>
          <p:cNvSpPr/>
          <p:nvPr/>
        </p:nvSpPr>
        <p:spPr>
          <a:xfrm>
            <a:off x="10938960" y="-8640"/>
            <a:ext cx="1248840" cy="686556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0" name="CustomShape 9"/>
          <p:cNvSpPr/>
          <p:nvPr/>
        </p:nvSpPr>
        <p:spPr>
          <a:xfrm>
            <a:off x="10371600" y="3589920"/>
            <a:ext cx="1816200" cy="326700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1" name="CustomShape 10"/>
          <p:cNvSpPr/>
          <p:nvPr/>
        </p:nvSpPr>
        <p:spPr>
          <a:xfrm>
            <a:off x="0" y="4013280"/>
            <a:ext cx="447480" cy="284364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2" name="PlaceHolder 1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1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0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1" name="CustomShape 3"/>
          <p:cNvSpPr/>
          <p:nvPr/>
        </p:nvSpPr>
        <p:spPr>
          <a:xfrm>
            <a:off x="9181440" y="-8640"/>
            <a:ext cx="3006360" cy="686556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2" name="CustomShape 4"/>
          <p:cNvSpPr/>
          <p:nvPr/>
        </p:nvSpPr>
        <p:spPr>
          <a:xfrm>
            <a:off x="9603360" y="-8640"/>
            <a:ext cx="2587320" cy="686556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8932320" y="3048120"/>
            <a:ext cx="3258720" cy="38088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9334440" y="-8640"/>
            <a:ext cx="2853360" cy="686556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10898640" y="-8640"/>
            <a:ext cx="1289160" cy="6865560"/>
          </a:xfrm>
          <a:custGeom>
            <a:avLst/>
            <a:gdLst/>
            <a:ah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10938960" y="-8640"/>
            <a:ext cx="1248840" cy="6865560"/>
          </a:xfrm>
          <a:custGeom>
            <a:avLst/>
            <a:gdLst/>
            <a:ah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7" name="CustomShape 9"/>
          <p:cNvSpPr/>
          <p:nvPr/>
        </p:nvSpPr>
        <p:spPr>
          <a:xfrm>
            <a:off x="10371600" y="3589920"/>
            <a:ext cx="1816200" cy="326700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8" name="CustomShape 10"/>
          <p:cNvSpPr/>
          <p:nvPr/>
        </p:nvSpPr>
        <p:spPr>
          <a:xfrm>
            <a:off x="0" y="4013280"/>
            <a:ext cx="447480" cy="284364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4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9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1656000" y="576000"/>
            <a:ext cx="8999640" cy="242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2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                      </a:t>
            </a:r>
            <a:r>
              <a:rPr b="0" lang="ru-RU" sz="32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«Взаимодействие с родителями как успешный фактор адаптации  детей раннего возраста к условиям дошкольной образовательной организации»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2947680" y="3960000"/>
            <a:ext cx="914292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Подготовила воспитатель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 </a:t>
            </a:r>
            <a:r>
              <a:rPr b="0" i="1" lang="ru-RU" sz="1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Петрова Зульфия Салимзяновна.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ru-RU" sz="1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МДОУ «Детский сад «Лесная сказка»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8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7" name="Рисунок 6" descr=""/>
          <p:cNvPicPr/>
          <p:nvPr/>
        </p:nvPicPr>
        <p:blipFill>
          <a:blip r:embed="rId1"/>
          <a:stretch/>
        </p:blipFill>
        <p:spPr>
          <a:xfrm rot="1377000">
            <a:off x="528120" y="2949480"/>
            <a:ext cx="4001760" cy="316764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90c22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DejaVu Sans"/>
              </a:rPr>
              <a:t>Спасибо за внимание 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2" name="Объект 6" descr=""/>
          <p:cNvPicPr/>
          <p:nvPr/>
        </p:nvPicPr>
        <p:blipFill>
          <a:blip r:embed="rId1"/>
          <a:stretch/>
        </p:blipFill>
        <p:spPr>
          <a:xfrm>
            <a:off x="1965240" y="1536480"/>
            <a:ext cx="5927400" cy="450432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Рисунок 2" descr=""/>
          <p:cNvPicPr/>
          <p:nvPr/>
        </p:nvPicPr>
        <p:blipFill>
          <a:blip r:embed="rId1"/>
          <a:stretch/>
        </p:blipFill>
        <p:spPr>
          <a:xfrm>
            <a:off x="0" y="0"/>
            <a:ext cx="10355760" cy="6856920"/>
          </a:xfrm>
          <a:prstGeom prst="rect">
            <a:avLst/>
          </a:prstGeom>
          <a:ln>
            <a:noFill/>
          </a:ln>
        </p:spPr>
      </p:pic>
      <p:sp>
        <p:nvSpPr>
          <p:cNvPr id="199" name="CustomShape 1"/>
          <p:cNvSpPr/>
          <p:nvPr/>
        </p:nvSpPr>
        <p:spPr>
          <a:xfrm>
            <a:off x="5019840" y="77040"/>
            <a:ext cx="5201640" cy="175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ru-RU" sz="4400" spc="-1" strike="noStrike">
                <a:solidFill>
                  <a:srgbClr val="90c22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DejaVu Sans"/>
              </a:rPr>
              <a:t>Маме пора на работу-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90c22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DejaVu Sans"/>
              </a:rPr>
              <a:t>малышу пора в ясли!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3284280" y="1968840"/>
            <a:ext cx="7071480" cy="428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7000"/>
              </a:lnSpc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За последние несколько лет существенные изменения произошли, прежде всего, в сроках оформления детей в дошкольные учреждения. Когда-то невостребованные ясли и детские сады, массово закрывающие в середине 90-х свои группы для детей ясельного и младшего дошкольного возраста, теперь переживают настоящий «беби бум»: родители вынуждены записывать своих детей в очередь на получение путевки в ДОУ чуть ли не с рождения.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В связи с часто возникающей необходимостью раннего выхода на работу молодых родителей все чаще происходит неправомерное сокращение сроков адаптационного периода в детском саду, который необходим всем, даже абсолютно здоровым и подготовленным к его посещению, детям. Зачастую, получив долгожданную путевку, родители приводят ребенка в группу сразу чуть ли не на весь день, подвергая его физическое здоровье серьезным испытаниям, а психику – стрессу!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67716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4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Важным педагогическим аспектом является соблюдение единых требований к режиму сна и отдыха.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09004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4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Times New Roman"/>
              </a:rPr>
              <a:t>В выходные дни стоит настойчиво рекомендовать родителям следовать ясельному режиму, не нарушать его и в другие дни недели, когда малыш остается дома.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67716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4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Также стоит порекомендовать родителям до поступления в ясли отучить ребенка от вредных привычек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509004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4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И, напротив, приучить засыпать самостоятельно, есть ложкой, пить из чашки, играть с игрушками. Стараться как можно меньше брать его на руки.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67716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0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Часто оказывается, что малыш не отучен от памперсов. Многие родители ошибочно считают эту задачу чисто гигиенической и механически перекладывают ее решение на сотрудников детского сада.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509004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0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Необходимо с первого дня пребывания ребенка в детском саду отрегулировать с его родителями единую стратегию воспитания навыков опрятности, специально подчеркнуть, что от решения этой проблемы зависит и психологической комфорт ребенка в детском коллективе, и его здоровье.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0" name="Рисунок 5" descr=""/>
          <p:cNvPicPr/>
          <p:nvPr/>
        </p:nvPicPr>
        <p:blipFill>
          <a:blip r:embed="rId1"/>
          <a:stretch/>
        </p:blipFill>
        <p:spPr>
          <a:xfrm>
            <a:off x="447840" y="5178600"/>
            <a:ext cx="4851000" cy="131976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67716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Также, нужно обратить внимание на то, что, впервые определяя ребенка раннего возраста в дошкольное учреждение, необходимо тщательно подготовить его и к соблюдению определенных диетических требований к детскому питанию, и к переходу на режим самостоятельного питания.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509004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В дошкольном учреждении категорически запрещено кормить детей пищей, принесенной из дома. Малыши могут получать питание только из пищеблока ДОУ, по заранее составленному меню с расчетом порций по калорийности. Жалобы родителей на то, что малыш привык питаться лучше и их попытки навязать сотрудникам ДОУ свое меню, должны жестко пресекаться.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677160" y="609480"/>
            <a:ext cx="8595720" cy="133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3192840" y="1716840"/>
            <a:ext cx="8595720" cy="476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В период подготовки к яслям очень важно оздоровить ребенка, укрепить его здоровье. Очень часто после первых же дней пребывания в яслях ребенок заболевает, так как попадая в ясли, малыш неизбежно вступает в контакт с другими детьми и персоналом, в результате чего получает новые для себя микробы и вирусы, с которыми его организм не справляется из-за сниженных защитных сил.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677160" y="609480"/>
            <a:ext cx="859572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67716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22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От четкости требований всего педагогического коллектива, от умения выработать единую педагогическую позицию зависят перспективы нахождения каждого такого ребенка в детском саду, профилактика его возможных заболеваний и трудностей в развитии.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5090040" y="2160720"/>
            <a:ext cx="4182840" cy="387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С родителями (законными представителями) вновь поступающих в ясли малышей, персоналу группы лучше познакомиться заранее. Может быть они сообщат что-то, что поможет быстрее наладить позитивный контакт с ребенком и более безболезненно адаптировать его к жизни в группе ( это может быть ласкательное имя, к которому он привык дома, его домашние привычки, особенности поведения и т.п.)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677160" y="609480"/>
            <a:ext cx="8595720" cy="12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1" i="1" lang="ru-RU" sz="2800" spc="-1" strike="noStrike">
                <a:solidFill>
                  <a:srgbClr val="48485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Как же организовать жизнь ребенка в период адаптации к яслям?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677160" y="1632960"/>
            <a:ext cx="8595720" cy="487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Calibri"/>
              </a:rPr>
              <a:t>Некоторые специалисты советуют педагогам не ограничиваться в своей работе только традиционными формами (индивидуальная беседа с родителями, родительское собрание, информационный угол для родителей). Надо чаще проводить анкетирование родителей, приглашать в дошкольное учреждение детских психологов, педагогов-дефектологов, врачей узкого профиля (отоларингологов, гастроэнтерологов, методистов лечебной физкультуры). Можно даже обратиться за помощью к самим родителям: очень часто среди них есть специалисты интересующего учреждение профиля. Только участие семьи ребенка в решении его проблем сделает педагогический процесс в образовательном учреждении по-настоящему эффективным, поможет реально, а не на словах снизить заболеваемость детей, улучшить их психологическое состояние, повлиять на общий климат в детском учреждении.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Application>LibreOffice/5.1.3.2$Windows_x86 LibreOffice_project/644e4637d1d8544fd9f56425bd6cec110e49301b</Application>
  <Words>778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2021-10-04T18:13:39Z</dcterms:created>
  <dc:creator>Ирина Федорищева</dc:creator>
  <dc:description/>
  <dc:language>ru-RU</dc:language>
  <cp:lastModifiedBy/>
  <dcterms:modified xsi:type="dcterms:W3CDTF">2022-11-08T17:44:58Z</dcterms:modified>
  <cp:revision>8</cp:revision>
  <dc:subject/>
  <dc:title>«Работа с родителями на этапе оформления ребенка в ясельную группу.»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