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71" r:id="rId8"/>
    <p:sldId id="272" r:id="rId9"/>
    <p:sldId id="261" r:id="rId10"/>
    <p:sldId id="273" r:id="rId11"/>
    <p:sldId id="262" r:id="rId12"/>
    <p:sldId id="263" r:id="rId13"/>
    <p:sldId id="264" r:id="rId14"/>
    <p:sldId id="274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8026088" cy="1544168"/>
          </a:xfrm>
        </p:spPr>
        <p:txBody>
          <a:bodyPr>
            <a:normAutofit/>
          </a:bodyPr>
          <a:lstStyle/>
          <a:p>
            <a:endParaRPr lang="ru-RU" dirty="0">
              <a:latin typeface="Book Antiqu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35292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ook Antiqua" pitchFamily="18" charset="0"/>
              </a:rPr>
              <a:t>Становление и развитие </a:t>
            </a:r>
            <a:br>
              <a:rPr lang="ru-RU" b="1" dirty="0">
                <a:latin typeface="Book Antiqua" pitchFamily="18" charset="0"/>
              </a:rPr>
            </a:br>
            <a:r>
              <a:rPr lang="ru-RU" b="1" dirty="0">
                <a:latin typeface="Book Antiqua" pitchFamily="18" charset="0"/>
              </a:rPr>
              <a:t>начального образования</a:t>
            </a:r>
            <a:br>
              <a:rPr lang="ru-RU" b="1" dirty="0">
                <a:latin typeface="Book Antiqua" pitchFamily="18" charset="0"/>
              </a:rPr>
            </a:br>
            <a:r>
              <a:rPr lang="ru-RU" b="1" dirty="0">
                <a:latin typeface="Book Antiqua" pitchFamily="18" charset="0"/>
              </a:rPr>
              <a:t> на Смоленщине</a:t>
            </a: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Основные черты учебных первых заведений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1412776"/>
            <a:ext cx="39604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 трёхлетний курс, где дети всех трёх лет обучения (разделённые на три отделения) одновременно занимались в одной классной комнате с единственным учителем, позднее четырёхлетний учебный курсом,  с двумя классами (по два отделения в классе) и двумя учителями —двухкомплектная школа.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9992" y="1412776"/>
            <a:ext cx="4248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 преподавали русский язык и чистописание, арифметику в простейшем изложении, Закон Божий и церковнославянский язык, церковное пение</a:t>
            </a: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ar-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7812360" cy="5889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5536" y="141277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408712"/>
          </a:xfrm>
        </p:spPr>
        <p:txBody>
          <a:bodyPr/>
          <a:lstStyle/>
          <a:p>
            <a:r>
              <a:rPr lang="ru-RU" dirty="0">
                <a:latin typeface="Book Antiqua" pitchFamily="18" charset="0"/>
              </a:rPr>
              <a:t>1872 г. –  новое «Положение о городских училищах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836712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Book Antiqua" pitchFamily="18" charset="0"/>
              </a:rPr>
              <a:t>Основные изменения: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78488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/>
              <a:t>Городские училища :</a:t>
            </a:r>
            <a:r>
              <a:rPr lang="ru-RU" sz="2400" dirty="0" err="1"/>
              <a:t>одноклассные</a:t>
            </a:r>
            <a:r>
              <a:rPr lang="ru-RU" sz="2400" dirty="0"/>
              <a:t>, двухклассные, трехклассные и четырехклассные. </a:t>
            </a:r>
          </a:p>
          <a:p>
            <a:pPr marL="342900" indent="-342900">
              <a:buFont typeface="+mj-lt"/>
              <a:buAutoNum type="arabicPeriod"/>
            </a:pPr>
            <a:endParaRPr lang="ru-RU" sz="2400" dirty="0"/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На прохождение полного курса учения в городских училищах назначается шесть лет.</a:t>
            </a:r>
          </a:p>
          <a:p>
            <a:pPr marL="342900" indent="-342900">
              <a:buFont typeface="+mj-lt"/>
              <a:buAutoNum type="arabicPeriod"/>
            </a:pPr>
            <a:endParaRPr lang="ru-RU" sz="2400" dirty="0"/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Сроки пребывания учеников в классах или в отделениях могут быть для способнейших из них сокращаемы, сообразно оказанным успехам, по усмотрению педагогического совета городского училища.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260648"/>
            <a:ext cx="8136904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600" dirty="0"/>
              <a:t>4. Расширяется круг изучаемых  предметов:</a:t>
            </a:r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sz="2600" dirty="0"/>
              <a:t>а) закон божий, </a:t>
            </a:r>
          </a:p>
          <a:p>
            <a:pPr marL="342900" indent="-342900"/>
            <a:r>
              <a:rPr lang="ru-RU" sz="2600" dirty="0"/>
              <a:t>б) чтение и письмо, </a:t>
            </a:r>
          </a:p>
          <a:p>
            <a:pPr marL="342900" indent="-342900"/>
            <a:r>
              <a:rPr lang="ru-RU" sz="2600" dirty="0"/>
              <a:t>в) русский язык и церковно-славянское чтение с переводом на русский язык, </a:t>
            </a:r>
          </a:p>
          <a:p>
            <a:pPr marL="342900" indent="-342900"/>
            <a:r>
              <a:rPr lang="ru-RU" sz="2600" dirty="0"/>
              <a:t>г) арифметика,</a:t>
            </a:r>
          </a:p>
          <a:p>
            <a:pPr marL="342900" indent="-342900"/>
            <a:r>
              <a:rPr lang="ru-RU" sz="2600" dirty="0" err="1"/>
              <a:t>д</a:t>
            </a:r>
            <a:r>
              <a:rPr lang="ru-RU" sz="2600" dirty="0"/>
              <a:t>) практическая геометрия, </a:t>
            </a:r>
          </a:p>
          <a:p>
            <a:pPr marL="342900" indent="-342900"/>
            <a:r>
              <a:rPr lang="ru-RU" sz="2600" dirty="0"/>
              <a:t>е) география и история отечества, с необходимыми сведениями из всеобщей истории и географии, </a:t>
            </a:r>
          </a:p>
          <a:p>
            <a:pPr marL="342900" indent="-342900"/>
            <a:r>
              <a:rPr lang="ru-RU" sz="2600" dirty="0"/>
              <a:t>ж) сведения из естественной истории и физики, </a:t>
            </a:r>
          </a:p>
          <a:p>
            <a:pPr marL="342900" indent="-342900"/>
            <a:r>
              <a:rPr lang="ru-RU" sz="2600" dirty="0" err="1"/>
              <a:t>з</a:t>
            </a:r>
            <a:r>
              <a:rPr lang="ru-RU" sz="2600" dirty="0"/>
              <a:t>) черчение и рисование, </a:t>
            </a:r>
          </a:p>
          <a:p>
            <a:pPr marL="342900" indent="-342900"/>
            <a:r>
              <a:rPr lang="ru-RU" sz="2600" dirty="0"/>
              <a:t>и) пение,</a:t>
            </a:r>
          </a:p>
          <a:p>
            <a:pPr marL="342900" indent="-342900"/>
            <a:r>
              <a:rPr lang="ru-RU" sz="2600" dirty="0"/>
              <a:t>к) гимнастика.</a:t>
            </a:r>
          </a:p>
          <a:p>
            <a:pPr marL="342900" indent="-342900"/>
            <a:endParaRPr lang="ru-RU" sz="2600" dirty="0"/>
          </a:p>
          <a:p>
            <a:endParaRPr lang="ru-RU" sz="2600" dirty="0"/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sz="2400" dirty="0"/>
              <a:t> </a:t>
            </a:r>
          </a:p>
          <a:p>
            <a:pPr marL="342900" indent="-342900"/>
            <a:endParaRPr lang="ru-RU" sz="2400" dirty="0"/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260648"/>
            <a:ext cx="8568952" cy="10341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endParaRPr lang="ru-RU" sz="2400" dirty="0"/>
          </a:p>
          <a:p>
            <a:pPr marL="342900" indent="-342900"/>
            <a:r>
              <a:rPr lang="ru-RU" sz="2400" dirty="0"/>
              <a:t>5.Полагается законоучитель и столько штатных учителей, сколько классов в училище.</a:t>
            </a:r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sz="2400" dirty="0"/>
              <a:t>6. Каждому штатному учителю поручается преподавание во вверенном ему классе всех предметов, кроме закона божия, пения и гимнастики. </a:t>
            </a:r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sz="2400" dirty="0"/>
              <a:t>7. В городские училища могут поступать дети не моложе семилетнего возраста, всех званий, состояний и вероисповеданий, без всякого приемного испытания. Дети же старшего возраста, от 10 до 14 лет включительно, должны знать: молитву господню, важнейшие события из священной истории ветхого и нового завета, уметь читать и писать по-русски и считать. </a:t>
            </a:r>
          </a:p>
          <a:p>
            <a:pPr marL="342900" indent="-342900"/>
            <a:endParaRPr lang="ru-RU" sz="2400" dirty="0"/>
          </a:p>
          <a:p>
            <a:pPr marL="342900" indent="-342900"/>
            <a:endParaRPr lang="ru-RU" sz="2400" dirty="0"/>
          </a:p>
          <a:p>
            <a:pPr marL="342900" indent="-342900"/>
            <a:endParaRPr lang="ru-RU" sz="2400" dirty="0"/>
          </a:p>
          <a:p>
            <a:pPr marL="342900" indent="-342900"/>
            <a:endParaRPr lang="ru-RU" sz="2400" dirty="0"/>
          </a:p>
          <a:p>
            <a:endParaRPr lang="ru-RU" sz="2400" dirty="0"/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sz="2400" dirty="0"/>
              <a:t> </a:t>
            </a:r>
          </a:p>
          <a:p>
            <a:pPr marL="342900" indent="-342900"/>
            <a:endParaRPr lang="ru-RU" sz="2400" dirty="0"/>
          </a:p>
          <a:p>
            <a:pPr marL="342900" indent="-342900"/>
            <a:endParaRPr lang="ru-RU" sz="2400" dirty="0"/>
          </a:p>
          <a:p>
            <a:pPr marL="342900" indent="-342900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9ma19icavywcldqx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8345599" cy="5472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6647-86ef7dace42d7fec6799218cbf5dda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8678988" cy="5547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8N4AOZM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122420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уууууууееееее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764704"/>
            <a:ext cx="8204273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Book Antiqua" pitchFamily="18" charset="0"/>
              </a:rPr>
              <a:t>1961 г – образование Смоленского района </a:t>
            </a:r>
          </a:p>
          <a:p>
            <a:endParaRPr lang="ru-RU" dirty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с 14 июля 1864 - «Положение о начальных народных училищах».</a:t>
            </a:r>
          </a:p>
          <a:p>
            <a:pPr>
              <a:buNone/>
            </a:pPr>
            <a:endParaRPr lang="ru-RU" dirty="0">
              <a:latin typeface="Book Antiqua" pitchFamily="18" charset="0"/>
            </a:endParaRPr>
          </a:p>
          <a:p>
            <a:pPr>
              <a:buNone/>
            </a:pPr>
            <a:r>
              <a:rPr lang="ru-RU" dirty="0">
                <a:latin typeface="Book Antiqua" pitchFamily="18" charset="0"/>
              </a:rPr>
              <a:t>Утверждено Александром </a:t>
            </a:r>
            <a:r>
              <a:rPr lang="en-US" dirty="0">
                <a:latin typeface="Book Antiqua" pitchFamily="18" charset="0"/>
              </a:rPr>
              <a:t>II</a:t>
            </a:r>
            <a:r>
              <a:rPr lang="ru-RU" dirty="0">
                <a:latin typeface="Book Antiqua" pitchFamily="18" charset="0"/>
              </a:rPr>
              <a:t>.</a:t>
            </a:r>
          </a:p>
          <a:p>
            <a:pPr>
              <a:buNone/>
            </a:pPr>
            <a:r>
              <a:rPr lang="ru-RU" dirty="0">
                <a:latin typeface="Book Antiqua" pitchFamily="18" charset="0"/>
              </a:rPr>
              <a:t>Положение действовало до 1871 года.</a:t>
            </a:r>
          </a:p>
          <a:p>
            <a:endParaRPr lang="ru-RU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Появление системы образования</a:t>
            </a: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4971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   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</a:rPr>
              <a:t>Отдел I. Цель, различные виды начальных народных училищ и учение в оных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  <a:p>
            <a:r>
              <a:rPr lang="ru-RU" dirty="0"/>
              <a:t>Ст. 1. Начальные народные училища имеют целью утвердить в народе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религиозные</a:t>
            </a:r>
            <a:r>
              <a:rPr lang="ru-RU" dirty="0"/>
              <a:t> и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нравственные </a:t>
            </a:r>
            <a:r>
              <a:rPr lang="ru-RU" dirty="0"/>
              <a:t>понятия и распространять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первоначальные полезные знания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 fontScale="90000"/>
          </a:bodyPr>
          <a:lstStyle/>
          <a:p>
            <a:r>
              <a:rPr lang="ru-RU" dirty="0"/>
              <a:t>Положение о начальных училищах</a:t>
            </a: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904656"/>
          </a:xfrm>
        </p:spPr>
        <p:txBody>
          <a:bodyPr>
            <a:normAutofit/>
          </a:bodyPr>
          <a:lstStyle/>
          <a:p>
            <a:r>
              <a:rPr lang="ru-RU" dirty="0"/>
              <a:t>Ст. 2. К начальным народным училищам относятся: </a:t>
            </a:r>
          </a:p>
          <a:p>
            <a:pPr>
              <a:buNone/>
            </a:pP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1) ведомства Министерства народного просвещения: </a:t>
            </a:r>
          </a:p>
          <a:p>
            <a:pPr>
              <a:buNone/>
            </a:pPr>
            <a:r>
              <a:rPr lang="ru-RU" dirty="0"/>
              <a:t>а) </a:t>
            </a:r>
            <a:r>
              <a:rPr lang="ru-RU" b="1" i="1" u="sng" dirty="0"/>
              <a:t>приходские училища </a:t>
            </a:r>
            <a:r>
              <a:rPr lang="ru-RU" dirty="0"/>
              <a:t>в городах, посадах и селах, </a:t>
            </a:r>
            <a:r>
              <a:rPr lang="ru-RU" dirty="0" err="1"/>
              <a:t>содержимые</a:t>
            </a:r>
            <a:r>
              <a:rPr lang="ru-RU" dirty="0"/>
              <a:t> на счет местных обществ и частью на счет казны и пожертвований частных лиц, и </a:t>
            </a:r>
          </a:p>
          <a:p>
            <a:pPr>
              <a:buNone/>
            </a:pPr>
            <a:r>
              <a:rPr lang="ru-RU" dirty="0"/>
              <a:t>б) </a:t>
            </a:r>
            <a:r>
              <a:rPr lang="ru-RU" b="1" i="1" u="sng" dirty="0"/>
              <a:t>народные училища, </a:t>
            </a:r>
            <a:r>
              <a:rPr lang="ru-RU" dirty="0"/>
              <a:t>учреждаемые и </a:t>
            </a:r>
            <a:r>
              <a:rPr lang="ru-RU" dirty="0" err="1"/>
              <a:t>содержимые</a:t>
            </a:r>
            <a:r>
              <a:rPr lang="ru-RU" dirty="0"/>
              <a:t> частными лицами разного звания.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2) Ведомства Министерств государственных имуществ, Внутренних дел. Удельного, Горного: </a:t>
            </a:r>
            <a:r>
              <a:rPr lang="ru-RU" dirty="0"/>
              <a:t>сельские училища разных наименований, </a:t>
            </a:r>
            <a:r>
              <a:rPr lang="ru-RU" dirty="0" err="1"/>
              <a:t>содержимые</a:t>
            </a:r>
            <a:r>
              <a:rPr lang="ru-RU" dirty="0"/>
              <a:t> на счет общественных  сумм. 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620688"/>
            <a:ext cx="8435280" cy="5835352"/>
          </a:xfrm>
        </p:spPr>
        <p:txBody>
          <a:bodyPr>
            <a:normAutofit/>
          </a:bodyPr>
          <a:lstStyle/>
          <a:p>
            <a:pPr fontAlgn="t">
              <a:buNone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3) Ведомства духовного: </a:t>
            </a:r>
            <a:r>
              <a:rPr lang="ru-RU" dirty="0"/>
              <a:t>церковноприходские училища, открываемые православным духовенством в городах, посадах и селах, с пособием и без пособия казны, местных обществ и частных лиц. </a:t>
            </a:r>
          </a:p>
          <a:p>
            <a:pPr fontAlgn="t">
              <a:buNone/>
            </a:pPr>
            <a:endParaRPr lang="ru-RU" dirty="0"/>
          </a:p>
          <a:p>
            <a:pPr fontAlgn="t">
              <a:buNone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4) Все вообще воскресные школы</a:t>
            </a:r>
            <a:r>
              <a:rPr lang="ru-RU" dirty="0"/>
              <a:t>, учреждаемые как правительством, так и обществами городскими и сельскими и частными лицами для образования лиц ремесленного и рабочего сословий обоего пола, не имеющих возможности пользоваться учением ежедневно.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3568" y="764704"/>
            <a:ext cx="7776864" cy="4680520"/>
          </a:xfrm>
        </p:spPr>
        <p:txBody>
          <a:bodyPr>
            <a:normAutofit/>
          </a:bodyPr>
          <a:lstStyle/>
          <a:p>
            <a:pPr fontAlgn="t"/>
            <a:r>
              <a:rPr lang="ru-RU" dirty="0"/>
              <a:t>Ст. 3. Предметами учебного курса начальных народных училищ служат: </a:t>
            </a:r>
          </a:p>
          <a:p>
            <a:pPr fontAlgn="t">
              <a:buNone/>
            </a:pPr>
            <a:r>
              <a:rPr lang="ru-RU" dirty="0"/>
              <a:t>     а) закон божий (краткий Катехизис и священная история); </a:t>
            </a:r>
          </a:p>
          <a:p>
            <a:pPr fontAlgn="t">
              <a:buNone/>
            </a:pPr>
            <a:r>
              <a:rPr lang="ru-RU" dirty="0"/>
              <a:t>     б) чтение по книгам гражданской и церковной печати; </a:t>
            </a:r>
          </a:p>
          <a:p>
            <a:pPr fontAlgn="t">
              <a:buNone/>
            </a:pPr>
            <a:r>
              <a:rPr lang="ru-RU" dirty="0"/>
              <a:t>     в) письмо; </a:t>
            </a:r>
          </a:p>
          <a:p>
            <a:pPr fontAlgn="t">
              <a:buNone/>
            </a:pPr>
            <a:r>
              <a:rPr lang="ru-RU" dirty="0"/>
              <a:t>     г) первые четыре действия арифметики;</a:t>
            </a:r>
          </a:p>
          <a:p>
            <a:pPr fontAlgn="t">
              <a:buNone/>
            </a:pPr>
            <a:r>
              <a:rPr lang="ru-RU" dirty="0"/>
              <a:t>     </a:t>
            </a:r>
            <a:r>
              <a:rPr lang="ru-RU" dirty="0" err="1"/>
              <a:t>д</a:t>
            </a:r>
            <a:r>
              <a:rPr lang="ru-RU" dirty="0"/>
              <a:t>) церковное пение там, где преподавание его будет возможно.</a:t>
            </a:r>
          </a:p>
          <a:p>
            <a:pPr fontAlgn="t">
              <a:buNone/>
            </a:pPr>
            <a:endParaRPr lang="ru-RU" sz="3400" dirty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908720"/>
            <a:ext cx="7992888" cy="5112568"/>
          </a:xfrm>
        </p:spPr>
        <p:txBody>
          <a:bodyPr>
            <a:normAutofit/>
          </a:bodyPr>
          <a:lstStyle/>
          <a:p>
            <a:pPr fontAlgn="t">
              <a:buNone/>
            </a:pPr>
            <a:endParaRPr lang="ru-RU" dirty="0"/>
          </a:p>
          <a:p>
            <a:pPr fontAlgn="t"/>
            <a:r>
              <a:rPr lang="ru-RU" dirty="0"/>
              <a:t>Ст. 4. В начальных народных училищах преподавание совершается на русском языке.</a:t>
            </a:r>
          </a:p>
          <a:p>
            <a:pPr fontAlgn="t">
              <a:buNone/>
            </a:pPr>
            <a:endParaRPr lang="ru-RU" dirty="0"/>
          </a:p>
          <a:p>
            <a:pPr fontAlgn="t"/>
            <a:r>
              <a:rPr lang="ru-RU" dirty="0"/>
              <a:t>Ст. 6. В училища могут быть принимаемы дети всех сословий без различия вероисповедания.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637928"/>
            <a:ext cx="8748464" cy="6220072"/>
          </a:xfrm>
        </p:spPr>
        <p:txBody>
          <a:bodyPr>
            <a:normAutofit/>
          </a:bodyPr>
          <a:lstStyle/>
          <a:p>
            <a:pPr fontAlgn="t"/>
            <a:r>
              <a:rPr lang="ru-RU" dirty="0"/>
              <a:t>Ст. 8. Установление платы за обучение и освобождение от оной зависит от усмотрения тех ведомств, городских и сельских обществ и частных лиц, на счет которых училища содержатся.</a:t>
            </a:r>
          </a:p>
          <a:p>
            <a:pPr fontAlgn="t"/>
            <a:endParaRPr lang="ru-RU" dirty="0"/>
          </a:p>
          <a:p>
            <a:pPr fontAlgn="t">
              <a:buNone/>
            </a:pPr>
            <a:endParaRPr lang="ru-RU" dirty="0"/>
          </a:p>
          <a:p>
            <a:pPr fontAlgn="t"/>
            <a:r>
              <a:rPr lang="ru-RU" dirty="0"/>
              <a:t>Ст. 10. Для учреждения начальных народных училищ городскими и сельскими обществами и частными лицами требуется разрешение уездного училищного совета. Училища сии могут быть закрываемы по распоряжению губернского училищного совета в случае беспорядка и вредного направления учений...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412776"/>
            <a:ext cx="8748464" cy="6220072"/>
          </a:xfrm>
        </p:spPr>
        <p:txBody>
          <a:bodyPr>
            <a:normAutofit/>
          </a:bodyPr>
          <a:lstStyle/>
          <a:p>
            <a:pPr fontAlgn="t"/>
            <a:r>
              <a:rPr lang="ru-RU" dirty="0"/>
              <a:t>Ст. 17. Наблюдение за религиозно-нравственным направлением во всех начальных народных и воскресных училищах возлагается на местного приходского священника. В случае надобности он сообщает свои замечания учителю и лицам, заведующим училищем, а если бы его замечания не были приняты, доносит о том уездному училищному совету.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195</TotalTime>
  <Words>709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Book Antiqua</vt:lpstr>
      <vt:lpstr>Constantia</vt:lpstr>
      <vt:lpstr>Wingdings 2</vt:lpstr>
      <vt:lpstr>Бумажная</vt:lpstr>
      <vt:lpstr>Становление и развитие  начального образования  на Смоленщине</vt:lpstr>
      <vt:lpstr>Появление системы образования</vt:lpstr>
      <vt:lpstr>Положение о начальных училищах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черты учебных первых заведений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 начального образования  на Смоленщине</dc:title>
  <dc:creator>1</dc:creator>
  <cp:lastModifiedBy>Макс Нестеров</cp:lastModifiedBy>
  <cp:revision>32</cp:revision>
  <dcterms:created xsi:type="dcterms:W3CDTF">2019-04-16T14:26:31Z</dcterms:created>
  <dcterms:modified xsi:type="dcterms:W3CDTF">2022-11-08T11:57:55Z</dcterms:modified>
</cp:coreProperties>
</file>