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  <p:sldMasterId id="2147483795" r:id="rId2"/>
  </p:sldMasterIdLst>
  <p:notesMasterIdLst>
    <p:notesMasterId r:id="rId32"/>
  </p:notesMasterIdLst>
  <p:sldIdLst>
    <p:sldId id="256" r:id="rId3"/>
    <p:sldId id="636" r:id="rId4"/>
    <p:sldId id="605" r:id="rId5"/>
    <p:sldId id="610" r:id="rId6"/>
    <p:sldId id="608" r:id="rId7"/>
    <p:sldId id="611" r:id="rId8"/>
    <p:sldId id="612" r:id="rId9"/>
    <p:sldId id="613" r:id="rId10"/>
    <p:sldId id="614" r:id="rId11"/>
    <p:sldId id="616" r:id="rId12"/>
    <p:sldId id="615" r:id="rId13"/>
    <p:sldId id="618" r:id="rId14"/>
    <p:sldId id="619" r:id="rId15"/>
    <p:sldId id="620" r:id="rId16"/>
    <p:sldId id="621" r:id="rId17"/>
    <p:sldId id="622" r:id="rId18"/>
    <p:sldId id="623" r:id="rId19"/>
    <p:sldId id="624" r:id="rId20"/>
    <p:sldId id="625" r:id="rId21"/>
    <p:sldId id="626" r:id="rId22"/>
    <p:sldId id="627" r:id="rId23"/>
    <p:sldId id="629" r:id="rId24"/>
    <p:sldId id="630" r:id="rId25"/>
    <p:sldId id="631" r:id="rId26"/>
    <p:sldId id="632" r:id="rId27"/>
    <p:sldId id="633" r:id="rId28"/>
    <p:sldId id="634" r:id="rId29"/>
    <p:sldId id="635" r:id="rId30"/>
    <p:sldId id="598" r:id="rId3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04F21"/>
    <a:srgbClr val="006600"/>
    <a:srgbClr val="2E7047"/>
    <a:srgbClr val="FF603B"/>
    <a:srgbClr val="FF5229"/>
    <a:srgbClr val="FF896D"/>
    <a:srgbClr val="214200"/>
    <a:srgbClr val="FFFFFF"/>
    <a:srgbClr val="327A62"/>
    <a:srgbClr val="A7671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896" autoAdjust="0"/>
    <p:restoredTop sz="94671" autoAdjust="0"/>
  </p:normalViewPr>
  <p:slideViewPr>
    <p:cSldViewPr>
      <p:cViewPr varScale="1">
        <p:scale>
          <a:sx n="69" d="100"/>
          <a:sy n="69" d="100"/>
        </p:scale>
        <p:origin x="1362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58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heme" Target="theme/theme1.xml"/><Relationship Id="rId8" Type="http://schemas.openxmlformats.org/officeDocument/2006/relationships/slide" Target="slides/slide6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7.wmf"/><Relationship Id="rId1" Type="http://schemas.openxmlformats.org/officeDocument/2006/relationships/image" Target="../media/image16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198811-A731-4BA0-901E-773D873299CD}" type="datetimeFigureOut">
              <a:rPr lang="ru-RU" smtClean="0"/>
              <a:t>08.11.2022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38B569-EB4A-4734-A3DC-2CED7F90C44A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805610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0" y="1484784"/>
            <a:ext cx="9144000" cy="1470025"/>
          </a:xfrm>
        </p:spPr>
        <p:txBody>
          <a:bodyPr/>
          <a:lstStyle>
            <a:lvl1pPr>
              <a:defRPr b="1" cap="none" spc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12789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66738" y="1752600"/>
            <a:ext cx="39243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3438" y="1752600"/>
            <a:ext cx="39243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00B354E-E822-478E-BC3E-9CA532F92445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20594406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60" y="6648"/>
            <a:ext cx="9132540" cy="614040"/>
          </a:xfrm>
        </p:spPr>
        <p:txBody>
          <a:bodyPr>
            <a:normAutofit/>
          </a:bodyPr>
          <a:lstStyle>
            <a:lvl1pPr algn="l">
              <a:defRPr sz="2800" b="1" cap="none" spc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282475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4BC106-EFDD-4617-9A82-FD5FB3CDDC6B}" type="datetimeFigureOut">
              <a:rPr lang="ru-RU"/>
              <a:pPr>
                <a:defRPr/>
              </a:pPr>
              <a:t>08.11.2022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CC3479-E8AE-453F-9464-E662304D94A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7439968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0" y="1484784"/>
            <a:ext cx="9144000" cy="1470025"/>
          </a:xfrm>
        </p:spPr>
        <p:txBody>
          <a:bodyPr/>
          <a:lstStyle>
            <a:lvl1pPr>
              <a:defRPr b="1" cap="none" spc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8364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60" y="6648"/>
            <a:ext cx="9132540" cy="614040"/>
          </a:xfrm>
        </p:spPr>
        <p:txBody>
          <a:bodyPr>
            <a:normAutofit/>
          </a:bodyPr>
          <a:lstStyle>
            <a:lvl1pPr algn="l">
              <a:defRPr sz="2800" b="1" cap="none" spc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083008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6CE183E-9ADF-4F7E-A0AE-EFA13EF567B3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18183921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96EB74F-0605-4343-9CD6-9AD6F56F9C9E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41095532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E97CE2B-39F5-4C6F-A0AA-37644D6064EC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10720203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4675" y="304800"/>
            <a:ext cx="8001000" cy="1216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566738" y="1752600"/>
            <a:ext cx="3924300" cy="4267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3438" y="1752600"/>
            <a:ext cx="3924300" cy="2057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3438" y="3962400"/>
            <a:ext cx="3924300" cy="2057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F36DE54-60FF-4271-A506-AA152F14E323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5086553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5" Type="http://schemas.openxmlformats.org/officeDocument/2006/relationships/slideLayout" Target="../slideLayouts/slideLayout8.xml"/><Relationship Id="rId4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6288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227004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9" r:id="rId3"/>
  </p:sldLayoutIdLst>
  <p:txStyles>
    <p:titleStyle>
      <a:lvl1pPr algn="l" defTabSz="914400" rtl="0" eaLnBrk="1" latinLnBrk="0" hangingPunct="1">
        <a:spcBef>
          <a:spcPct val="0"/>
        </a:spcBef>
        <a:buNone/>
        <a:defRPr sz="4400" b="1" kern="1200" cap="none" spc="0">
          <a:ln w="1905"/>
          <a:gradFill>
            <a:gsLst>
              <a:gs pos="0">
                <a:schemeClr val="accent6">
                  <a:shade val="20000"/>
                  <a:satMod val="200000"/>
                </a:schemeClr>
              </a:gs>
              <a:gs pos="78000">
                <a:schemeClr val="accent6">
                  <a:tint val="90000"/>
                  <a:shade val="89000"/>
                  <a:satMod val="220000"/>
                </a:schemeClr>
              </a:gs>
              <a:gs pos="100000">
                <a:schemeClr val="accent6">
                  <a:tint val="12000"/>
                  <a:satMod val="255000"/>
                </a:schemeClr>
              </a:gs>
            </a:gsLst>
            <a:lin ang="5400000"/>
          </a:gradFill>
          <a:effectLst>
            <a:innerShdw blurRad="69850" dist="43180" dir="5400000">
              <a:srgbClr val="000000">
                <a:alpha val="65000"/>
              </a:srgbClr>
            </a:innerShdw>
          </a:effectLst>
          <a:latin typeface="Arial Black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6288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852480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6" r:id="rId1"/>
    <p:sldLayoutId id="2147483797" r:id="rId2"/>
    <p:sldLayoutId id="2147483798" r:id="rId3"/>
    <p:sldLayoutId id="2147483800" r:id="rId4"/>
    <p:sldLayoutId id="2147483801" r:id="rId5"/>
    <p:sldLayoutId id="2147483802" r:id="rId6"/>
    <p:sldLayoutId id="2147483803" r:id="rId7"/>
  </p:sldLayoutIdLst>
  <p:txStyles>
    <p:titleStyle>
      <a:lvl1pPr algn="l" defTabSz="914400" rtl="0" eaLnBrk="1" latinLnBrk="0" hangingPunct="1">
        <a:spcBef>
          <a:spcPct val="0"/>
        </a:spcBef>
        <a:buNone/>
        <a:defRPr sz="4400" b="1" kern="1200" cap="none" spc="0">
          <a:ln w="1905"/>
          <a:gradFill>
            <a:gsLst>
              <a:gs pos="0">
                <a:schemeClr val="accent6">
                  <a:shade val="20000"/>
                  <a:satMod val="200000"/>
                </a:schemeClr>
              </a:gs>
              <a:gs pos="78000">
                <a:schemeClr val="accent6">
                  <a:tint val="90000"/>
                  <a:shade val="89000"/>
                  <a:satMod val="220000"/>
                </a:schemeClr>
              </a:gs>
              <a:gs pos="100000">
                <a:schemeClr val="accent6">
                  <a:tint val="12000"/>
                  <a:satMod val="255000"/>
                </a:schemeClr>
              </a:gs>
            </a:gsLst>
            <a:lin ang="5400000"/>
          </a:gradFill>
          <a:effectLst>
            <a:innerShdw blurRad="69850" dist="43180" dir="5400000">
              <a:srgbClr val="000000">
                <a:alpha val="65000"/>
              </a:srgbClr>
            </a:innerShdw>
          </a:effectLst>
          <a:latin typeface="Arial Black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0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7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16.wmf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http://school-sector.relarn.ru/dckt/projects/ctrana/graf/gr1.gif" TargetMode="External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6096" y="1289643"/>
            <a:ext cx="2803427" cy="3579517"/>
          </a:xfrm>
          <a:prstGeom prst="rect">
            <a:avLst/>
          </a:prstGeom>
        </p:spPr>
      </p:pic>
      <p:sp>
        <p:nvSpPr>
          <p:cNvPr id="6" name="Прямоугольник 5"/>
          <p:cNvSpPr/>
          <p:nvPr userDrawn="1"/>
        </p:nvSpPr>
        <p:spPr>
          <a:xfrm>
            <a:off x="0" y="271973"/>
            <a:ext cx="9216000" cy="821890"/>
          </a:xfrm>
          <a:prstGeom prst="rect">
            <a:avLst/>
          </a:prstGeom>
          <a:solidFill>
            <a:schemeClr val="accent3">
              <a:lumMod val="75000"/>
              <a:alpha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6D5CA8"/>
              </a:solidFill>
            </a:endParaRPr>
          </a:p>
        </p:txBody>
      </p:sp>
      <p:sp>
        <p:nvSpPr>
          <p:cNvPr id="16" name="TextBox 14"/>
          <p:cNvSpPr txBox="1"/>
          <p:nvPr/>
        </p:nvSpPr>
        <p:spPr>
          <a:xfrm>
            <a:off x="206695" y="452085"/>
            <a:ext cx="8978264" cy="461665"/>
          </a:xfrm>
          <a:prstGeom prst="rect">
            <a:avLst/>
          </a:prstGeom>
          <a:solidFill>
            <a:srgbClr val="44A786">
              <a:alpha val="0"/>
            </a:srgbClr>
          </a:solidFill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effectLst>
                  <a:glow rad="101600">
                    <a:srgbClr val="FFFFFF"/>
                  </a:glow>
                </a:effectLst>
                <a:latin typeface="Arial Black" pitchFamily="34" charset="0"/>
              </a:rPr>
              <a:t>Решение логических задач с помощью графов.</a:t>
            </a:r>
            <a:endParaRPr lang="ru-RU" sz="2400" dirty="0">
              <a:solidFill>
                <a:schemeClr val="accent3">
                  <a:lumMod val="50000"/>
                </a:schemeClr>
              </a:solidFill>
              <a:effectLst>
                <a:glow rad="101600">
                  <a:srgbClr val="FFFFFF"/>
                </a:glow>
              </a:effectLst>
              <a:latin typeface="Arial Black" pitchFamily="34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427984" y="5471920"/>
            <a:ext cx="4030643" cy="1292662"/>
          </a:xfrm>
          <a:prstGeom prst="rect">
            <a:avLst/>
          </a:prstGeom>
          <a:solidFill>
            <a:schemeClr val="bg1"/>
          </a:solidFill>
          <a:ln>
            <a:solidFill>
              <a:schemeClr val="accent3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ru-RU" sz="2600" b="1" i="1" dirty="0" smtClean="0">
                <a:solidFill>
                  <a:schemeClr val="accent3">
                    <a:lumMod val="50000"/>
                  </a:schemeClr>
                </a:solidFill>
              </a:rPr>
              <a:t>Чем невозможнее кажется задача, тем интереснее её решать.</a:t>
            </a:r>
            <a:endParaRPr lang="ru-RU" sz="2600" i="1" dirty="0" smtClean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16" y="1273975"/>
            <a:ext cx="5621552" cy="39824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18954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725057"/>
            <a:ext cx="8229600" cy="752582"/>
          </a:xfrm>
        </p:spPr>
        <p:txBody>
          <a:bodyPr>
            <a:normAutofit/>
          </a:bodyPr>
          <a:lstStyle/>
          <a:p>
            <a:pPr algn="ctr" eaLnBrk="1" hangingPunct="1"/>
            <a:r>
              <a:rPr lang="ru-RU" altLang="ru-RU" sz="3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Связные и несвязные графы</a:t>
            </a:r>
            <a:endParaRPr lang="en-US" altLang="ru-RU" sz="36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5363" name="Group 24"/>
          <p:cNvGrpSpPr>
            <a:grpSpLocks/>
          </p:cNvGrpSpPr>
          <p:nvPr/>
        </p:nvGrpSpPr>
        <p:grpSpPr bwMode="auto">
          <a:xfrm>
            <a:off x="1285875" y="2214563"/>
            <a:ext cx="1655763" cy="1439862"/>
            <a:chOff x="703" y="1752"/>
            <a:chExt cx="1043" cy="907"/>
          </a:xfrm>
        </p:grpSpPr>
        <p:grpSp>
          <p:nvGrpSpPr>
            <p:cNvPr id="15377" name="Group 16"/>
            <p:cNvGrpSpPr>
              <a:grpSpLocks/>
            </p:cNvGrpSpPr>
            <p:nvPr/>
          </p:nvGrpSpPr>
          <p:grpSpPr bwMode="auto">
            <a:xfrm>
              <a:off x="703" y="2115"/>
              <a:ext cx="1043" cy="544"/>
              <a:chOff x="703" y="2115"/>
              <a:chExt cx="1043" cy="544"/>
            </a:xfrm>
          </p:grpSpPr>
          <p:sp>
            <p:nvSpPr>
              <p:cNvPr id="15384" name="Line 13"/>
              <p:cNvSpPr>
                <a:spLocks noChangeShapeType="1"/>
              </p:cNvSpPr>
              <p:nvPr/>
            </p:nvSpPr>
            <p:spPr bwMode="auto">
              <a:xfrm>
                <a:off x="703" y="2115"/>
                <a:ext cx="0" cy="544"/>
              </a:xfrm>
              <a:prstGeom prst="line">
                <a:avLst/>
              </a:prstGeom>
              <a:noFill/>
              <a:ln w="38100">
                <a:solidFill>
                  <a:schemeClr val="folHlink"/>
                </a:solidFill>
                <a:round/>
                <a:headEnd type="oval" w="med" len="med"/>
                <a:tailEnd type="oval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385" name="Line 14"/>
              <p:cNvSpPr>
                <a:spLocks noChangeShapeType="1"/>
              </p:cNvSpPr>
              <p:nvPr/>
            </p:nvSpPr>
            <p:spPr bwMode="auto">
              <a:xfrm>
                <a:off x="1746" y="2115"/>
                <a:ext cx="0" cy="544"/>
              </a:xfrm>
              <a:prstGeom prst="line">
                <a:avLst/>
              </a:prstGeom>
              <a:noFill/>
              <a:ln w="38100">
                <a:solidFill>
                  <a:schemeClr val="folHlink"/>
                </a:solidFill>
                <a:round/>
                <a:headEnd type="oval" w="med" len="med"/>
                <a:tailEnd type="oval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5378" name="Group 21"/>
            <p:cNvGrpSpPr>
              <a:grpSpLocks/>
            </p:cNvGrpSpPr>
            <p:nvPr/>
          </p:nvGrpSpPr>
          <p:grpSpPr bwMode="auto">
            <a:xfrm>
              <a:off x="703" y="1752"/>
              <a:ext cx="1043" cy="907"/>
              <a:chOff x="703" y="1752"/>
              <a:chExt cx="1043" cy="907"/>
            </a:xfrm>
          </p:grpSpPr>
          <p:grpSp>
            <p:nvGrpSpPr>
              <p:cNvPr id="15379" name="Group 8"/>
              <p:cNvGrpSpPr>
                <a:grpSpLocks/>
              </p:cNvGrpSpPr>
              <p:nvPr/>
            </p:nvGrpSpPr>
            <p:grpSpPr bwMode="auto">
              <a:xfrm>
                <a:off x="703" y="1752"/>
                <a:ext cx="1043" cy="362"/>
                <a:chOff x="703" y="1979"/>
                <a:chExt cx="1043" cy="362"/>
              </a:xfrm>
            </p:grpSpPr>
            <p:sp>
              <p:nvSpPr>
                <p:cNvPr id="15381" name="Line 5"/>
                <p:cNvSpPr>
                  <a:spLocks noChangeShapeType="1"/>
                </p:cNvSpPr>
                <p:nvPr/>
              </p:nvSpPr>
              <p:spPr bwMode="auto">
                <a:xfrm>
                  <a:off x="703" y="2341"/>
                  <a:ext cx="1043" cy="0"/>
                </a:xfrm>
                <a:prstGeom prst="line">
                  <a:avLst/>
                </a:prstGeom>
                <a:noFill/>
                <a:ln w="38100">
                  <a:solidFill>
                    <a:schemeClr val="folHlink"/>
                  </a:solidFill>
                  <a:round/>
                  <a:headEnd type="oval" w="med" len="med"/>
                  <a:tailEnd type="oval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5382" name="Line 6"/>
                <p:cNvSpPr>
                  <a:spLocks noChangeShapeType="1"/>
                </p:cNvSpPr>
                <p:nvPr/>
              </p:nvSpPr>
              <p:spPr bwMode="auto">
                <a:xfrm>
                  <a:off x="1247" y="1979"/>
                  <a:ext cx="499" cy="362"/>
                </a:xfrm>
                <a:prstGeom prst="line">
                  <a:avLst/>
                </a:prstGeom>
                <a:noFill/>
                <a:ln w="38100">
                  <a:solidFill>
                    <a:schemeClr val="folHlink"/>
                  </a:solidFill>
                  <a:round/>
                  <a:headEnd type="oval" w="med" len="med"/>
                  <a:tailEnd type="oval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5383" name="Line 7"/>
                <p:cNvSpPr>
                  <a:spLocks noChangeShapeType="1"/>
                </p:cNvSpPr>
                <p:nvPr/>
              </p:nvSpPr>
              <p:spPr bwMode="auto">
                <a:xfrm flipV="1">
                  <a:off x="703" y="1979"/>
                  <a:ext cx="544" cy="362"/>
                </a:xfrm>
                <a:prstGeom prst="line">
                  <a:avLst/>
                </a:prstGeom>
                <a:noFill/>
                <a:ln w="38100">
                  <a:solidFill>
                    <a:schemeClr val="folHlink"/>
                  </a:solidFill>
                  <a:round/>
                  <a:headEnd type="oval" w="med" len="med"/>
                  <a:tailEnd type="oval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15380" name="Line 15"/>
              <p:cNvSpPr>
                <a:spLocks noChangeShapeType="1"/>
              </p:cNvSpPr>
              <p:nvPr/>
            </p:nvSpPr>
            <p:spPr bwMode="auto">
              <a:xfrm>
                <a:off x="703" y="2659"/>
                <a:ext cx="1043" cy="0"/>
              </a:xfrm>
              <a:prstGeom prst="line">
                <a:avLst/>
              </a:prstGeom>
              <a:noFill/>
              <a:ln w="38100">
                <a:solidFill>
                  <a:schemeClr val="folHlink"/>
                </a:solidFill>
                <a:round/>
                <a:headEnd type="oval" w="med" len="med"/>
                <a:tailEnd type="oval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</p:grpSp>
      <p:grpSp>
        <p:nvGrpSpPr>
          <p:cNvPr id="15364" name="Group 25"/>
          <p:cNvGrpSpPr>
            <a:grpSpLocks/>
          </p:cNvGrpSpPr>
          <p:nvPr/>
        </p:nvGrpSpPr>
        <p:grpSpPr bwMode="auto">
          <a:xfrm>
            <a:off x="5572125" y="2143125"/>
            <a:ext cx="1655763" cy="1800225"/>
            <a:chOff x="3470" y="1706"/>
            <a:chExt cx="1043" cy="1134"/>
          </a:xfrm>
        </p:grpSpPr>
        <p:grpSp>
          <p:nvGrpSpPr>
            <p:cNvPr id="15367" name="Group 9"/>
            <p:cNvGrpSpPr>
              <a:grpSpLocks/>
            </p:cNvGrpSpPr>
            <p:nvPr/>
          </p:nvGrpSpPr>
          <p:grpSpPr bwMode="auto">
            <a:xfrm>
              <a:off x="3470" y="1706"/>
              <a:ext cx="1043" cy="362"/>
              <a:chOff x="703" y="1979"/>
              <a:chExt cx="1043" cy="362"/>
            </a:xfrm>
          </p:grpSpPr>
          <p:sp>
            <p:nvSpPr>
              <p:cNvPr id="15374" name="Line 10"/>
              <p:cNvSpPr>
                <a:spLocks noChangeShapeType="1"/>
              </p:cNvSpPr>
              <p:nvPr/>
            </p:nvSpPr>
            <p:spPr bwMode="auto">
              <a:xfrm>
                <a:off x="703" y="2341"/>
                <a:ext cx="1043" cy="0"/>
              </a:xfrm>
              <a:prstGeom prst="line">
                <a:avLst/>
              </a:prstGeom>
              <a:noFill/>
              <a:ln w="38100">
                <a:solidFill>
                  <a:schemeClr val="folHlink"/>
                </a:solidFill>
                <a:round/>
                <a:headEnd type="oval" w="med" len="med"/>
                <a:tailEnd type="oval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375" name="Line 11"/>
              <p:cNvSpPr>
                <a:spLocks noChangeShapeType="1"/>
              </p:cNvSpPr>
              <p:nvPr/>
            </p:nvSpPr>
            <p:spPr bwMode="auto">
              <a:xfrm>
                <a:off x="1247" y="1979"/>
                <a:ext cx="499" cy="362"/>
              </a:xfrm>
              <a:prstGeom prst="line">
                <a:avLst/>
              </a:prstGeom>
              <a:noFill/>
              <a:ln w="38100">
                <a:solidFill>
                  <a:schemeClr val="folHlink"/>
                </a:solidFill>
                <a:round/>
                <a:headEnd type="oval" w="med" len="med"/>
                <a:tailEnd type="oval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376" name="Line 12"/>
              <p:cNvSpPr>
                <a:spLocks noChangeShapeType="1"/>
              </p:cNvSpPr>
              <p:nvPr/>
            </p:nvSpPr>
            <p:spPr bwMode="auto">
              <a:xfrm flipV="1">
                <a:off x="703" y="1979"/>
                <a:ext cx="544" cy="362"/>
              </a:xfrm>
              <a:prstGeom prst="line">
                <a:avLst/>
              </a:prstGeom>
              <a:noFill/>
              <a:ln w="38100">
                <a:solidFill>
                  <a:schemeClr val="folHlink"/>
                </a:solidFill>
                <a:round/>
                <a:headEnd type="oval" w="med" len="med"/>
                <a:tailEnd type="oval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5368" name="Group 23"/>
            <p:cNvGrpSpPr>
              <a:grpSpLocks/>
            </p:cNvGrpSpPr>
            <p:nvPr/>
          </p:nvGrpSpPr>
          <p:grpSpPr bwMode="auto">
            <a:xfrm>
              <a:off x="3470" y="2296"/>
              <a:ext cx="1043" cy="544"/>
              <a:chOff x="3470" y="2296"/>
              <a:chExt cx="1043" cy="544"/>
            </a:xfrm>
          </p:grpSpPr>
          <p:grpSp>
            <p:nvGrpSpPr>
              <p:cNvPr id="15369" name="Group 17"/>
              <p:cNvGrpSpPr>
                <a:grpSpLocks/>
              </p:cNvGrpSpPr>
              <p:nvPr/>
            </p:nvGrpSpPr>
            <p:grpSpPr bwMode="auto">
              <a:xfrm>
                <a:off x="3470" y="2296"/>
                <a:ext cx="1043" cy="544"/>
                <a:chOff x="703" y="2115"/>
                <a:chExt cx="1043" cy="544"/>
              </a:xfrm>
            </p:grpSpPr>
            <p:sp>
              <p:nvSpPr>
                <p:cNvPr id="15372" name="Line 18"/>
                <p:cNvSpPr>
                  <a:spLocks noChangeShapeType="1"/>
                </p:cNvSpPr>
                <p:nvPr/>
              </p:nvSpPr>
              <p:spPr bwMode="auto">
                <a:xfrm>
                  <a:off x="703" y="2115"/>
                  <a:ext cx="0" cy="544"/>
                </a:xfrm>
                <a:prstGeom prst="line">
                  <a:avLst/>
                </a:prstGeom>
                <a:noFill/>
                <a:ln w="38100">
                  <a:solidFill>
                    <a:schemeClr val="folHlink"/>
                  </a:solidFill>
                  <a:round/>
                  <a:headEnd type="oval" w="med" len="med"/>
                  <a:tailEnd type="oval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5373" name="Line 19"/>
                <p:cNvSpPr>
                  <a:spLocks noChangeShapeType="1"/>
                </p:cNvSpPr>
                <p:nvPr/>
              </p:nvSpPr>
              <p:spPr bwMode="auto">
                <a:xfrm>
                  <a:off x="1746" y="2115"/>
                  <a:ext cx="0" cy="544"/>
                </a:xfrm>
                <a:prstGeom prst="line">
                  <a:avLst/>
                </a:prstGeom>
                <a:noFill/>
                <a:ln w="38100">
                  <a:solidFill>
                    <a:schemeClr val="folHlink"/>
                  </a:solidFill>
                  <a:round/>
                  <a:headEnd type="oval" w="med" len="med"/>
                  <a:tailEnd type="oval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15370" name="Line 20"/>
              <p:cNvSpPr>
                <a:spLocks noChangeShapeType="1"/>
              </p:cNvSpPr>
              <p:nvPr/>
            </p:nvSpPr>
            <p:spPr bwMode="auto">
              <a:xfrm>
                <a:off x="3470" y="2840"/>
                <a:ext cx="1043" cy="0"/>
              </a:xfrm>
              <a:prstGeom prst="line">
                <a:avLst/>
              </a:prstGeom>
              <a:noFill/>
              <a:ln w="38100">
                <a:solidFill>
                  <a:schemeClr val="folHlink"/>
                </a:solidFill>
                <a:round/>
                <a:headEnd type="oval" w="med" len="med"/>
                <a:tailEnd type="oval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371" name="Line 22"/>
              <p:cNvSpPr>
                <a:spLocks noChangeShapeType="1"/>
              </p:cNvSpPr>
              <p:nvPr/>
            </p:nvSpPr>
            <p:spPr bwMode="auto">
              <a:xfrm>
                <a:off x="3470" y="2296"/>
                <a:ext cx="1043" cy="0"/>
              </a:xfrm>
              <a:prstGeom prst="line">
                <a:avLst/>
              </a:prstGeom>
              <a:noFill/>
              <a:ln w="38100">
                <a:solidFill>
                  <a:schemeClr val="folHlink"/>
                </a:solidFill>
                <a:round/>
                <a:headEnd type="oval" w="med" len="med"/>
                <a:tailEnd type="oval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26" name="Номер слайда 2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9pPr>
          </a:lstStyle>
          <a:p>
            <a:endParaRPr lang="en-US" altLang="ru-RU" sz="2000" b="1" dirty="0">
              <a:latin typeface="Verdana" panose="020B060403050404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57200" y="4572000"/>
            <a:ext cx="8043863" cy="9540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Связный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граф можно нарисовать не отрывая карандаша от бумаги</a:t>
            </a:r>
          </a:p>
        </p:txBody>
      </p:sp>
      <p:grpSp>
        <p:nvGrpSpPr>
          <p:cNvPr id="27" name="Группа 26"/>
          <p:cNvGrpSpPr/>
          <p:nvPr/>
        </p:nvGrpSpPr>
        <p:grpSpPr>
          <a:xfrm>
            <a:off x="0" y="72000"/>
            <a:ext cx="9144000" cy="468000"/>
            <a:chOff x="0" y="72000"/>
            <a:chExt cx="9144000" cy="468000"/>
          </a:xfrm>
        </p:grpSpPr>
        <p:sp>
          <p:nvSpPr>
            <p:cNvPr id="29" name="Прямоугольник 28"/>
            <p:cNvSpPr/>
            <p:nvPr userDrawn="1"/>
          </p:nvSpPr>
          <p:spPr>
            <a:xfrm>
              <a:off x="0" y="72000"/>
              <a:ext cx="9144000" cy="46800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267034"/>
                </a:solidFill>
              </a:endParaRPr>
            </a:p>
          </p:txBody>
        </p:sp>
        <p:cxnSp>
          <p:nvCxnSpPr>
            <p:cNvPr id="30" name="Прямая соединительная линия 29"/>
            <p:cNvCxnSpPr/>
            <p:nvPr userDrawn="1"/>
          </p:nvCxnSpPr>
          <p:spPr>
            <a:xfrm>
              <a:off x="0" y="540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Прямая соединительная линия 30"/>
            <p:cNvCxnSpPr/>
            <p:nvPr userDrawn="1"/>
          </p:nvCxnSpPr>
          <p:spPr>
            <a:xfrm>
              <a:off x="0" y="72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2" name="Заголовок 1"/>
          <p:cNvSpPr txBox="1">
            <a:spLocks/>
          </p:cNvSpPr>
          <p:nvPr/>
        </p:nvSpPr>
        <p:spPr>
          <a:xfrm>
            <a:off x="0" y="0"/>
            <a:ext cx="9144000" cy="6140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b="1" kern="1200" cap="none" spc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  <a:ea typeface="+mj-ea"/>
                <a:cs typeface="+mj-cs"/>
              </a:defRPr>
            </a:lvl1pPr>
          </a:lstStyle>
          <a:p>
            <a:r>
              <a:rPr lang="ru-RU" sz="2400" b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Какие бывают графы?</a:t>
            </a:r>
            <a:endParaRPr lang="ru-RU" b="0" dirty="0">
              <a:ln>
                <a:solidFill>
                  <a:schemeClr val="bg1"/>
                </a:solidFill>
              </a:ln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493768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>
          <a:xfrm>
            <a:off x="-180528" y="504016"/>
            <a:ext cx="8229600" cy="1143000"/>
          </a:xfrm>
        </p:spPr>
        <p:txBody>
          <a:bodyPr>
            <a:normAutofit/>
          </a:bodyPr>
          <a:lstStyle/>
          <a:p>
            <a:pPr algn="ctr" eaLnBrk="1" hangingPunct="1"/>
            <a:r>
              <a:rPr lang="ru-RU" altLang="ru-RU" sz="32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Полный граф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9pPr>
          </a:lstStyle>
          <a:p>
            <a:endParaRPr lang="en-US" altLang="ru-RU" sz="2000" b="1" dirty="0">
              <a:latin typeface="Verdana" panose="020B060403050404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>
                <a:spLocks noGrp="1" noChangeArrowheads="1"/>
              </p:cNvSpPr>
              <p:nvPr>
                <p:ph idx="1"/>
              </p:nvPr>
            </p:nvSpPr>
            <p:spPr>
              <a:xfrm>
                <a:off x="155576" y="1785938"/>
                <a:ext cx="5702300" cy="3933825"/>
              </a:xfrm>
            </p:spPr>
            <p:txBody>
              <a:bodyPr wrap="square">
                <a:spAutoFit/>
              </a:bodyPr>
              <a:lstStyle/>
              <a:p>
                <a:pPr marL="0" indent="0" eaLnBrk="1" hangingPunct="1">
                  <a:buFont typeface="Wingdings" panose="05000000000000000000" pitchFamily="2" charset="2"/>
                  <a:buNone/>
                  <a:defRPr/>
                </a:pPr>
                <a:r>
                  <a:rPr lang="ru-RU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Граф называется </a:t>
                </a:r>
                <a:r>
                  <a:rPr lang="ru-RU" sz="2800" b="1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полным</a:t>
                </a:r>
                <a:r>
                  <a:rPr lang="ru-RU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если каждая вершина связана со всеми другими вершинами графа.</a:t>
                </a:r>
              </a:p>
              <a:p>
                <a:pPr marL="0" indent="0" eaLnBrk="1" hangingPunct="1">
                  <a:buFont typeface="Wingdings" panose="05000000000000000000" pitchFamily="2" charset="2"/>
                  <a:buNone/>
                  <a:defRPr/>
                </a:pPr>
                <a:r>
                  <a:rPr lang="ru-RU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Если </a:t>
                </a:r>
                <a:r>
                  <a:rPr lang="ru-RU" sz="2800" i="1" dirty="0">
                    <a:solidFill>
                      <a:srgbClr val="000099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полный</a:t>
                </a:r>
                <a:r>
                  <a:rPr lang="ru-RU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граф имеет </a:t>
                </a:r>
                <a:r>
                  <a:rPr lang="ru-RU" sz="2800" i="1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 вершин</a:t>
                </a:r>
                <a:r>
                  <a:rPr lang="ru-RU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ru-RU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то количество </a:t>
                </a:r>
                <a:r>
                  <a:rPr lang="ru-RU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ребер будет равно</a:t>
                </a:r>
              </a:p>
              <a:p>
                <a:pPr algn="ctr" eaLnBrk="1" hangingPunct="1">
                  <a:buFont typeface="Wingdings" panose="05000000000000000000" pitchFamily="2" charset="2"/>
                  <a:buNone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sz="2800" i="1" smtClean="0">
                              <a:solidFill>
                                <a:schemeClr val="tx1"/>
                              </a:solidFill>
                              <a:effectLst>
                                <a:outerShdw blurRad="38100" dist="38100" dir="2700000" algn="tl">
                                  <a:srgbClr val="000000"/>
                                </a:outerShdw>
                              </a:effectLst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effectLst>
                                <a:outerShdw blurRad="38100" dist="38100" dir="2700000" algn="tl">
                                  <a:srgbClr val="000000"/>
                                </a:outerShdw>
                              </a:effectLst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𝑛</m:t>
                          </m:r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effectLst>
                                <a:outerShdw blurRad="38100" dist="38100" dir="2700000" algn="tl">
                                  <a:srgbClr val="000000"/>
                                </a:outerShdw>
                              </a:effectLst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(</m:t>
                          </m:r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effectLst>
                                <a:outerShdw blurRad="38100" dist="38100" dir="2700000" algn="tl">
                                  <a:srgbClr val="000000"/>
                                </a:outerShdw>
                              </a:effectLst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𝑛</m:t>
                          </m:r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effectLst>
                                <a:outerShdw blurRad="38100" dist="38100" dir="2700000" algn="tl">
                                  <a:srgbClr val="000000"/>
                                </a:outerShdw>
                              </a:effectLst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−1)</m:t>
                          </m:r>
                        </m:num>
                        <m:den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effectLst>
                                <a:outerShdw blurRad="38100" dist="38100" dir="2700000" algn="tl">
                                  <a:srgbClr val="000000"/>
                                </a:outerShdw>
                              </a:effectLst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ru-RU" sz="2800" i="1" dirty="0"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" name="Rectangle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55576" y="1785938"/>
                <a:ext cx="5702300" cy="3933825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389" name="AutoShape 2" descr="4-simplex graph.sv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9pPr>
          </a:lstStyle>
          <a:p>
            <a:endParaRPr lang="ru-RU" altLang="ru-RU"/>
          </a:p>
        </p:txBody>
      </p:sp>
      <p:sp>
        <p:nvSpPr>
          <p:cNvPr id="16390" name="AutoShape 4" descr="4-simplex graph.sv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9pPr>
          </a:lstStyle>
          <a:p>
            <a:endParaRPr lang="ru-RU" altLang="ru-RU"/>
          </a:p>
        </p:txBody>
      </p:sp>
      <p:sp>
        <p:nvSpPr>
          <p:cNvPr id="16391" name="AutoShape 6" descr="data:image/png;base64,iVBORw0KGgoAAAANSUhEUgAABGAAAAE5CAYAAADft1YxAAAgAElEQVR4XuzdeZgcVbk/8PetXqazsgiEfVE2JRHBIVOnZwAjwnR1iLiBREGCXtyXn7uoV+OKC6jXfblCFLmJgChLunoCOmJm6tTEYYkJSGRfQwgQyDoz3V3v76lOutPTs3R1T3eSmXz7efJc6XrPe875VP9x533OwoQPBCAAAQhAAAIQgAAEIAABCEAAAhCAQEMFuKHZkRwCEIAABCAAAQhAAAIQgAAEIAABCECAUIDBjwACEIAABCAAAQhAAAIQgAAEIAABCDRYAAWYBgMjPQQgAAEIQAACEIAABCAAAQhAAAIQQAEGvwEIQAACEIAABCAAAQhAAAIQgAAEINBgARRgGgyM9BCAAAQgAAEIQAACEIAABCAAAQhAAAUY/AYgAAEIQAACEIAABCAAAQhAAAIQgECDBVCAaTAw0kMAAhCAAAQgAAEIQAACEIAABCAAARRg8BuAAAQgAAEIQAACEIAABCAAAQhAAAINFkABpsHASA8BCEAAAhCAAAQgAAEIQAACEIAABFCAwW8AAhCAAAQgAAEIQAACEIAABCAAAQg0WAAFmAYDIz0EIAABCEAAAhCAAAQgAAEIQAACEEABBr8BCEAAAhCAAAQgAAEIQAACEIAABCDQYAEUYBoMjPQQgAAEIAABCEAAAhCAAAQgAAEIQAAFGPwGIAABCEAAAhCAAAQgAAEIQAACEIBAgwVQgGkwMNJDAAIQgAAEIAABCEAAAhCAAAQgAAEUYPAbgAAEIAABCEAAAhCAAAQgAAEIQAACDRZAAabBwEgPAQhAAAIQgAAEIAABCEAAAhCAAARQgMFvAAIQgAAEIAABCEAAAhCAAAQgAAEINFgABZgGAyM9BCAAAQhAAAIQgAAEIAABCEAAAhBAAQa/AQhAAAIQgAAEIAABCEAAAhCAAAQg0GABFGAaDIz0EIAABCAAAQhAAAIQgAAEIAABCEAABRj8BiAAAQhAAAIQgAAEIAABCEAAAhCAQIMFUIBpMDDSQwACEIAABCAAAQhAAAIQgAAEIAABFGDwG4AABCAAAQhAAAIQgAAEIAABCEAAAg0WQAGmwcBIDwEIQAACEIAABCAAAQhAAAIQgAAEUIDBbwACEIAABCAAAQhAAAIQgAAEIAABCDRYAAWYBgMjPQQgAAEIQAACEIAABCAAAQhAAAIQQAEGvwEIQAACEIAABCAAAQhAAAIQgAAEINBgARRgGgyM9BCAAAQgAAEIQAACEIAABCAAAQhAAAUY/AYgAAEIQAACEIAABCAAAQhAAAIQgECDBVCAaTAw0kMAAhCAAAQgAAEIQAACEIAABCAAARRg8BuAAAQgAAEIQAACEIAABCAAAQhAAAINFkABpsHASA8BCEAAAhCAAAQgAAEIQAACEIAABFCAwW8AAhCAAAQgAAEIQAACEIAABCAAAQg0WAAFmAYDIz0EIAABCEAAAhCAAAQgAAEIQAACEEABBr8BCEAAAhCAAAQgAAEIQAACEIAABCDQYAEUYBoMjPQQgAAEIAABCEAAAhCAAAQgAAEIQAAFGPwGIAABCEAAAhCAAAQgAAEIQAACEIBAgwVQgGkwMNJDAAIQgAAEIAABCEAAAhCAAAQgAAEUYPAbgAAEIAABCEAAAhCAAAQgAAEIQAACDRZAAabBwEgPAQhAAAIQgAAEIAABCEAAAhCAAARQgMFvAAIQgAAEIAABCEAAAhCAAAQgAAEINFgABZgGAyM9BCAAAQhAAAIQgAAEIAABCEAAAhBAAQa/AQhAAAIQgAAEIAABCEAAAhCAAAQg0GABFGAaDIz0EIAABCAAAQhAAAIQgAAEIAABCEAABRj8BiAAAQhAAAIQgAAEIAABCEAAAhCAQIMFUIBpMDDSQwACEIAABCAAAQhAAAIQgAAEIAABFGDwG4AABCAAAQhAAAIQgAAEIAABCEAAAg0WQAGmwcBIDwEIQAACEIAABCAAAQhAAAIQgAAEUIDBbwACEIAABCAAAQhAAAIQgAAEIAABCDRYAAWYBgMjPQQgAAEIQAACEIAABCAAAQhAAAIQQAEGvwEIQAACEIAABCAAAQhAAAIQgAAEINBgARRgGgyM9BCAAAQgAAEIQAACEIAABCAAAQhAAAUY/AYgAAEIQAACEIAABCAAAQhAAAIQgECDBVCAaTAw0kMAAhCAAAQgAAEIQAACEIAABCAAARRg8BuAAAQgAAEIQAACEIAABCAAAQhAAAINFkABpsHASA8BCEAAAhCAAAQgAAEIQAACEIAABFCAwW8AAhCAAAQgAAEIQAACEIAABCAAAQg0WAAFmAYDIz0EIAABCEAAAhCAAAQgAAEIQAACEEABBr8BCEAAAhCAAAQgAAEIQAACEIAABCDQYAEUYBoMjPQQgAAEIAABCEAAAhCAAAQgAAEIQAAFGPwGIAABCEAAAhCAAAQgAAEIQAACEIBAgwVQgGkwMNJDAAIQgAAEIAABCEAAAhCAAAQgAAEUYPAbgAAEIAABCEAAAhCAAAQgAAEIQAACDRZAAabBwEgPAQhAAAIQgAAEIAABCEAAAhCAAARQgMFvAAIQgAAEIAABCEAAAhCAAAQgAAEINFgABZgGAyM9BCAAAQhAAAIQgAAEIAABCEAAAhBAAQa/AQhAAAIQgAAEIAABCEAAAhCAAAQg0GABFGAaDIz0EIAABCAAAQhAAAIQgAAEIAABCEAABRj8BiAAAQhAAAIQgAAEIAABCEAAAhCAQIMFUIBpMDDSQwACEIAABCAAAQhAAAIQgAAEIAABFGDwG4AABCAAAQhAAAIQgAAEIAABCEAAAg0WQAGmwcBIDwEIQAACEIAABCAAAQhAAAIQgAAEUIDBbwACEIAABCAAAQhAAAIQgAAEIAABCDRYAAWYBgMjPQQgAAEIQGCiCmhbH52T3MFs8IxQLrR/1siuC3HoWYnIuvhZ8acn6rwxLwhAAAIQgAAEIFCLAAowtaihDQQgAAEIQGAvFdApPY+ZE0JibRLvmI2eR30k5BFRmIgmsUH7sEGTmO8hJjtHuXRbom35XsqFaUMAAhCAAAQgAIGiAAow+DFAAAIQgAAEIFBRoKej59ycl/viOs9Tj+Qy9HQuS1tFRmznF2GOCIXpVaEI7WsYN4jIFfFk/J6KHSEAAhCAAAQgAAEITFABFGAm6IvFtCAAAQhAAAL1EOjs7IxN6pt07Tov+46VmQF6xstWnfbYUIReF2miyUzfiVvxy6tOgAYQgAAEIAABCEBgAgigADMBXiKmAAEIQAACEGiEgL5Nv5oMunZlbuD192b6x9RFhJjMaBO90oj8sW9S30Vz5sypvpIzphGgMQQgAAEIQAACENi9AijA7F5/9A4BCEAAAhDYIwWclHMKM9/RNdC3/8O5TN3GeGqkiV4bbnLDB4bPaG5url/iuo0QiSAAAQhAAAIQgEBjBFCAaYwrskIAAhCAAATGrUDv7b37ZHKZruX9fTP9817q/fGLMLNC0T+qpLqw3rmRDwIQgAAEIAABCOypAijA7KlvBuOCAAQgAAEI7CYBbetb7sr0z1udHWjYCE6PxuiYUBhnwjRMGIkhAAEIQAACENjTBFCA2dPeCMYDAQhAAAIQ2I0COq3/68ls9jd/G9jW0FH4Z8KcF5tCUwx+vUqouxva2ThI3tvbG9nywpaDQ9nQDA7xDBJ60ct567ZGtq5rb2/fMg6mgCFCAAIQgAAEIFBBAAUY/EQgAAEIQAACECgKOLbz8K39W1+5wfMaruLfjhSPNt0Yt+LnN7yzPbAD51bnRApRgpgsIj7nZc+jbSSUFaEQETUx03TDoAjxChFJG2TYZtJ098CpYEgQgAAEIAABCAQQQAEmABJCIAABCEAAAnuDQHeq+9OPerkruwb6Ak/340cvokOb1uXjN2Sm06Knz6d1/QcEbn9e0xSaFpIz2hJtywM3GueBy29ffmQ4E768j+SD/gHHT+ay9JyXIxlhXvsbBh1mhOmYUIT2M4xbDTKuaLFa9DhnwPAhAAEIQAACe50ACjB73SvHhCEAAQhAAALDC2hb39HRv/WsZ71cIKLjpjxK7z70ZooZ26+ozkqI7PVvoO4NzYHa+0Ezw1E6NRK9Im7Fvxi40TgO1Cn9uZxB37lnoJ/vq+GMHb8Ic3IkSvuQ8RuVVO8fxxQYOgQgAAEIQGCvE0ABZq975ZgwBCAAAQhAYKjAPZ337Lth27YN1/dtDswz98BOOn3/FbQ5OyXfZmp4C92/+Vj6/dNvD5xjHzbovKbJ98aT8VMCNxqngTqtf/50NvshN9NPm2VsW7xaIk10Yjh6R8gLXTx77uxnxykJhg0BCEAAAhDYqwRQgNmrXjcmCwEIQAACEBhewO1w3/F4JnNDZxWH7xa2H/lFF//zmqkP1bQN6YLYVJpMxhFm0nxqor4fbWt7TTaTcDPBt3dVsnh1OEqzI00Pe+K1tyZbH64Uj+cQgAAEIAABCOxeARRgdq8/eocABCAAAQjsEQJOyvnoqlzmJ/dktm8nqvQpbD8Kcza/7cj/WAf+Pf9/q92G1N40mQ4Jh5vNdvOuSv2Ox+c6pX/9QC5zWU8diy8FhxPDEWqJxhyz3Wxj5pGOkRmPbBgzBCAAAQhAYMIJoAAz4V4pJgQBCEAAAhCoXkDb+hs9mb4vP5DNBGpc2H7U5zXRdc+cRxuz02jBYTfQfpGNVW9DOiMao6ModG7rua1LA3U+joIc27n8qVzu24281vuUSBO9Nhy9TlnqonFEg6FCAAIQgAAE9joBFGD2uleOCUMAAhCAAASGCui0/rXT33fZg7lgBZjC9qNn+mfQjx9bkE/4nsP+VNM2pHg0RseFIk8T0b+FZC0zryWhZ5l4rSfeWo+9Z8MSXmsmzY3j6d112V0n5MR44Ob+LbRVGrs4xV9FdKgReVeL1bJ4PBlhrBCAAAQgAIG9SQAFmL3pbWOuEIAABCAAgREEdFp/xx3o+/yaACtgym8/Kk9Z7W1IbdEYvSoUCfJuNhPTWhHJF2f8Qo0nXv5/C8mzBhlroxJde2ry1PVBkjU6Rtt6UU+m75Kgq4rGMp4DjRBZ0Umr48n4rLHkQVsIQAACEIAABBongAJM42yRGQIQgAAEIDBuBLStP3lvpv8HKwNcjVzYfjTa5EpXxlRCeFN0Eh0WClcKC/6cKeOvoCGitflVNLS9SMPCa4XlWY+8tSEJrd02aduzc+bMyQZPHDyy2+4+bYvQipv6tozaqHW/3vzZOWEe/urvDZnptOjp82ld/wEVOz8zOomO4tBH43PjP6sYjAAIQAACEIAABHa5AAowu5wcHUIAAhCAAAT2PAEn7bzr0Wz2uuUDlW/pGW77UWFGhW1IhbNhHtxyTMXJvi02haaxUTGuQQHP+YUaf2VNYduTGLJWvO0ravztT5t409r29vbRKyllg9O2/uq9mf6FlQpalQowftqgRRi/iPWmyCRbJVWyQVZICwEIQAACEIDAGARQgBkDHppCAAIQgAAEJopAT0fPMS/lso/8ucKKjdLtR8tfnE1L188ZRFBaUBjuebnXJGa6IDb1yVAo9OZcNneIkBzCBh9MHh1CRIcQ08H574T9/z1pN3q/nC/UED2bP6emZNuTX6gZ4IF8wSaeiL/oj1GntXtL35aWDZ436pALXn5Q+e1RhZVG1WzpujA2labmolOa5zVv3Y1W6BoCEIAABCAAgWEEUIDBzwICEIAABCAAgbyAtvVdt/RvOXW0okGlosCMpueLtyEF2YZ0XChC8abYL1RCfbjSa1h+2/L9wk3hg72Md0jYCOcLM+JJvkjDxIeIbP/fRLRfpVwNfN5HTM/1eXLkH/s2V+xmtAJMpWLXcMnfGJ1Eh4dCb4tb8T9X7BwBEIAABCAAAQjsUgEUYHYpNzqDAAQgAAEI7LkCOq2/uToz8KW7Mv27bJD+7T0Hh0NvVu3q1np16jjOpMiLkUOyRja/msbzvPzKmpARKhZtmNkv1Pj/GvJZ5+Uo3V95EUqQFTDVbOd6faSJZoWbPmJa5s8bMjEkhQAEIAABCECgZgEUYGqmQ0MIQAACEIDAxBJYsXTFwf1G7rEb+zY39Tf42mRf7hAjROc0TXaVpdTukBQRQ9+mD/EM7xAjbBzMOc4XbAoraww28v+bJL8VKlrNGB/NZekfA9sqNql0Bkw124/8zl4djlJLNPZ1M2F+tWLnCIAABCAAAQhAYJcKoACzS7nRGQQgAAEIQGDPFvAPj30gO7CwZxesgrGaJtNBRug8Zalb9mwVos5bOw+YGp16cI5yh3g5L1+oyW972rEFyq8n+VugmHmaP5cHcxlyAhxoXKkA4+cKegivH+tv6WqNTvqVaZkf3NNNMT4IQAACEIDA3iaAAsze9sYxXwhAAAIQgMAoAqtXr45ufHLjv+4c6Dvh8VxDbmjO9/66SBOdHM4vKvmJstTHJ8pL6bq5a5rRZLznkWz2p11VFGD8+Zcfwlt6Bsz9m4+l3z/99opMJ4QjpCKTvm9a5ucqBiMAAhCAAAQgAIFdKoACzC7lRmcQgAAEIACBPV+g2+4+zSPDtfu3GC9WuMWnltm8KhShtmis2JSJl4U5vKA50ezfMjTuP06HE386k+v+axVbkIYrwPjfFa71DnKgsR//2nCUTo3GPmMmzKvGPSQmAAEIQAACEJhgAijATLAXiulAAAIQgAAExiqgU/pGYnr7VhH668BWqmcR5pWhCJ1eUnwpGevjRLRAWervYx3/7m7fnep+1Saih/5S4Upvf5xBb0EKWoBpjcbouFD0YtMy/7C7HdA/BCAAAQhAAAKDBVCAwS8CAhCAAAQgAIGigLb1tUR0UeGLLAn5W2nqsR1pZjhKr4803c/EVwjJ5UT0mnJ6Iflg3Ir/ary+khUdK47ISW4+CX1zSd/mSKXDjIOcAVPNQbznNU2hA4zoiadZp60Zr4YYNwQgAAEIQGCiCqAAM1HfLOYFAQhAAAIQqFJAp/WvSeiy0mYisoqJYw/kBo67NztAlQoKw3W5n2HQKeEmOjwUWprL5S4+/dzTN7gpd7qwLCKitw7T5ofKUp+qcvi7Ldy/Tcm13fnCMp+J5xYGsnygjx7JZUYdV6UCTDXFl+ls0FsnTVmtEmrWbsNAxxCAAAQgAAEIjCiAAgx+HBCAAAQgAAEIkLb1/xDRoMNwReReCUn7Pi/v89KmaZu+mCW6/IHsQNQvKmwIcDbMwUaIXhWO0LFGZBMZ9CmVUP9bTu3arr8a5gvl3zPx0gEZuPSM5Bnr99TXo239BiGZz8LziSl/+1Hp56lcloKcA1Ov+fkHG782FLkynox/tl45kQcCEIAABCAAgfoJoABTP0tkggAEIAABCIxLAZ3W3yGhzw8aPNMDXs5LtM5t9c9myX/+kf7HISEv9FFmvmyTyIHPezna6HnUR0KeEIWYaBIbtC8bdKARoklc/H8zXlaW2ncknO6l3ZcahnH1MM8fohAtUOeo7j0F1l3mHudlvfnMPJ+ITqw0Lrt/Kz3n5SqFjfl5iIjeEZtKUZJjW5OtD485IRJAAAIQgAAEIFB3ARRg6k6KhBCAAAQgAIHxI6BtvZCIvlo24sclK4n4vPgDw83Etd1/CMnpJc/+TEQvENM6IXmWhNaR0I+Z+eBCDBPPNy1zyUgy/s1BhmdcIyTHl8ew8PvMpDlcgWaXQPf29k4eWD/gby/yiy5nBeh0hYgsJqZtz+Ryv7wjwG1IAXKOGnKqv/ol3ITrp8cKifYQgAAEIACBBgqgANNAXKSGAAQgAAEI7MkCOqU/T0zfKRvjc6FQqH32ObPvHWnsOq03kdDUwvNIOHJU89nNT5TGa1v71yAXz3ERkpvjVvwto3n03NHzitxAbhEznzskTuh7KqkGr9JpMK6TdhIGGfNFxC+8RCp095SQLGHmxSqh7i7E6rRe1jvQf/Z92YGGjfZQI0xvaoqtzeVyJ/nn6zSsIySGAAQgAAEIQGBMAijAjIkPjSEAAQhAAALjU0Db2j/vxT/3pfSzySCjvcVq0SPNqivddVJIQquLz4XWqaQqrnQpfO+kndks3FOaJ+SFDpk9d/azlcR0Sl9JTJ8uj/OLOP19/QvmvHXOS5Vy1Prcud2ZZWSN+f7ZLkR0dIU8ki+6CC9WSXXrcLHuHe4MyUjX3wa2HftkLlvrsEZsN5UNspom0ySmN8Wt+F/r3gESQgACEIAABCBQNwEUYOpGiUQQgAAEIACB8SGgU/oyYvp12WiznnjtrcnWv402i267+yKDDP+q6u0fJlslVHK4NtrWdxHRqYVnIvLJeDL+oyBKOq0vIxkyRr+/f4cpvOC0xGkrguQJEnPHTXe8YurkqRfuWOnSGqDNneTRkkg0srj57OaXK8V33dY1JxQO//WO/q38dB2LMH7x5azoJNqXjMvU3KEHHFcaF55DAAIQgAAEILBrBVCA2bXe6A0CEIAABCCwWwVc271ISHYWUHaMxmPv3NZE69JKgyvfWkRM31YJ9aVhCzAp/Tli+m7xmVCPSiqzUh+F507KOZOZryGiY0rbMLFHTAvMhDlkHkFz+3E9HT1v8TzPX+lyQYB2DxFRfrWLmTTvDxBfDNG2/hMRvc3/wsn00YPZ0a+mDpLbv2GqLTqJJjN9MG7FfxWkDWIgAAEIQAACENi9AijA7F5/9A4BCEAAAhDYZQJu2n27iNxY3qEn3vmtydYh3w9bVLG1v0JmTuEZC59vJs1h2y6/ffmR4Wy4eIuS38bzvFNa57aOeL5MeZ8rlq44OGtkFzFx+5DxMH1LJdSXqwF0bnVmc5gvJCK/8DJk61RZrm3+mS6UoyXmXPP2avopxDq2830m/kxp24dyGbon009bRWpJSf510yeHo8+x8MVm0lxWUxI0ggAEIAABCEBglwugALPLydEhBCAAAQhAYNcLdKe75xpi3FbeMxNfbFrmH4KOyEk5G5i5eKW0J96o1x67trtUSHZuURL6rkqqLwTtrxCnbe2fV+OfWzPoIyQ3TjGmLDi5/eQtI+V0bnUOMyLGheLJfGJ6faW+mbjDP9tlg2xYnEwm+yvFj/Rcp/SHiOnnZc/vEJK/CvHl/84OTPeLMS95XsUu/Cu9XxmK0InhCE0l46cRI/Lt5kTz2ooNEQABCEAAAhCAwB4jgALMHvMqMBAIQAACEIBAYwS6U91vNNjoIKLwoB6Y3q8S6jdBe+1Z2nO8Z3hrivFML6iEOmC09k7KeQ8z/64k5jFlqUFbioL279ruh4XkZ0PihVaRQQtKbx/yYxzb8a+O9le7vLliH0yr/XNdsl528ennnv5IxfgKAY7ttDNxuizs0QxnWs9InLF2+W3L9wsb4c+TQfM35Lwj13s5ekk82iYe5YjIIKIYM01ngw4wQnSQEcqnEpL+6UdMnz5z5szGXas01smjPQQgAAEIQAACwwqgAIMfBgQgAAEIQGACC3Tb3cqgfPFlWtk0P6Es9eNqpq5T+p3EtKSkzR3KUmePlmP16tXRTU9u8q9GnlyIE0+s+Nx4eXEi0FD0bfpNFCL/XJjDBzUQGmDmS3Je7hkjZFzIxP710cWVOiMk38DEi7OcXdKWaFseaAABgtxb3eMkLF1EdFDZGNtUUnWXfufa7reF5PKS7/5FRI8R0YtM/Kwn3jpm/iwRHVqIqXbVUoAhIwQCEIAABCAAgV0ggALMLkBGFxCAAAQgAIHdIbBi2YrX5XI5v/hSXgj4gkqqnYfjBhycTuvvkNDnSwoB3zct83OVmuuUvpqYLi2JW6QsVfrflVIMen5nx51HRL2oX4Q5q6qGO4KZ+OYc5Za0Wq2lxaRaUg1pc/3114eOmHaEX3wZdNgwM79nuEODta1tIkoUEwldpJLqutLEOqW/S0ylzrcoS51XlwEjCQQgAAEIQAACu0wABZhdRo2OIAABCEAAArtO4J/2P0/IUtYvvhxV1uvXlKUW1jISx3Y6mPicQlsheVfcii+ulMtd5p4jOfHHUvj0HSAH7Htc8riaz1fp7OyMxfpiqdIDgUcbBxP3CsniXCi3pO2ctmcqjbnW5zqlryOmd5W1X6gs9bXhcuq0fpaEZhSesfBJ5bcsuR3u68WT3tL2nuHNaG1vfa7WcaIdBCAAAQhAAAK7XgAFmF1vjh4hAAEIQAACDRXoXtp9lBEy0iR04qCOmL6rEtUfgFvI4djOc0x8YLEAk5VXx+fFHwgyGW1r/1yV0rNfFihLlZ4NEyQNdae6zwkZoQtFxL/FKFah0XoiutYjz1/t8s9AHYwhSNv6G0Q06FYmZv69mTAvGS5t/j0Zhr/daPuHabNKqPKtYvlH2tZ3E9EpRXuRj8WT8Z+OYbhoCgEIQAACEIDALhZAAWYXg6M7CEAAAhCAQCMFuju6DzI8wz9fpfjH+o7+fqws9Yla++7p6DnG87zSw2k3KkvtEzTfMGedpJWlrCDtu9JdJ4W8kH+DkX+g7quCtNkRs8UTb0HQK7aryDsktHtp96WGYVw96IFQt0qqtpHy9nT0vMXzvD8Xiyoky+NW/Izh4h3buZyJv114xsz/MBPmmWMZM9pCAAIQgAAEILBrBVCA2bXe6A0CEIAABCDQMIGum7umGVHD3yakBnXC9BuVUO8fS8fa1m8joj+V5LhTWeoNQXMuTy8/OSzhe0vjPc87unVu6+PD5ej8c+e+sabYfDbYX+0ybFGitJ2Q9DLlr8c+tjyfwcaXWhItxeJF0DEHjXNSzpnM/Pey8awNGaHWlvaWR0fK46bdr4nIV0qej1gkc252juUoP1iay4gYJ7S8qeU/QceJOAhAAAIQgAAEdq8ACjC71x+9QwACEIAABOoi0NnZGW7a1tTBzG8sS/gHZamLx9pJ+fYaEflRPBn/ZDV5Xdt1hGRncUhoyGHA2tb+ldH+9iJ/tUulz6PEtFhysiQ+N77KD9a29q/V/q/yhv5WoJb2lgXMLJWSVvP8zr/ceUQkGuli5iPLCjBvilvxv46WS9v6FmJ9nAgAACAASURBVCKaVxJzqbLUopHauGn3byIyp+T5fytLfbOa8SIWAhCAAAQgAIHdJ4ACzO6zR88QgAAEIACBugk4tnMbE88dlFDoTyqp3lGPTlzbvU1IivlF5JJ4Mv77anI7S51PsME/KrQRkXvjyfgp+UNmc1LYYnTYqDmFBvyii0HG4harpfRg32IzJ+V8hpm/PyQPU4+wLIi3Bzu3JsjctK07iWjwSiCm96uE8gtBo350Sj9FTMX5Zjn7utMTp68cqZFO6Q8R089Lnv9LWerkSv3gOQQgAAEIQAACe4YACjB7xnvAKCAAAQhAAAI1Czi2cwMTlxdaUspSgwsyNfeQX1nyNBEdWkgRNsKzTms/bXU1Kd073BmSkWfL2txPRK8JkOcONnjx+oH1S+bNm7e1UrxO6XnE5K8m2b80VkReMgxjgZkwb66Uo9JzJ+X8lpnfOyhO6LsqWfmg47uX3X1of67fN81/hKQ/bsVHPVS489bOA2LhmH+wcPEjLC3xRHxFpbHiOQQgAAEIQAACu18ABZjd/w4wAghAAAIQgEDNAq7t/l5IBm0xYuK/hZ8IJ5o/0JypOXFJQzflHi4sT+78q5+2qaSaXEtux3ZWMPFpgdoK/dsvunjkLY4n4g8FalMS1LO053gxZNGgbU+F50KfV0n1vWpzFuJ1Sn+JmAZt/xGSG+JW/IIgOXvSPXM98W4rZVaWGnx2zzCJtK1vIqK3lryLq1RSfSZIn4iBAAQgAAEIQGD3CqAAs3v90TsEIAABCECgZgHXdn8lJIMO12VinZ2WbW9ra9tUc+KyhjvOZSmuGBESJ27FW4Pm1yndKizzDTb8A3VfUaHdRiZe7Im3OJ6M3xm0j9HitK2vIaIFw8T8VllqyHkxlfp0bGc+E//foDihuw6gA1qPSx7XX6m9/9xJOf/NzF8vKaT8QiXVhyu1HdK30BMqqY6q1K7W5ys7Vk7ZnNtsGWwkiOjVRDSDmGbk8wmtI8r/+7cnXnpqaKp9cvvJW2rtC+0gAAEIQAACE10ABZiJ/oYxPwhAAAIQmJAC2tb/Q0QfL50cM9+b41x7a3vrc/WctLb1V4loYTEn009VQn2sQtHjaCGZz8L+2S6zKo5H6DYxZLFqV4vrfVBuvuBRdo1zyXi6IhJZ0JxsfrjiGP08aWc2C3cTUbgkfgOFqVWdrf4dJIcfU76SxRPv/a3J1ornxviHLcf6Yi8R0ZRCXyzcbibNZUH7DhLnLnOPI48uz4hc+kQuQ2tzOXpRPNosHg3I9nOMo8w0lQ3anw06JBSiI0MRCjNdwwZfYZ5jDrqxKUifiIEABCAAAQhMdAEUYCb6G8b8IAABCEBgwgnolP4OMX1+UPGFeE3Oy7WPdK3zWBDctPtnEXlL8Q9+g99ntptXl+fs7e2NDDw3MJ+Z/VuM/BUTgT5MfLNpmcX8gRrVELTjKm1/Ncz0subrmXiBaZmp0dL2dvYekNmW6Sam40vjDDbObUm0LK1mSNrW/vXUR5eYNpvt5l1Bcrhp92oRubQQKyS/jVvxqlfyjNSXTusrt3ny6dXZAVqTHaBckEERUYiITghHaWY4SpOIsTUqoBvCIAABCEBg7xFAAWbvedeYKQQgAAEITACBIatR/J0gIk9QiNrrebtPKZW29WNEVNzmIiKnxpPxewoxju2cxZQvuvj/Rj0bRkieM8j4h5CUHhosLLyvmTQ3NvoVrUivOCkr2UVM3DxMX59SlvrhSGNwbMdm4vLC0ieUpX5czbi7O7oPMjzD37qz/SPkmZYZYWYvSB6d0hYxlRaLNpoJc9+xrhy6s+POI6Je9No12cyZvZl+ylJtN3aHiak50kQnhCN3DhgDF5/ZfubO84OCTBAxEIAABCAAgQkqgALMBH2xmBYEIAABCEw8AZ3WnyOh75bOTEjWk1B7aUGknjNfsXTFwTkjt7YkZ1ZZKuJ0OCcaYswXL3999HGV+hSSG/2zXZSl/ENk/S04/nadEwvtWPgDZtL8daU89Xi+YxuPf0PSu8vzCcmv4lb8g+Xfu2n3pyLykUH2Iv8TT8b/X7VjcmynnYnTxbkT95qWGexg4h2NtK2fItp5hTUxvVMl1PXVjqUQ79pum4hc52b7jlyTrcvZzX4BhlrCTU8YbLzbtMyuWseGdhCAAAQgAIGJIoACzER5k5gHBCAAAQhMaAGd0h8jpvKVFpsMMtpbrBbdqMkPs9rCXw3j/3tDpT6FRLPw4sikyOLmOc3Pl8YPs5KnU1nqjZVy1vO5k3K+wsxfGybn3yPhyCXNZzc/4T/Ttv4UEV1VFnerstSbaxmPa7tfEJIrim2ZfqMSatBhypXyalv/gIg+WVLEudG0zPMrtRvu+YqOFUfkcrmuf2T6jnw0V5/iS6GfY0IROiMSe2IgNNCGlTC1vB20gQAEIACBiSSAAsxEepuYCwQgAAEITEiB7lT3ZQYb5atDsoYY7S3Jlr81ctI6pb9ITN+qoo/HSWiJYRiLWxItK0dq56+gYY8HHVpreMYJLXNb/lNFX2MO1Sn9TmLyz4WZNCgZ0zPMvICJp3ie9+fSZ0x8Xzgcbm0+u/nlWgagbf1HItp5XbVBH1bt6hfV5Oqxe5RHnlPaJpvL7n/6uadvqCaPH6tt/Xc303dmvVa+lPfvr4QxI7E7laUqFu2qHTviIQABCEAAAuNJAAWY8fS2MFYIQAACENjrBFzbvUhIri2feC0Hv1aDt2LZitflsjl/e9FHK53rQkRZIlribzGqdJBt6Ri0rTtLV9KIyFfjyfjOq5mrGfAYYruXdr/OMAx/S9LJ5WmEpJ+Jm0q+30ZMbSqh7q61S53W/yHZuW2LhZWZNN1q8zm2s5qJTyq0q2Ubl07pK9fkMp92M33Vdl9VvBmJ0QmRyFUqoT5TVUMEQwACEIAABCaQAAowE+hlYioQgAAEIDCxBNyl7tvFkBvLZ+WJd35rsnXI92Od/d2puw/s5/7CYbpmpXxM/DcRWdI3qW/xnDlzNleKL3+ul+oPkkE7V34I/Vsl1WuqzVOPeOd6ZxJPY78Is3NlyjCJx2q//Lbl+4VD4RdLU2+QDbFkMtlf7TyG2cZ1h7LU2UHz+FdNb816/7mpb0vNB+4G7cs/mPdtsSk0OWwcjyuqg6ohDgIQgAAEJpoACjAT7Y1iPhCAAAQgMCEEXNtNCsmQq4099t7TmmgdsiJmLJN20+7bdxym+/YAefwtQotzlFvcZrWtCRA/Ysg9nffs29fXN2jLjOd5Z7bObf3HWPKOpa2bdr8uIv89bA6hb6mk+vJY8veket7osffXkhwrlaVeV0tOfbt+NWXp/tK2A5mBV5755jP9K64rfnRaX/3Pgf5L788OVIwtBHz86EV0aNP2C5yyEiJ7/Ruoe8NwF0oNTfmacJRmR2PXmAnzvYE7RCAEIAABCEBgAgmgADOBXiamAgEIQAACe5ZAV1fXtPCG8MFe1AvlMrl1Qc/ncNPuHBHpIKJI6Yw88T7Qmmyty01Bbso1haWw2uXAgHIPKUtVvPEoYK58mE7pJf4NPsU2Qr9QSfXhanLUO1bb2i98Jcvz+td9M/MlylJ/r7VPN+1+WkSuLGm/SFnq0lrzaVv7twu1FtszfV4l1Pcq5VvZsXLKRm/r5iXbNlGuUvCO56XFl0KTPq+JrnvmPHpwyzEVs4SI6MJJ02i6MXnqye0nb6nYAAEQgAAEIACBCSaAAswEe6GYDgQgAAEI7D6Bbrv7NBa2iClhkPHazZKbMiBE4ldSmGiKYfQZQmuExA4bYXt2++whKz3c211Tsvniy/SymXxCWar8FqSqJrv8luVHhqPhC5l4vogEWXXxwKCropmvNhPm+6rqtEJwT0fPW8oOuX1RWeoV9eyjmlyu7X5YSH42WhuDjA+2WC2/qiZvIVbb+g9l11+P6b06S51PsME/KuTngFdad6e63/GYl7th+UCws1/mHthJp++/gjZkptOip8+n6eFN9O5Db6aY0U/LX5xNS9fPCcRxejRGRxuhhmyhCzQABEEAAhCAAAR2owAKMLsRH11DAAIQgMDEEHCWOgmDjctfkOwZj+WytNbL0QteLl94Kf/sZxh0iBGmI0NhmmGE/sXEV5iWucSPyx8GGzLSJDRjUDumL6iE+m4tWtdff33oiH2OuJA9ni8kcwPkWCkkS8STxSEjdIVQfpVM/iMiH4sn4z8NkKOqEJ3SzxKXzNmjd6q56vqqktQh2Ek7CRa2y1L5KzWmDJP+h8pS/vXUVX1c271PSIrn3OQ4d0Zbom15VUlKgrtu7jo0FA09XdpeRE6NJ+P3jJZT2/p/uwf63vdQwGun33PYn+g1Ux+i+zcfS79/OshOteF7PzYUodZo7LfKUv9V65zRDgIQgAAEIDBeBVCAGa9vDuOGAAQgAIHdLuDe7M7wIt4v14v3llXZAXoq518GFPwzwwjRzHCUDg+F/05CPyAmf4XL0WUZvqYstTB41u2R2tZvyK902V5AmVah/fP+uS6SkyXxc+PFq421rf1rok8sthVqU0nVXe1YKsU7KedHzPyJkriblKVq/yu/UofDPO9Z2nO8Z3j+dp7idixmFi/rtVGI5jHxF4ZplspIZsEZyTPWB+lydefqqZv6Nm0qje3b1DdtzgXVH2BcmsO13dtKi2s7inpfHG1M2tbdt/Zvjb/oBduAVNh+9NDWo+noSU9SmHNUzfajwlj2N0I0r2myoyy1c9tUEDzEQAACEIAABCaAAAowE+AlYgoQgAAEILDrBXSHbiGha+8e6D/OL76M5XN8OEJmOOYxkzEoj9D3VFJ9Pmju5UuXHx8JRS4UyRdddhZORk5wk7/aJW7FbygPcVPudGF5ufT757PPT5k3b97WoOMJGrdj25UujW+SpoNOTZ4aqLARtJ+R4jo7O8Ox/lgXCbWUxjDxxaZl+luG/ILWAiK6ZpgcDzPxAtMy/eLNqJ+edM/pnnil287uV5YqXiNdqf1Iz7WtLyEi/wanwqfiWT3a1g8t7tv8qgEZbp3W4J5mND1PCw67gfaLbBwyhGqLMFFmmh+b+rCy1LG1zhftIAABCEAAAuNVAAWY8frmMG4IQAACENhtAm7aPS8r3p/uHOgLPVnlqpeRBn2gEaIzozGawsUazE+UpT5eaZIdHR1T9vX2vdAjzy+6nFUpnph6mHgx9dMS8zxz+3U2w3yclHMmM+88bFZotUqqWRXz1xigbX0vEZ1cbC70cZVUP6kxXVXNXNv9v9KtVn5jYflqPBH/emmiHrtHCckiITm+vAM2+H1mu3n1aB1rW/vv839KYq5TlrqoqsEOE9x7a+/kTDjzUumhzblc7o1t57Z1jpRbp/Wm323dNDVI36UFmOHOgKl2W9Ilk6dtVglVaVVWkKEhBgIQgAAEIDCuBFCAGVevC4OFAAQgAIHdLeDa7ms9kq7b+7dO8896qednXzbo7KbJNImpI27FE6P+MZ/SFhtcWO0y6LakYdo95RddhGWJSqi7g4zZTbv/T0R+WIgVkmvjVvw9QdrWEuMsdS5ng79d0naXbFPRaf1NEvpS2Zh/pyzlr3gZ8nHSzv7k0e+Y+dwhD5m+pxIjr1jStvZXqfirVfIfT7zPtCZbr6rFq7zNkMN9K9wmVU0Bxu+rsAWptNhS+O6Z/hn048eG5Rp2aijA1OONIwcEIAABCIxHARRgxuNbw5ghAAEIQGC3CPjXSoc2hrrvzGyb5R+224jPQUaIrNjkF4SlLd4e928hKn784o9/k++O1RrlZ8WUD0eIabHBxuKW9pbbqh2rm3Z/JyKlBZdPKUsVCzLV5qsU39PRc4zneY+Uxoknr43Pja+q1LbW507KeS8z/7a0PTMvNxPmGZVy6pS+kpg+PRRdbp4Um7TglDmn+CtSBn20rVcSkf8O8x9PvLNak61/q9RXkOf+qiwR+UtJ7PPKUiNeL17NFiQ/53AFmMLBvNUUYLAFKcjbRAwEIAABCExUARRgJuqbxbwgAAEIQKDuAo7t/PS+bOYjd2X66567NOGrw1GaHWm6VVnqzT039bwiF8vNZ+YLiSjIwaV3GmQs3hjeuOTss88edIZLNYPWtv4XERW3HElI3hA/J35nNTmqjXVtNy0k7cV2Qt9WSVW+OqXatMPG+4cUE9GgLTpC8gwTtypLPRakE53Wl5HQr4eJfYA8WqDmqp7Cs85rOmOxg2PbSmNjsdh+wxVqgvQ9XIxjO88xcbHoYhjGW1vaW0qLMsVm1R7CW7iGunDmi5+ocA11NVuQcAhvrW8X7SAAAQhAYCIIoAAzEd4i5gABCEAAAg0XcJY6s7aw/OtPff6txI3/tDdNpkNC4eUicnqA3h5i4cUDNLDkjOQZ9weIHzXk1ltvnXxA+IBBE2XhfcykOfQU1rF2VtLeTbuXikjxHBUReSSejL+qjl3kUy2/ZfmR4UjYPzT3iNLchhhntSRbqlqRsqJjxRk5L+dvLTqmbJwiIgviyfjv/e+77W5lkFG8YYqEHlRJNeQsmbHM1bXdnwrJRwo5hGRx3Iq/a7ic1V5DPdJBvNUewotrqMfyhtEWAhCAAATGuwAKMOP9DWL8EIAABCCwSwT8g1rdzLb5D2QzFfsrbNcYKXD5i7Np6fo5o+Y5PBSms6KTRo4R2sYGL/b/yFYJdUfFQVURoFO6lZiKt/oIyZq4FQ9yq1IVvQwNdRxnEr/MG4ioqfCUPT7HnGvePqbEZY21rf3Dhc8c9DXTZSqh/reWftw73BmSlUUkNOTcHk+8b7cmW7/k2u6HheRnxfxMf1QJ5a9qqttnyMHJRNnJxuR9T24/eUjVsDvV/Y7HvNwNywf6quq/9LddbfHF7+j0aIyONkLntyZbb6yqYwRDAAIQgAAEJoAACjAT4CViChCAAAQg0FiBzs7OWLgvtnnxtk0hL0BX9SjA+N2c1zSF9jUG30zNxB1+0WWDbFiSTCYbshfKSTkfZebiDUT+Ab6mZQ67kiIAR1Uhbsr9nfDOs2f8FTHxZPx9VSUZJVin9NXEdGlpCBNfYVrmF8fah7a1f8PRkJurmPhGIdlMRDtPqmX6gkqo7461z/L2OqX/Q0zHlXx/qbJU6RXV+UcrO1ZO2eht3bxk2yaq71HSI88o5B9gNGkaTTcmTx2uKFRvC+SDAAQgAAEI7GkCKMDsaW8E44EABCAAgT1OwLGdtz6Wy970j4CrBWq9HaZ84qdEmui14SiJyGp/tcuOA3UfbTSQk3J+y8zvLfRjkPG5Fqvl+43u18+vO7RFHqUKfTHxlvAT4f2aP9BceelRhQFqW3+ZiL5RFna9stQ76zW3IStddib2z38pLmli4XYzaS6rV7+FPOW3OjFxyrTMucP146bdq1cM9F16f3ag3sMYNt9rwlE6Ldp0jUqo4m9rl3SMTiAAAQhAAAJ7iAAKMHvIi8AwIAABCEBgzxXQKf1rN9t32ZoA24/8WdSrAHOoEaY3NcV641b8tF2po23tX1V9SrFPprPrvc1ptPk4KedxZj6yEON53nta57ZeOxYDZ6nzLjb4utIcItI7ffP01pkXzKxrBcKxnbOY2F91cvhIY85I5qAzkmesH8uchmvbk+452RPv3kHzzMrh8Xnxp8vj3WXucVuz3n9u6ttCWZJ6D2VQvjAxvS02hSaHjePNc8wHG9oZkkMAAhCAAAT2UAEUYPbQF4NhQQACEIDAniPg2E5Hun/bOc95wTZr1KsAM4mZLohNfUhZqnRLSUNhen/VG8kcmRlUkDAixgEtb2p5oaEdlyTXKf1dYvpc4SsmXmpa5rm19t+V6jJDHPLPtPF3wRQ+L4ohreVXfdfax5DiRso9XFj8IsxZ5c9E5KV4Mr5fvfoqz+PYzgomLhbtmPmTZsL80XD96bS+ck0m82k3U91ZMNWO3YzE6IRQ5CqVVJ+pti3iIQABCEAAAhNFAAWYifImMQ8IQAACEGiYgLb1vTf2bTl5iwQ5AWbnCpjhBvRM/wz68WM7jwKpNOiLJk3d3GbFp1WKq9dzJ+3MZuHi9clE9LCy1LH1yh8kj07rU0nortJYFj7CTJpPBWlfGnN36u4D+6m/u+xcFGLiuaZlFrc6VZs3aLxruz8Tkg8PE79k2hHTLpk5s76rb/x+HNv5LBN/r9gnk6MSasQrzP1Did1M35lBV3gFnXsh7oRwhMxI7E5lKf/qb3wgAAEIQAACe60ACjB77avHxCEAAQhAIKiAtvXaJX2bD+6XYNs0RjuEt9oCzIWxqSST+qfNmTPHP8S14R/Hdj7AxL8sdOQfIGta5vkN77isA21rvwg0uzgO4c+aSfPKasfh2E6aidsHtRP6uEqq4iHD1easNl6ndBcxDVcAuVs8WRCfG19Vbc7R4u/+691H9Q/0P1Yak+PczLZE233DtVvRseKIXC7X9Y9M35GP5sZ81M6gLo4JRej0SNMTmVCm7cz2M5+s5zyRCwIQgAAEIDDeBFCAGW9vDOOFAAQgAIFdLqBt/ciSvs3HVFuAqbbYMtzE3hWbSk2R0LmSkZW1rACpFsu13V8KyQeK7Zi+pBLq29XmGWu8tvWniOiqYh6hu1RSNVeTV6f0z4npQ6VtRORH8WT8k9XkGWusa7taSMzh8viHDJPQAjNp1vVaZp3Sy4jp7JI+v6YstXCkubi22+aJd11Ptv/Ieq2Eya98CceeYOZ3m5ZZvNZ8rJ5oDwEIQAACEBivAijAjNc3h3FDAAIQgMAuE9C21n/p22K+XOUWpLEWYPwLqC+eVLL7SOh5YvJXS6zK/98crYp4kVXN85q31gujfOUJCSVVUtn1yh80T9eyrkNDudCgg2MNzzitZW5Lb5AcTsr5DDOX39x0i7LUeUHa1zNGp3Q/MUVHzSn0ZZVU36pXvzqlLyOmX5fku19Z6qTR8t/ZcecRUS967Zps5szeTH/NB/P6B+42R5rohHDkzgFj4GKsfKnXW0UeCEAAAhAY7wIowIz3N4jxQwACEIBAwwUc2/nL3wb6znsqlw3UV70O4d2HDXpLbErFPpl4TaEok7+yOsurzHm13TSjbe0fwBspdBryQofMnjv72YqDaECATulbiGleMbVQoENce+yet3rk3TRoSEKrmbjVTJobGzDUEVMOcyvRU8Rkk9Bl5Y2E5NplPcsWLFy4MNhhQ6NMpPPPnfvGYrENZQZtKqm6K81fp/SV20g+vTo7QGuyAxTs6OntJxyfEI7SzHCUJhl8lUrgwN1K1ngOAQhAAAJ7lwAKMHvX+8ZsIQABCECgBgEn5XxlZXbgayuzwW4rrlcB5pX++RnRWA0jJhIS/8yYnatlPFpFBq2KJ+IvjpTQSTmnMLN/BfX2D9MTKqGOqmkAdWjkpJ13sQy6OvopZakjRku9o+DhFxlKK1dbQ6FQ6+xzZg+6nrkOQ6yYQtvaP3H5mpLAW5Wl3uym3U+LyHBn2qyIGJFLmtubH6iYvEKAtvX1RFQ8v0dE/ieejP+/IHn9K6rFk8uzQpc+kcvQ2lyOXhSPNotHAzvOQooy01Q2aH826JBQiI4MRSjCfA0ZdAWumg6ijBgIQAACENjbBFCA2dveOOYLAQhAAAJVC3Tb3aet92RFuj/YTp96FWDaojF6VThyBxFNJqFZRFSP25Ae97cv+StlyC/KEK0qHALrdrjvFU9+WwASkpvjVvwtVYPVqYGIGG7a9VdxTC+OyZN58bnx24brouvmrmmhSMi/8ci3Kn48z3tH69zWP9VpWFWl0Sn9Y2L6WHH8Il+PJ+Nf9f9bp/Q8YvKvqt6/LOnLzHyJmTBvrqqzsmDHds5nYr8IU/g8oyx1WDU5V3asnLI5t9ky2EgQ0auJaAYxzcjnEFpHlP/3b0+89NTQVPvk9pO3VJMfsRCAAAQgAIG9SQAFmL3pbWOuEIAABCBQs4C29WM392056qWA58DU3NGOhv45GhdOmko0kJvedl7bJv9rJ+0cmy/E+P+2FxlmMfEJY+2LiPy9Vf65MpNI6MSSfAuVpb5Wh/w1p9Ap/Wviku06QteppLpouIT+VjEmHnTGi5B8Lm7Fy8+CqXk81TbUtl5ORG2FdiLy1ngy/pfCfy9fuvz4kBFaxMRqSG6mz6uE2nmddLWdE5FfwBKRfQtNPfbObU20Lq0hFZpAAAIQgAAEIDBGARRgxgiI5hCAAAQgsHcIOLbzhTXZ7BU9mb5dMmH/HI3XR5t+oRLqw6N12Htr7+SMkdlejAnxTL84IyT+fx841oEy80ueeHeRbF8pIyyrBmIDq+bMmbNrEIiop6PnjZ7n/bVkLtm+TX37zblg8LXcOq2vIiH/5qSdH6FfqqQadAvSWE2qba9t7W8FK26HioQjRzWf3fxEeR5ta3+bkr9dadCHma82E+b7qu23EK/T+tdl5838TllqSD+15kc7CEAAAhCAAASCC6AAE9wKkRCAAAQgsJcLaFs/elv/1qNf8IIeS1obWIyZ3hab6sWM0NGz22c/WUsWN+Ueni/EGDtWzFBx5Yx/udLYPkz/LhRlmHlVzsutbk22Pjy2pCO31in9H2I6rhjh0WVqrvrfwn+7afcjIvLT0gxCsixuxdsbNaYgebvSXSeFJLS6GCu0TiXVwSO1dW33C0JyxTDPu4VlQTwRfyhIv6Ux7lL3bDFkWcl3WyMHRvZtbm7OVJsL8RCAAAQgAAEIjE0ABZix+aE1BCAAAQjsRQI6rS9bl8v9OuhZMLXS+AfvvjIUedEj79xWq1XXmqe83cKFC42zXn/WrHA0nF8ps+NcGX+1zKgH2wbsf2NpUcYvzESboqtOmXPKSwHbjxjmpt2vi8h/lwTcoSx1tv/fukNb5FGqrPFDPMBt5nmmfz7Jbvu4tnuRf7NRYQBCko5bcWu0ATm281Ym9s+FKZ57k48Xet7zvAWt51a/fcgvHBLR0YV+DTbe3ZJo+b/dBoOOIQABCEAAAnupAAowe+mLx7QhAAEIQKA2AZ3SP1mTy3zUbdBWpNeGo3RKpKl0cJcqBkj7nAAAIABJREFUS/l/kDfs03tr7wED4YFPM/EXSjrxl/n4NwuP7cP0aL4ww7TKE2+1v42pLdF2XzVJh6wk8e/JlsixfdwXDlO4S0gOKORjYi9HubZ6Fq6qGWtprLb1VUQl26KYvq0S6kuV8rkp9zUeeb9j5uZhYj+lLPXDSjlKn7u2+z0h+Wzhu919uHI1Y0csBCAAAQhAYCIJoAAzkd4m5gIBCEAAArtEwLGd2+7LZubelemva3+vCUfptMHFl3x+IflO3IpfXtfOypI5KeeHzLzzimKhbxlR4/eSlVki+TNlCof/7twKVPuABgpFGf9sGTZ4lZE1Vs2eO/vZkVK6tvsPITm9WGhh/oqQnEtCswe1EbpIJdV1tQ+tfi21rf9GRHOKYxY+30yaNwbpobOzMxzri/mFt3eXxzPxr0zL/GCQPH6Mf4uXQcaK0vgmaTro1OSp64PmQBwEIAABCEAAAmMXQAFm7IbIAAEIQAACe5nA6s7VUzf2bfzDg9nsebpOK2H8VS+vDUddEvo3MV06DOlNuYHcgsKNSPUm17b+OxGdWZL37cpSN5X303l959TotGi+GMPEs5h5Zv5GJqFXjHVMTLw2fz02bz/0l3O8aurWqatmXjBzwEk7H2Hh0nNeXiaifUr7ZOavmAnzG2MdR73aD7mBSLxjqz0rx027/y0iXx9mTH/Pb0ma2/p4kPG6afceEXldsRhE/BHTMn8epC1iIAABCEAAAhCojwAKMPVxRBYIQAACENgLBdy0+8P1uez/683007oaD+bd1zCoOdxEh4XD/9fhdly8cOFCT6f1B0noF+WkTHwfe7ygZW5Lb725ta39gkbx3BHDMF7Z0t7inx0S6NN7e++RuVwuv1omv2JmxzXZgRpXCBKS+5j4P0T01lFCFylLDVe4qscQqs7Rs7TneM/w1hQbMr2gEqq4VaqahDqtLyAhfzXMpNJ2QuIXrBa0JltLD9kdNnVPuueLnnjfKnn4d2Wp4uqcasaDWAhAAAIQgAAEahNAAaY2N7SCAAQgAAEI5AUc25nPxJc/ksvMWpPN0HMBCzH7GQYdH4rSieHIMyT0TZVUgwoubtqdIySLSOjIMuosCS2o5zYbp8M5kT3+d7EfoedVUo35Gmt/G03Ttqb89iWDjZnCUjj497B6/nyY+UHx5FImXmUmzY31zF1rLp3S7ySmJSXtiwcH15KzJ91zsv97KF3FUvK+Pq6S6iej5XWXucdJTvwiVvHDIT7ePMd8sJbxoA0EIAABCEAAAtULoABTvRlaQAACEIAABIYI+Ftk/MLIRpHmZ3M5ekFytNnzqJ8kHxslpils0P6GQTOMEL3C2H6+rYh8LJ6MD7pCuZC8a1nXoSEv5Bdh8jf+lH5E5BvxZPwr9XgVO4pIxVtxmHiZaZkNu8K5u6P7IPZ4ezGm5JpsJo7VYT4P+zcw5bcwCa/yct5qda7aWVyqQwdBUui0/g4Jfb4Qy8TfNy3zc0HajhTT2dkZi/XFfkdEFwyJYfqpSqiPjZZ/yDYzJpuIHiOhGUQ0g5lzIrKOhNYZhnGfJ15aWeqxsYwZbSEAAQhAAAIQ2CmAAgx+DRCAAAQgAIE6CmhbH22wkfA87yTi/B+1M0TEr7asIyb/WuSjSaj0KuI7laXeMOofzmn9ExL66DAx1/fF+i6ZM2dO31imUH5LDjF9VyVU6Y1IY0kfuG1vR++JOW/7Nia/MLPj8N9XBU4wcmCfkORvYiJv+41MYsiq1vbW5+qQe9gUru12CMk5hYdC8q64FV9cj/6clPN1Zi69lnt7Wqbbc0ZuQds5bc8M14+Tcj7KzPmVMi94ufy2uRc9j7aIR/6pyP6niZimGga9gkN0cChE05l7iWlRPBH/WT3GjhwQgAAEIACBvVkABZi9+e1j7hCAAAQgsMsFat0KolP6Y8T04/IBM/O9TLygJdGystbJaFvfTkRvKrY36ELVrv5Ya756tnNT7nQhmcUGXyMi9biBqXR4T+eLMZ6s9lfM+P/6J/WvmjNnTnasc9C29os7xW1cYsir4+3xB8aat9Bep/S7/cIIEYUH5WR6wv89mAmzs/R7ndIfIqYvP5DNHPqf3ABt8LxAQznICNEJ4Qi9MhRZJSRX1KuIFKhzBEEAAhCAAAQmmAAKMBPshWI6EIAABCCw5wtoW/t/HBdXvRhsfKkl0fLtSiPvTnWfw8yLmPiQsthtxLRAJdT1lXIM91zb+nminbcYGZ5xQsvclkHnhdSSt15ttK2vIaIFI+YT+rOwHM/EJ9Wpz1X+Ndn+Vib/XygUWtV8dvMTQXP3dPQc43neIyXxG5WlBt3YFDTXaHE9S3uaxZBFQjJ03kwfUgn1y4ULFxrtZvu1T2ez7+rN9tNLAQsv5f362+aaI010YCj8IzNhfrIe40cOCEAAAhCAwN4mgALM3vbGMV8IQAACENjtAq7tflhIils6/FUsZsI8JcjAupd2H2UYhr/yYci2pVquYe5Odb/KYOOhQt/M/JKZMPcLMpZdETPCNcyDrqDmHVcqr75+dXTz5M2zJCTbr8f2z5ghmiUk5QWrqofOzC94npdfKVPYzjQQG/BXy2wuT6Zt/TYi+lPJ9xW3mVU9oB0Num7umhaKhvzfg9/n4I/QNcT06n9lB8x7Mv21djGonYrE6Lhw+ObpsekXzZwzc8jc69IJkkAAAhCAAAQmqAAKMBP0xWJaEIAABCCw5wrcnbr7wH7uH3T+iEfe7Far9Z9BR+3a7i+F5APDxF/XF+tbEHQbjZty3yEsN5Tk6VSWemPQcTQybsc2mz8M6oNphZAsZeGvFb4XkuVxK37GSGNZsXTFwV7YmyWe5AsyhcIMMUXHPH6mB/3VMvlDf/0VM2FeJRm5WEi+XByfyI/iyXhDV404tnMFEw85t+efmX66Pzsw5mmWJnh9pIlOCkeWxq34uXVNjGQQgAAEIACBCS6AAswEf8GYHgQgAAEI7JkCju38hYnPK4yulltytK39P+p/UD5DEek1yLjETJr3V5q9TutvkdAXS+J+oCz16UrtGv282+5WIQp1CYlRYvR8lrJtBhs5Fh50fTILnxRkvqXj7kp3nRTi0PaVMjtWyxDRMXWYW46Itl9z5d90RfKdaDZ6VfO8Zn+rV8M+2tb+Ni1/u1b+4696+Vediy+F3GYkRieEIj9VydFvXmrYZJEYAhCAAAQgMA4FUIAZhy8NQ4YABCAAgfEv0JPueZcn3nUlM3lMWarqP/67b+uem9+SxHRAmcpGIVkQt+J/Hk1Lp3Wq9FYmJr7YtMzBq052MffKjpUHbfW2dhPRsYO6Niip2pV/dTKVHxzMwt8wk+aYr+W+p/OefQf6B/I3MO24hWkWcX4r0/SxMjDxk/ktTCyrPPFWe1lv1V/v+uuqhQsXBjsRN8AA/MKVQcZtj+Qy+y8fGNPlWBV7SzRNphmh0PtVQv2mYjACIAABCEAAAhAgFGDwI4AABCAAAQjsBoHe3t5IZn3mJSKaXOiePT7HnGv6NxJV9XHSzrEs7J8D0lrekIkvNy3zOyMl1LZeS0QHF57nODezLdF2X1UDqHOwYzsdTFy8wtlPz8wfNRNm8dwcndb/RUI7//AXelAl1fF1Hkox3T/v+Ocrc9kdV2T725j8oozQq8fcn5CXvx7bv4VpxzXZTLzKTJpP1ZJ7RceKI/q83GM39W02+mT71dKN+rzCCNG5TZNrKhw2akzICwEIQAACENiTBVCA2ZPfDsYGAQhAAAITWkDb2i+aXFKcJNNvVEK9v9ZJu2n3tyLy3mHaL1KWurT8+97be4/MZDOPl3y/RVlqaq3916OdTulfENMHB+Vi+oFKDN4W1Xl959TYtNiG0muYDTHOakm2/K0e4wiSo7OzMxbti85i4fzZMmzwTCZuFpF9g7SvELPeL8QIyep8YSZHqyJeZFXzvOato7XTaf3zuwb6P7Q64Naj46Y8Su8+9GaKGTsP6d2QmU6Lnj6f1vWXL6oa2rO/Fen4cPjyuBUfschXBwukgAAEIAABCEwIARRgJsRrxCQgAAEIQGA8CnSnu+caYtxWGHs9biDSaf05EvpuuYeQ6JyXW3D63NOL10u7afc8EflLSWyXstTpu8vSsZ3PMvH3SvsXkpvjVvwtw41J29rfKvXu4jOh36hk7QWsesxb2/qrRLSwkEtI1jCxXzTxizThsfbBxGv81TIee/mrsv3iTDwRz99i5d+IRNHQxiXbNlOWKq9+mXtgJ52+/4phh5SVENnr30DdG5pHHfK+hkHnNU15XFnq6LHODe0hAAEIQAACE10ABZiJ/oYxPwhAAAIQ2KMFtK2fJqJDS/5gvyBuxUtvJap6/DsKK78jon3KGr9oGMYlLe0t+aKPk3K+5l9dXRLzE2Wpj1fdYR0adC/tfrthGDcOSiW0KpfJtbad17ZpuC6cDudc9vjWkmcbzR5zP17IdTtTpdqpDTlc2eD3me3m1XnvpU5+pYxhGDOFpXDw71HV9lEeLyT+ddD+LUxbHs5m3tQV4OyX1v16yTrw7xTmHN2/+Vj6/dNvz6ct/T7oShj/LJgDDa7qFq+xzhntIQABCEAAAuNRAAWY8fjWMGYIQAACEJgwAk7K+REzf6JkQjcoS10w1gn2dvSemPEyfhFmdnkuZv6MmTCv0il9CzHNKzz3PO+9rXNbi7fojHUMQduvWLbidblczj90t3geDhFtMdhobUm0rBwtj07pp4jpsEKMePLu+Nz4/wXtu95xOqUfJ6Yji+MROTWejN8zUj9O2tmfvPzqmMJhv9u3MxHXtBXMP3j3kVym4rQ+fvQiOrRpHT3TP4N+/Jh/edLOz3sO+xMd0vRc4G1IJ4ejdHI4+tV4Mv71ih0jAAIQgAAEILAXC6AAsxe/fEwdAhCAAAR2v4BO6VZi6iodSV9f335z3jrHP6B3TJ+FCxca57Scs8i/2WhIIqbf7Lj96PDCM4ON11UqeIxpQMM0dlPudCHpJqaZpY8NMt7WYrWMeoOTH6/T+koSKr02+xZlqeL13vUe72j5VixdcXDOyPmHGuc/QpKNW/FILWPwD1YOSWhWyUqZWUJyQqVcf+nbQi/L6AuAZjQ9TwsOu4H2i2yk5S/OpqXr51RKO+rzw0NhemM0NuJWsTElR2MIQAACEIDABBJAAWYCvUxMBQIQgAAExqeAtrV/69BriqMXer9K1u9qX53SXyKmb1bQGVCWatrVgtrWNxPRm0v7FZHPxpPxK4OMpWdZT7OX8/5ZGpsbyB3Wdl7bM0Ha1zNGp7RFTKliTqYVKqFa6tVH7629kzNGZhaF8jcwbV81Q/nC1f9v706g5KrqxI//7qvqJQtLRAgBVBYVRFSWmK73ugO0LN2vQkAUMRlFAyqO+y7iOA7+R0VwGxl3dAiidAZXhNSrZjES0vVekxZkURBQlC1hGQKEpJeqer//eU26qa50d1V1V8VevnVODtD1u7977+e+c+j8zn337j3UxxW9W6XU+1eFB+9WowCzh7HkjY3zAtu17WrNlTwIIIAAAgjMRAEKMDNxVZkTAggggMC0EvA9Pzq0NTq89fmPyvV20h5xDfNkJxSkgjPEyGoVnTdqLpVuO2knJttPJe0zqcw3jTEfHdFG5Xt20n5/JXn8lN8jRo4paPNx27W/WUmOasT6af+zovKloVxGzA8SbmLkjU7V6KgoR5AKDjB15nX92fy1V/ZFx8GM/6l2AabBGFnROP8B27UPLtU33yOAAAIIIDCbBSjAzObVZ+4IIIAAAlNCYEN6w6tjGrurcDAN9Q0HHn3C0YVXRE96rNEhsMYy0dXXR4+SrMt27ZZJd1Jmgu509wdDDf+7MFxFOx3XaS8zxXBY0Bl8UkP9akG7W2y3ejtPyh1P4AU/V9EzhuJV9F8d1/lBue0nE7du3br5prdh65oyCjDVfgVpRwFms+3aiyYzB9oigAACCCAw0wUowMz0FWZ+CCCAAALTQsBP+12i4hT85f3TjusUFhWqMo+77rqrfutDW6PDeVcUJzRivptwEx+oSkfjJAm8IKmia0eEqNzXIA3NRyePfqLS/m/6zU0vqW+of7CwXVzjR78++foxD7+ttI9y4n3Pj66DPmR4DY02Oe3O6Pc8l5OwwpgNXmbrT3ufK+vw3vEO4Y2up379nrfLzx49Te7bdlDJUcw3lry5cd7ttmsfWTKYAAQQQAABBGaxAAWYWbz4TB0BBBBAYOoIBOngo6o6/NqMim50XGenG4yqNeJMKrPFGLPnKPluNGpWJZKJh6vVV2GeTGfmMBOa6MajFxX8PJ/XfEtLsiWYaJ9BOrhWVZcNt1e52E7a5000X6Xtum/o3ivMhk8Wtqt7sK5+8XsXl76SqNLOxoj3Pf++q/qee3mvasmM1byGeh8rJu0Nc65zXKetZMcEIIAAAgggMIsFKMDM4sVn6ggggAACU0cgc01mfxM3I4oetbqVaH1q/d51pu7xcWb/sIquclznxmoK3XXVXfXPzn+2yxizuDBvNa6O7kp3nWWp9ZOCvP+wXfvAao5/vFx+2j8xOrunIOY227VHe9WrZkPKeJmNN/T3LX40zJXVR3Td9OHzo007O39yGhPvieOla8uIpRo19tB4nSTijZfaSfvcsjomCAEEEEAAgVkqQAFmli4800YAAQQQmHoCgResVdHk8MiMfMlutz9X7ZEGqeBkNdpZkLdXROYU92PEfCDhJr5brf59z/9fETmzKN+/265d6oamkkPo+UFPXe6luS0jDhlWSdpJ2yvZuAoB3V73p0IJLx5KpUb/x2l33lWF1OOmuPnamw+Ox+MrJJSV0VXed+QG5LZsf9ndFh7IO9RoS3Z3Wf3IW+Sx/heXlefY+kY5MBZ/k+M6Ja8NLyshQQgggAACCMxQAQowM3RhmRYCCCCAwPQT8D1/lYhcNjxylfvspP3Kas/ET/nniZGvFORdbcTMLzxAtuC7S2zX/shkxxB4wZdV9PwReVQus5P2OZPNPdQ+k8782KgZzqeqP3GSzjurlX+8PIEXXKmiK4cLMKofcpLOt2vRdyqVatgrttcKDXWlio547efpMJSr+7fVottRc1oisnLObvlcY9/81tbWvl3WMR0hgAACCCAwDQUowEzDRWPICCCAAAIzU+D2ztvnbQ+3Py0i8YK/yB/vJJ2bqjljP+2vEZW3DuUc2unSler6kmWsz+7Ul5G0iZtViRMTj01kHH7af7eoXFrU9ibbtY+fSL6x2gSdwUka6nUF3/frVl3gnOlEO3xq+sl4mXuMmEOHO1FpsZN2dNZN1T7B2uAkiclg4UXMzjuWhjq6caBXHs6X9xrSZAd3WPT6Ud2cjoSb+JfJ5qI9AggggAACM12AAsxMX2HmhwACCCAwrQQyXuZKI2Z4J4UR852Em/hgNScReMFfVHR4Z00oodPsNvtRH5lU5h3GDF5VXfw7wgMxK7ZqSduS9ZWMpTvV/YbQhMVnyTyUy+Zalp66dMTNRZXkHSs2k8r81Rhz8ND3YRie07ys+YVdRdXopChHkAp2V6PPFP5Y99C5jjP5wk+QCg4XS1aoDu6ueXmp4Rtjbt6Uzy3t7N9eKrQq37+5cZ7MU/NaZ5lzZ1USkgQBBBBAAIEZLEABZgYvLlNDAAEEEJh+At2d3W8Mw3D4LA0VfcJxnX2qNZPb1t22Z19f35bCfH2NfXMKXx/x1/pNYklUhDlsp36NnGu328W7WUYdnu/5B6polxGzX1FAq+3av6/WnArz+Gn/S6IyvIvHiOlMuIn2WvQ1lNP3/Ggnz7qh/1bVu5yk85qJ9tlzfc8e2YHsyqjwIiLHlZGnS1XXxOpjHU0nNv2f7/m/vSXbv/zu3EAZTSceckxdg7w6Xvcdx3WqWiCc+IhoiQACCCCAwNQWoAAztdeH0SGAAAIIzEIB3/OfEJHhE1CNMW9MtCeurgZFkA5aVfV3BbnusF37dcW5o0JNb19vdDbMaTv1q/J1O2l/stR4gnSwXlWXFsap6rucpPM/pdpO9PvM2sxrjGXuKGw/kB04+LhTj3tgojlLtfM9/2Mi8o3hAozoFY7rvKNUu+Lv/ZS/fLDoohLtdin1O9rfjZgOEVmTcBMj5jt41beaDV7f9r0eD/OVDqOs+ANjcTmubs6d+d3zzS0tLVvLakQQAggggAACs1yg1P/cZzkP00cAAQQQQGDXC/gp/7ti5H0FPf/Mdu23V2Mkvud/XES+XpDrctu1o8N/R/34af8iUfl08Zeqeq1Y8k6n3XlqtIa+50c7aEYegFujW512KmSk/S5RcYZ+bsScn3AThYcOV4NyOEfGy/zEiDlruD9jPpZoT/xXOZ34af/o6EwXY0y02+WAEm2yxpgODXVNqdudMl4m3avSdn3/dnlaw3KGUnbMIismJzXM3WqJaSku/pSdhEAEEEAAAQRmoQAFmFm46EwZAQQQQGBqC2y4dkNrLBYr3KWSrcvV7bl4+eJJH+wReMEVKjpczFGjH3XanW+NJxJ0BudoqD8ujjFi7jViVjW5TYPnxwx9MunM542aLxT+LNqtsasOavU7/Q9JKJcU9H+77dpH1mrV/ZR/Z3QF9FB+VR334OTghmBhOBCuNJaJdrs0lTGuGy2xOp62nl7T1tZW8ooj3/OjuX8oyrtNQ7lpoE+eqNJOmJdEO1/qG/NxY725Wruyypg/IQgggAACCMwIAQowM2IZmQQCCCCAwEwT8D3/vqJDV1fZrn35ZOfpe/6fROTwoTxhGB7XvKy55MG6gRe0qGi0q+WQUcZwtu3a0XcSeMHbVfSKETFGuvsa+lpaW1t3ydU8Xb/q2seaY424scmosRPJRDBZv+L2Pdf0zM3GsyOKIkbNHolk4tni2IyXeYuRwZ0ubypjHPdEu12y+eyapcuW3ltG/GCIn/IvEjNyx5KqhEGuz7o3ly03zahxr4nXy9H1DfeJkbPsNrt7UslojAACCCCAwCwUoAAzCxedKSOAAAIITH2BwAu+rKLnD43UiFmbcBOnTGbkO665fq4wR34gv3vLaeWd4bE+tX7vOlMXFVqSxeNQ0a9IXq6x4tYGVS38/eIJK7RampY1lV1EmMwch9pmvMyvjJjTh/5bVb/lJJ2PViN3YQ4/5TeLkQ3DPzNyj91uv2p4HJ0ZR/Ky0jLWChUdPtdnjHFsjXYKqWjHRA4p9j3/AhH5j6Lc/xCVD4mRjz+czx1/Z25AKj0X5oBYXKLiy97G+o2Vtf41cdrEriOvtj35EEAAAQQQmG4CFGCm24oxXgQQQACBWSGQSWWOMsbcWlQs2b/ltJZHJwqwYxfLzcPtVe62k/bwbphy8/qeHx04Gx08W/yJdoLMK/yhGnWddiddbu5qxflp/0xR+d+hfEbM5oSbWFSt/MMFllTmg8aY/y7opyMf5s83lnm+6KK60wHHxWNQ0bXGMh0PPfPQmjPPPHNCp+b6Kf88MVJ8zs3jYRi2NS9r/mPUZ+AFURHo/MfC/GsfzOdkU5iTLeHO58NEvxzuZcUkOuslOmx3LxNfH2p4obNs169jtdeLfAgggAACCPwzBSjA/DP16RsBBBBAAIFxBAIv2Kiii4dCNNSPOsvGP69lPFDf8z8sIi+c96JypZ203zaRRej2ut8bSvj98doaMR9IuInvTiR/NdpkUpmnjDELhv1UT3eSzm+qkXsoR5AOfqyq5xTkvGfU67uLOlXVP0ZFl9xAbs3SU5c+OJkx7bSuUTKVrabOnJw4aefXrm7pvOXYXJhzjRg3NHLotjBszOrz1y7VG5H5JrYtlPAOUUmrUa/Zbd44mfHRFgEEEEAAAQSeF6AAw5OAAAIIIIDAFBXw0/6nReWiguF12a7dMtHh+p5/mYgM33ikqp9yks7XJpHveFW93Bjz0lFypGzXXjbR3NVo56f974q+cJuUERNd2Rxd8Vy1zyhn9YyZW0WfiF4xMmo6qnUejZ/23yMqPxzRqZGsEdOWaE+sK2eiN19784JYXWyhNWDlcwtym7lWuhw1YhBAAAEEEKhcgAJM5Wa0QAABBBBAYJcI3PTbmw6qr6v/24jO4nK4fZJ990QG4Ht+9CrK8CsxlmWd0NTWVHjbUsVp/bT/RVH5t9EaGmP+M9Ge+HzFSavUoGtt17GWZd1UmK6vr29B6+mtT0+mi43exkNzkltpxKxU0VeWzKXyy2i3S6I98cuSsRUEdK3tOsuyrJ8UNzFiliXcRKqCVIQigAACCCCAwC4QoACzC5DpAgEEEEAAgYkK+J5/vYicWND+Atu1R1zxXE7uVCrVsMAs6CuMzeVzL1p6ytIt5bQfLaYr1XWGZayfl2h/lW7VVc6ZTu9E+5lMOz/t/1lUhg/FlVDeZy+zx311arT+7lp31/ytvVtXipFoB01rGWOKblzqaNCGjqOTRz9RRnxFIWPZG2POqHahp6KBEYwAAggggAACYwpQgOHhQAABBBBAYAoLBKngXDX6g6EhquifHNc5otIhB6kgoUb9gnb32679ikrzDMVvvH7jUblcrktE5hSMrd+IaRgl5+1hGK4aOgx2on1OpF0mnfm8UVNYsPq97drlFFAGuwu8IKmiUdEluj46XmIM20Xl27F4rGPJyUsGD76txacr3bXMUuva4txGzFkJN/HTWvRJTgQQQAABBBCYvAAFmMkbkgEBBBBAAIGaCUTnc8Rj8acKO7DEcprcpsJiSsn+/ZT/PjHywoG4Rq6y2+23lmw4SkDP9T17RMUXFX31iHFZ1ukquk1VV4vKfkVNe0XlbDtpD99MNJG+K23Tvbb7laEV/qWwneb0Vc5yJzosd9RPd7r7daGEKzXUlWOcbzN6Q5V/s5P2lysdYyXx3anuN4Qm7NypGKRyrp20L60kF7EIIIAAAgggsGsFKMDsWm96QwABBBBAoGKBwAt+rqJnFDT8pu3aH68kkZ/2fygq7xlqY8Scn3ATxdcWl5XS9/zfisjyouBP2K4dXU8tPdf3vDSby16UDAh3AAAgAElEQVQuIscXJ1TV/3CSzv8rq6MqBflp/3eiI14b2uk1rp51PS/O9mZXqtHobBe7jK5/LyIH7vjzfLhK0k7aXhltJxTS7XXboQwWX3YbkcCSD9tt9vBV2BNKTiMEEEAAAQQQqLkABZiaE9MBAggggAACkxPw0/6ZolK4c+QR27UPqCRrxstsNGKGr7S2xGpvcpuiv8xX9MmkMv9ljPlIYSNjzHcS7YkPFifKeJnvGzHvHaWDn/U19q1qbW3NVdT5BIODzuBcDUe8xnWP4zqD58L4nv+m6BUjI6awwDVqT0bMvaKyJoyFHU6bc4/v+dnCnSh9Yd+i1mWtmyc4zHGbZVKZo4xl0qKyz4hAI+fZ7fbFteiTnAgggAACCCBQXQEKMNX1JBsCCCCAAAJVF1BVE6SD6Oae3YeTV7Db4oILLrDamtoGRCQ21D60woXNbc2PVzJY3/M/LCLfKioAeHa7nRwrj+/5HxORwZ0xhR8V7Ymb+Kol7Uv+VMkYJhJ7/VXX7zF/t/nRYcPDv/cYMb9Q0WNFigoaRR0YMdtCCddEB+o6rnPj0Nc7zsC5dei/VfVBJ+m8bCLjK9Umc03mMIlJ5yivQ03oQOZS/fE9AggggAACCNRGgAJMbVzJigACCCCAQFUFMl7mR0bMu4aSGmMuS7Qnzimnk6AzOEZD7SmI/bvt2geV03YopjvdvSzUcOTBryr31s2pa17cuvjJ8XLtOMh2tYjsXRT3rIicbbv2ryoZy0Rifc+/WkROLbetika7TTrq96nvWLx4cbTTZcQn42XeZcT8aOiHKnq14zpvLDd/uXFda7teZizTacQcOqKNkYvsdvsz5eYhDgEEEEAAAQT++QIUYP75a8AIEEAAAQQQKCkQpIKT1WjhK0Pb+hr79iznNR4/7b9bVAoPaP217dpvKtnpjgD/ev9VkpPoxqMFBW1yarTZaXduKSdPT6rnkKzJRkWYluJ4Ff2s4zoXlpOnkpho54+bcFeEYRhdH31KGW3vUNE1RkyH7dp/Hy8+42W+bcR8oCCm6rtRujq79jF5E+18ObJoLJfYrj3iNbAy5kYIAggggAACCPyTBSjA/JMXgO4RQAABBBAoV8BP+f8QIy8dilfRf3Fcp6NUe9/zvyMi7x+KM8Z8PtGe+M9S7aLvU6lUwwJZ0CVGjimMN2JWJtxE9GpORR/f86NdI8M7eQoar7Zd++yKko0R7Hv+8UbMih3XR7/w2tZo8Ub+T1XXGDUddtKOikxlfXzPj2Kd4WBLTrXb7GvKalxG0IYNG3aLb413qujIA4FVLrWT9rllpCAEAQQQQAABBKaYAAWYKbYgDAcBBBBAAIGxBPyU/zUx8omC78vayRJ4QabwL/Ia6nJnmTPydaIxOs14mauMmLeM+Frlc3bS/tJEV8pP+Z8WIxcVtzdifBOaVU3Lmu6tNHdwTfAKqZPniy4qgwfslvwYucVut5tKxo0S4Hv+dhGZM/SVUfOSRDLx8ERyFbdZt25dfE7fnKj48oai735qu/ZZ1eiDHAgggAACCCCw6wUowOx6c3pEAAEEEEBgQgKZdGaJUdNd2Lgv17d36/LWcc9g8dN+r6g0DrXTnB7gLHceKTWIwAsuVNER54yo6v84SWe0HSyl0o34PkgHp4VhuNoYs2dRw6dEZZWdLL2bpOeanrm5+twKDXWliJxYxgD+LCKHF8aZAbNv4rTEY2W0HQ7JrM28xljmjmFP0U2O6+xXSY7xYgMvuFZFl40Yp5hfJNzEyEJYtTokDwIIIIAAAgjsEgEKMLuEmU4QQAABBBCojoDv+beLyGuHs6m8307a3xsre+AFr1XRqM3Qp6wrrP20/x5R+WFR3t/brt1anZmIZDozhxk1q0Vlp10oqvopJ+l8bbS+Mmsz7cYyK0QkKrzUlxjPI9GZLpKXNYlTEn8I0sFtqlp4pspHbNe+pJI5ZVKZdxhjLh9qY8SsTbiJcs6YKdlN4AU/V9ERV2JXM3/JARCAAAIIIIAAAjUToABTM1oSI4AAAgggUH0B3/M/JyLD57cYY9Yl2hPFr6oMd+x7/jtFJDr89vmPyrV20l4+3sgyXuYEI+aGwpjomuXsQLbluDce91A1ZxVdsd3d2b1aVd8xSt4f2a79nujng7tOYmaF6GDRpeQNTlHRJTpQ13bt3xbm9dP+eaLylRc41Hdc54WzXMqYXJAOvqmqHy0I/aLt2v9eRtNxQ3zPv0JE3l4YZMT8rrext62cw5Yn2z/tEUAAAQQQQKC2AhRgautLdgQQQAABBKoq0H1D9yvDbPiXEcWRAX2Fc5pz/2gd+Z7/LRH58HDBQfU/naTz+bEG1d3ZfVA+zHcZMYuKCjDHO0nnpqpOpiBZd7r7s6GGo50rc7+KPm3ELC7VtzFmvYa6pq+/r6P19NanR4uPrnW2LGvEDUe5XO7IpcuXFu4SKlUo+b2IHFcQ9ObJXqXtp/wfipHBYtPwWon64UDY1nJay9ZSc+d7BBBAAAEEEJj6AhRgpv4aMUIEEEAAAQRGCATp4CZVPbbgL+pjXuOc8TLrjZilBbFvclzn12OR+il/gxhpLvw+DMNzmpc1X1brZehKdZ1hGSvarTOvgr7+Gu12yZncmpb2lj+V085P+56otA/FGjEXJtzEZ8tpG8X4nv+MiAzfrmRZ1sFNbU0PlNu+OK64SBZ9r6p/1D5ta35T8+MTzUs7BBBAAAEEEJhaAhRgptZ6MBoEEEAAAQRKCmRSmQ8aY/67IPA227WPHq1hxstsNWLmD33XUN9w4NEnHP2P0WKDdHD5KK8CVeX1mlKT6vK6Xh9dbW3ERK/g7F0ivk+MdIRhuKY52XxdqdyjFDxGvpYl8oDt2geXk2fw3JrQ3F0Q+4Tt2vuU03a0GD/tf0VUziv8TkX/Uh+vP3nxSYsfnGhe2iGAAAIIIIDA1BOgADP11oQRIYAAAgggMK5AV2fXPlZojbi5x1hmcaIt8YfChutT6w+vM3WFu0Iet1174aiFAM//DxG5YMR3KlfaSftttVqODddt2M/kzMqYiUXXR5d8xSgax44zUZa1trb2TXRc6y5b19i4qHFL4c1QRk1bIpkoWczp9rpXhhJeOdS3il7nuE7bRMbij2Yu8o+4xNte775+xGtmE8lPGwQQQAABBBCYWgIUYKbWejAaBBBAAAEEyhLwPf9qETl1OFjlYjtpj9hJ4af8t4mRnxYUCzod1xl+9Wbo50E6OEtVf1LUcfDQ1odazjzzzHxZA6ogKPCCFWJkhaqeVkGzwtAbB6yBs49rm/iBwL7nR686RTthnv+oXGYn7XNKjSfwgotV9FPDcUYustvtEVd1l8oRfd+V6jrPMtbwYcA72jwei8Xalpy85I/l5CAGAQQQQAABBKaXAAWY6bVejBYBBBBAAIFBgcAL3q6i0a05Q59HVfWrlrEWqui+IvIiETmw8MpqFf2K4zrnFxL6Kb9ZjGwoYn3c5ExLYnnivmpxd6e7l4ZhuDIqvIjIgvHyqurTxjIdllgdqrq/ql4uZqfrph+WvJxtn2KPuK2p3PHuuMraK4jfvtvW3RYcceYRA+Pl8NP+9aJy4nCMygo7af9vuf1Gcb7nR4ciR4cjF362hhK2NbvNfiW5iEUAAQQQQACB6SNAAWb6rBUjRQABBBBAYFjgrrvuqn/2oWefNWIaoh8+HublyTAvz2oofaoSikhMROYYS/Y0luxtxWRBzHpQQunIhbmLlp6ydMv69PpF9Vq/QUVHnH+iou2O63ROlnvjtRsPzlm5lWJJdH30EWXk+210oG7CTawpjPXT/tESymox8priHEbMBxJu4rtl5N4pxPf86Daklw19oarvdJJO8U6gEe18z/+/HcWtwZ/nwtyhS5ctvbfc/v2U/x4x8sOi+FyoYVtzsvl35eYhDgEEEEAAAQSmnwAFmOm3ZowYAQQQQGCWC/SkexZlw+xnn5Pwg/fksvK3fFZ6VUuq7GlZ8vJYnbwqXv+sEb3QiDlBpGA3R5RB5f120v5eyWRjBNyXuq/hSfPkSlVdaYw5uWQelT9Eu13CbLjGWe48Mlb87Z23z9sWblttxJwxSswltmt/pGRfRQGjHICbsl172Vh5elI9h2RNdvi672injpN0xt3NU5hrlF1Lg1+HJjylub15baXjJx4BBBBAAAEEppcABZjptV6MFgEEEEBglgsEqeBkNXrF7bmBff6Y7Z+Qxlxj5Ki6hsFiTOFHRb/muM4L55tUkD3oDE7SvA69YjSnRNPNItIRk1jHEnfJxgq6ET/tf1FU/q24jYp2xsP4qiXLlkS5y/p0re060rKs2wqDc9ncy5aeunTU24cyXuYtRsxVBfHrbNd+QzmdBengzar6i+JYY8wZifbEL8vJQQwCCCCAAAIITG8BCjDTe/0YPQIIIIDALBLIeJn3blf5/oaBXtkcTv5s3FfE68SpaxwS/JXt2m+uhDNIBYer0ZUqGl0ffUgZba+yLKujqa3pN2XEjhkSHRosKqtV1CoKekBVz3aSzk3l5vfTfiAqTUPxllifbnKbvjpa+4yX+bIRU3iGzjds1/5Eqb4CL0iq6E47XIyYsxJuYviQ5FJ5+B4BBBBAAAEEprcABZjpvX6MHgEEEEBglgj4a/13Py3hpTcO9MpzGp3wUp3P/rG4nNgwV/O53Aktp7SsK5W15/qePbL57EoNB18xOrZUvKh0Db5iJGGH0+48VTK+zICN6Y1LcpJbLSqv2qmJkXPtdvvSclIFqeCjavSbBbG32q59zGhtfc+PDu0dvkUqlPCsZrd53AJKV6rrDZZlpUVl5HajCsZYzjyIQQABBBBAAIGpL0ABZuqvESNEAAEEEJjlAhkvc0Kvyg1e//aqFl+GWF8Si8sb6ufcb+pMS+LExGOjFh9S/vJot4tlrOj66FK/P/w9Okw3DMMOZ5lzZ62Wb92v1+3Z0NgQnQuz83XWKl+3k/YnS/V9y9pb9s1b+U2FcTGJLRnt1Sg/5W8WIwuHYo2aVyeSiT+P1UeX12VbYqVFZPeimI/Yrn1JqbHxPQIIIIAAAgjMLIFSv0DNrNkyGwQQQAABBKaZwM3X3rwgFov96Yb+vkWPhrmajf7V8XpZXN9wvd1uDx+cG90+NHiYrprobJf9x+vciBkINVwjlkQ7XaKiwy77+Cn/IjHy6eIOVfXaWH1sVdOJTdHNRWN+gnTwG1UtLOLs9GpR19qul1mWFd2aNPTZZrv2/LGS7jhfJrpJap8RMSqfsZP2RbsMh44QQAABBBBAYMoIUICZMkvBQBBAAAEEENhZIPCCi+/I9X/q1gkeuFuJ6Yn1c2S/WOxfLbXmRLtdRGRJqfYqemN0oG59rr5j8fLF20vF1+r7IBWco0Z/XJzfiLk3tMKznTYnM1bfgResUNGOoe9VNNoR85Fot4sRs6/o4K6XvUTk9IIcG2zXXjpazo3exkNzkouKL8NXXO+I+4Lt2hfUyoC8CCCAAAIIIDC1BSjATO31YXQIIIAAArNYoCvVdciAmPt/0fecjHfk7ivmPSBv2+9qabTGvhXp0f6FcsnfV42ruY8VE7dhbmlxI3drqGusuNWRODlxX+kGuybCv85vlrysFpGXF/cYhuE5zcuaLxtjJCZIB1tUdY/o++hK7yfCvDytofRqKHkVsYxIoxjZ3bLkxVZMdjPmCVW9NG/lv31s+7HDrzD1XN/z0mwuGxVfDhvRl8rFdtI+b9dI0AsCCCCAAAIITEUBCjBTcVUYEwIIIIAAAiKSSWW+ekc++8lS101XqwAToZ9QP0cOiMVH839WRddEZ7vYrv37qbpA61Pr96439Zep6LLiMRoxX0m4icJbjAZD/LT/bgnlG/eH2d3+msuWdcPUAsuSg2N1cli8fiAucuFuW3f78jPxZ/a05gye+XJUUd+X2K79kalqxrgQQAABBBBAYNcIUIDZNc70ggACCCCAQMUCftq/89e92454tsStR4UFmJufWiJrn2ituK+hBlFRYWn98NXUEl2fbNR0JNxEhzGmetcvTXiE5TX0Pf8bIvKxUaJ/bdSsSiQTz+44X+eKh/P5Zbfl+mVLWPn0GoyRI+P1clis/j4x0isirx3Rp5FL7Xb73PJGTRQCCCCAAAIIzGQBCjAzeXWZGwIIIIDAtBWIzhF5Mhy45+r+bSXnUM0CTFRQWNE4Pysqn4vFYh1L2pY8VHIAUzQg42Xea8R8f5Th/dmIuVBFz/9Dtv/wu3IDk57By2JxaalvlLiM+NXqp7ZrnzXp5CRAAAEEEEAAgRkhQAFmRiwjk0AAAQQQmGkCgRe8/b78wBVdA30lp1bNAkzU2Rsb58luIi9vTjb/tWTnUzzA9/zjRQbPhSk+EFduHuiTv+WzVZvBiyxLTqifK3ONEVH5pZ20z6hachIhgAACCCCAwLQXoAAz7ZeQCSCAAAIIzESBIB184taBvq/dUcbujFJnwOQ0Jt4Tx0vXlsVlUUXnwOxfF2se7+agshJNkaCedM+inOZWq+jwFdsbBvrkr1UsvgxNNSrCJBvmhUbCRLPbvHGKEDAMBBBAAAEEEJgCAhRgpsAiMAQEEEAAAQSKBaLrp/1s76f+kiu9Q6PaBZjoVZqD4/EPhv3hT1pOa9k6U1bH9/xLRORDt+cGpNTBxpOZc/Q60nH1jX/Z/SW7v/aII46Y/PtNkxkMbRFAAAEEEEBgyghQgJkyS8FAEEAAAQQQeEEg8ILvdw30vve+MnZpVPsVJKe+UV4RqxscjKpuNcZE1yxvEpXNxjKbVHSThrrZilmbYhLb9NzAc5tbl7c+OdXXz/f8Ux8P81d7/dtrPtSmuobohqQLbNf+Qs07owMEEEAAAQQQmBYCFGCmxTIxSAQQQACB2SYQpIMvdA/0ff7uCl9BmuwtSJHzsfVz5KDRr6IeexlUBsTIJiNmU6jhYKEm+veoUKMx3RTmws1WaG2yT7E3/bNuU/I937+uf3tiU5gfcx7NC3rE3fv3Ejc7x1TyKld0mPEZjfP7G8LYgUuWLdk8255f5osAAggggAACOwtQgOGpQAABBBBAYAoKBF7w/jtz/d/5Q7a/5OiqvQOmvWGuLLRiJfudRMBmVR0u0uTD/OaoWGNZ1mDBJh7GN2VflN3kOE50rXNVPn6nv3xzLv/bzhK7X8YrwAwNpNwi1zF1DXJEXf2X7Hb7c1WZBEkQQAABBBBAYFoLUICZ1svH4BFAAAEEZqpAxsuc/nA+/6vfDZSuQZQ6AyYy2pLdXVY/8hZ5rP/FJcne2jhfGi3zoKjsIyKNJRvULmDL4GtP5vnXnoZegYqKNbkwt9mqszbl+nObl56ydEupIfhp/7uZ/r73lXqla6gAE+UrPLh4YcOTsmr/n8uCumelL2yQnz16mty37aBxu11gWXJqw7xbbdc+ptT4+B4BBBBAAAEEZr4ABZiZv8bMEAEEEEBgGgr0XNMz97nYwLY1fc+VHH01CzCDRYPGed12u52IOs6kMy8KJVxUr/X7Rv+M/hgx+6po9M9FIrKviET/3KPkQGsVoNKrRgdfeYqKNIPn1VgyuJsm+lksHtuUz+d/e1Xfcy/pVR13FGMVYKJGE9lpdHrjPNkzFj+4qa3pgVpNn7wIIIAAAgggMD0EKMBMj3VilAgggAACs1DAT/mpG7K97iP53C6b/evi9XJkXUPFh8d2dnbO2013W2SpNVioMZbZ14RmUVSoESP7ig4WaaI/0a6aXf7ZqqH8qm9byX7HK8BEjT984GrZr+ExebR/oVzy91Ul8y2tb5SD4vG3Oe3OlSWDCUAAAQQQQACBGS1AAWZGLy+TQwABBBCYzgKZtZkP/EPz376pjNeQqjXPNzXOk3lGljS7zRurlbMwz7p16+Jzeufsmzf5RZZYi4yafdXoYKHGEmtwZ81goeb5os3zVzFV4RMVsW4ow7FUAeYd+/9SDp9/f9kFmB0FrY/brv3NKkyDFAgggAACCCAwjQUowEzjxWPoCCCAAAIzXyCTytzpDfQe8cQ4N/dUS+GweJ001TVebrt26a0d1ep0nDy3pm7de8AMjHjtyTLWvqrPF2yMMUM7a+aXGs5f81nZMNBXKkyqXYA5NF4nifrGi+x2+zMlOycAAQQQQAABBGa0AAWYGb28TA4BBBBAYLoLdHvdKx8Ns1eWur1nsvOca4yc1jBPYiY8rMVt+ctk8+3K9kEq2D1ncoOvP1nGGn7tKSrU7Din5lX35bP7Z6pQgKn0FaRXxOrEaWi81G63z92VJvSFAAIIIIAAAlNPgALM1FsTRoQAAggggMAIAd/zf3pHbuBtt5VxJfVE6d5QP0cOiMU+67jOhRPNMVXbdV3btewfkr92/SQLMIU3IZV7FfWOXUVftF3736eqD+NCAAEEEEAAgV0jQAFm1zjTCwIIIIAAAhMWUFUTdAYbugf6nHty2QnnGathU12jHBaru9ROzsxdGkFncMymXK6nnF1E472CNLT7pdxrqCPvo+oa5DWxug85SefbVV84EiKAAAIIIIDAtBKgADOtlovBIoAAAgjMVoGuVNchlrE6b8n2H3J3bqBqDIm6Rjk0Xpe2XdutWtIplihIBQdsl/Chq8q40nuoABM3+TFnUe7ulyhBa/0ceVld3VsSbYlfTDEWhoMAAggggAACu1iAAswuBqc7BBBAAAEEJipwy9pb9s1b+SvuyQ2c2D3J15HmG0sSdQ2yfzz+Pbvdfv9ExzRd2mVSmduu7t9+5DMajjvk8Qowlex8GerkzMb5smDOnAVHtR719HSxYpwIIIAAAgggUBsBCjC1cSUrAggggAACNRPwU/4Pn5HwPbdnB+SBfOWvJL06Xi9H1TdoLJTP2En74poNdAolzniZL9+aHTj/riruHio1vX2tmLQ1zL3Rdu0TS8XyPQIIIIAAAgjMfAEKMDN/jZkhAggggMAMFOj2uu1QwvO3hOHyqAjzSJiTp8LRd3dE/7Pfx4rJS2JxOSRWJ41ivp+ry1249KSlD85AmlGntCG9YenWvFl/df+2XTbllvpGOciKfbI52fz1XdYpHSGAAAIIIIDAlBWgADNll4aBIYAAAgggUFogSAWJUELXGNOeFV3ybBhKv6pEJ5jEjZE5YmQPyxIRvU5UPMlL2lnu3FM688yLyHiZn2cG+s+4fwK7hirVWGBZsrxh7t8c1zmk0rbEI4AAAggggMDMFKAAMzPXlVkhgAACCMxCgc7Oznlzs3MXWjFroRh5keb1sXw8/9i8veZtXrx4ceXvKs0wQz/tH70t1D9c3bdNsqI1nV10rfdL4vH32O32j2raEckRQAABBBBAYNoIUICZNkvFQBFAAAEEEEBgsgIZL3PhA/ncZ24e6JtsqjHbHxGvl2PqGq6xXfvUmnVCYgQQQAABBBCYdgIUYKbdkjFgBBBAAAEEEJiMgJ/y19yZH3jrrZO8SWq0MRwcq5OlDY131cXqWhaftPiZyYyTtggggAACCCAwswQowMys9WQ2CCCAAAIIIFBCoKenpy73RG79Hbn+RDWLMNEBxy31jU+p6olO0rmNhUAAAQQQQAABBAoFKMDwPCCAAAIIIIDArBNYt25dvLG38ad/C7NvDQb6J30mzJF1DfK6WP0fJJSz7FPsu2cdKBNGAAEEEEAAgZICFGBKEhGAAAIIIIAAAjNVIDoTZrvKZ/6Y7ZeJ3I60nxWX19XVy0Ir/ovext6zWltba3e4zExdBOaFAAIIIIDALBGgADNLFpppIoAAAggggMDoAplU5ihjzPlPh+Fb/prPykP5nDyj4Zhcc42R/WNxic57WWhZfsyKfbmprelafBFAAAEEEEAAgfEEKMDwfCCAAAIIIIAAAiKyIb1haUxi7aLi9qoeFRVhejWUnIhYItIoRna3LNnNWA8YMZ6qpu2kfQ14CCCAAAIIIIBAOQIUYMpRIgYBBBBAAAEEZpVA5sbM/iZrFuY1v288jC/Mx/JPaaiPxUxss+3af59VGEwWAQQQQAABBKoiQAGmKowkQQABBBBAAAEEEEAAAQQQQAABBMYWoADD04EAAggggAACCCCAAAIIIIAAAgjUWIACTI2BSY8AAggggAACCCCAAAIIIIAAAghQgOEZQAABBBBAAAEEEEAAAQQQQAABBGosQAGmxsCkRwABBBBAAAEEEEAAAQQQQAABBCjA8AwggAACCCCAAAIIIIAAAggggAACNRagAFNjYNIjgAACCCCAAAIIIIAAAggggAACFGB4BhBAAAEEEEAAAQQQQAABBBBAAIEaC1CAqTEw6RFAAAEEEEAAAQQQQAABBBBAAAEKMDwDCCCAAAIIIIAAAggggAACCCCAQI0FKMDUGJj0CCCAAAIIIIAAAggggAACCCCAAAUYngEEEEAAAQQQQAABBBBAAAEEEECgxgIUYGoMTHoEEEAAAQQQQAABBBBAAAEEEECAAgzPAAIIIIAAAggggAACCCCAAAIIIFBjAQowNQYmPQIIIIAAAggggAACCCCAAAIIIEABhmcAAQQQQAABBBBAAAEEEEAAAQQQqLEABZgaA5MeAQQQQAABBBBAAAEEEEAAAQQQoADDM4AAAggggAACCCCAAAIIIIAAAgjUWIACTI2BSY8AAggggAACCCCAAAIIIIAAAghQgOEZQAABBBBAAAEEEEAAAQQQQAABBGosQAGmxsCkRwABBBBAAAEEEEAAAQQQQAABBCjA8AwggAACCCCAAAIIIIAAAggggAACNRagAFNjYNIjgAACCCCAAAIIIIAAAggggAACFGB4BhBAAAEEEEAAAQQQQAABBBBAAIEaC1CAqTEw6RFAAAEEEEAAAQQQQAABBBBAAAEKMDwDCCCAAAIIIIAAAggggAACCCCAQI0FKMDUGJj0CCCAAAIIIIAAAggggAACCCCAAAUYngEEEEAAAQQQQAABBBBAAAEEEECgxgIUYGoMTHoEEEAAAQQQQAABBBBAAAEEEECAAgzPAAIIIIAAAmCSIw0AAAJrSURBVAgggAACCCCAAAIIIFBjAQowNQYmPQIIIIAAAggggAACCCCAAAIIIEABhmcAAQQQQAABBBBAAAEEEEAAAQQQqLEABZgaA5MeAQQQQAABBBBAAAEEEEAAAQQQoADDM4AAAggggAACCCCAAAIIIIAAAgjUWIACTI2BSY8AAggggAACCCCAAAIIIIAAAghQgOEZQAABBBBAAAEEEEAAAQQQQAABBGosQAGmxsCkRwABBBBAAAEEEEAAAQQQQAABBCjA8AwggAACCCCAAAIIIIAAAggggAACNRagAFNjYNIjgAACCCCAAAIIIIAAAggggAACFGB4BhBAAAEEEEAAAQQQQAABBBBAAIEaC1CAqTEw6RFAAAEEEEAAAQQQQAABBBBAAAEKMDwDCCCAAAIIIIAAAggggAACCCCAQI0FKMDUGJj0CCCAAAIIIIAAAggggAACCCCAAAUYngEEEEAAAQQQQAABBBBAAAEEEECgxgIUYGoMTHoEEEAAAQQQQAABBBBAAAEEEECAAgzPAAIIIIAAAggggAACCCCAAAIIIFBjAQowNQYmPQIIIIAAAggggAACCCCAAAIIIEABhmcAAQQQQAABBBBAAAEEEEAAAQQQqLEABZgaA5MeAQQQQAABBBBAAAEEEEAAAQQQoADDM4AAAggggAACCCCAAAIIIIAAAgjUWIACTI2BSY8AAggggAACCCCAAAIIIIAAAghQgOEZQAABBBBAAAEEEEAAAQQQQAABBGosQAGmxsCkRwABBBBAAAEEEEAAAQQQQAABBCjA8AwggAACCCCAAAIIIIAAAggggAACNRb4/xcIQpIn6GHKAAAAAElFTkSuQmCC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9pPr>
          </a:lstStyle>
          <a:p>
            <a:endParaRPr lang="ru-RU" altLang="ru-RU"/>
          </a:p>
        </p:txBody>
      </p:sp>
      <p:sp>
        <p:nvSpPr>
          <p:cNvPr id="16392" name="AutoShape 8" descr="4-simplex graph.sv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9pPr>
          </a:lstStyle>
          <a:p>
            <a:endParaRPr lang="ru-RU" altLang="ru-RU"/>
          </a:p>
        </p:txBody>
      </p:sp>
      <p:pic>
        <p:nvPicPr>
          <p:cNvPr id="16393" name="Рисунок 9" descr="4-simplex graph.sv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1680840"/>
            <a:ext cx="3286125" cy="3071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" name="Группа 9"/>
          <p:cNvGrpSpPr/>
          <p:nvPr/>
        </p:nvGrpSpPr>
        <p:grpSpPr>
          <a:xfrm>
            <a:off x="0" y="72000"/>
            <a:ext cx="9144000" cy="468000"/>
            <a:chOff x="0" y="72000"/>
            <a:chExt cx="9144000" cy="468000"/>
          </a:xfrm>
        </p:grpSpPr>
        <p:sp>
          <p:nvSpPr>
            <p:cNvPr id="11" name="Прямоугольник 10"/>
            <p:cNvSpPr/>
            <p:nvPr userDrawn="1"/>
          </p:nvSpPr>
          <p:spPr>
            <a:xfrm>
              <a:off x="0" y="72000"/>
              <a:ext cx="9144000" cy="46800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267034"/>
                </a:solidFill>
              </a:endParaRPr>
            </a:p>
          </p:txBody>
        </p:sp>
        <p:cxnSp>
          <p:nvCxnSpPr>
            <p:cNvPr id="12" name="Прямая соединительная линия 11"/>
            <p:cNvCxnSpPr/>
            <p:nvPr userDrawn="1"/>
          </p:nvCxnSpPr>
          <p:spPr>
            <a:xfrm>
              <a:off x="0" y="540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 userDrawn="1"/>
          </p:nvCxnSpPr>
          <p:spPr>
            <a:xfrm>
              <a:off x="0" y="72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Заголовок 1"/>
          <p:cNvSpPr txBox="1">
            <a:spLocks/>
          </p:cNvSpPr>
          <p:nvPr/>
        </p:nvSpPr>
        <p:spPr>
          <a:xfrm>
            <a:off x="0" y="-22080"/>
            <a:ext cx="9144000" cy="6140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b="1" kern="1200" cap="none" spc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  <a:ea typeface="+mj-ea"/>
                <a:cs typeface="+mj-cs"/>
              </a:defRPr>
            </a:lvl1pPr>
          </a:lstStyle>
          <a:p>
            <a:r>
              <a:rPr lang="ru-RU" sz="2400" b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Какие бывают графы?</a:t>
            </a:r>
            <a:endParaRPr lang="ru-RU" b="0" dirty="0">
              <a:ln>
                <a:solidFill>
                  <a:schemeClr val="bg1"/>
                </a:solidFill>
              </a:ln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766210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1"/>
          <p:cNvSpPr txBox="1">
            <a:spLocks noChangeArrowheads="1"/>
          </p:cNvSpPr>
          <p:nvPr/>
        </p:nvSpPr>
        <p:spPr bwMode="auto">
          <a:xfrm>
            <a:off x="571500" y="500063"/>
            <a:ext cx="8229600" cy="72548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3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Дерево</a:t>
            </a:r>
          </a:p>
        </p:txBody>
      </p:sp>
      <p:sp>
        <p:nvSpPr>
          <p:cNvPr id="18435" name="Прямоугольник 1"/>
          <p:cNvSpPr>
            <a:spLocks noChangeArrowheads="1"/>
          </p:cNvSpPr>
          <p:nvPr/>
        </p:nvSpPr>
        <p:spPr bwMode="auto">
          <a:xfrm>
            <a:off x="107504" y="1273864"/>
            <a:ext cx="8928991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9pPr>
          </a:lstStyle>
          <a:p>
            <a:r>
              <a:rPr lang="en-US" altLang="ru-RU" sz="2400" b="1" dirty="0" smtClean="0">
                <a:solidFill>
                  <a:srgbClr val="FF0000"/>
                </a:solidFill>
                <a:latin typeface="Verdana" panose="020B0604030504040204" pitchFamily="34" charset="0"/>
              </a:rPr>
              <a:t>   </a:t>
            </a:r>
            <a:r>
              <a:rPr lang="ru-RU" alt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Дерево</a:t>
            </a:r>
            <a:r>
              <a:rPr lang="ru-RU" alt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граф иерархической структуры. Между любыми двумя его вершинами существует единственный путь. Дерево не содержит циклов и петель.</a:t>
            </a:r>
          </a:p>
        </p:txBody>
      </p:sp>
      <p:grpSp>
        <p:nvGrpSpPr>
          <p:cNvPr id="18436" name="Group 43"/>
          <p:cNvGrpSpPr>
            <a:grpSpLocks/>
          </p:cNvGrpSpPr>
          <p:nvPr/>
        </p:nvGrpSpPr>
        <p:grpSpPr bwMode="auto">
          <a:xfrm>
            <a:off x="1000125" y="3143250"/>
            <a:ext cx="7056438" cy="2952750"/>
            <a:chOff x="793" y="1162"/>
            <a:chExt cx="4445" cy="1860"/>
          </a:xfrm>
        </p:grpSpPr>
        <p:sp>
          <p:nvSpPr>
            <p:cNvPr id="16" name="AutoShape 28"/>
            <p:cNvSpPr>
              <a:spLocks noChangeArrowheads="1"/>
            </p:cNvSpPr>
            <p:nvPr/>
          </p:nvSpPr>
          <p:spPr bwMode="auto">
            <a:xfrm>
              <a:off x="2336" y="1162"/>
              <a:ext cx="1315" cy="408"/>
            </a:xfrm>
            <a:prstGeom prst="roundRect">
              <a:avLst>
                <a:gd name="adj" fmla="val 16667"/>
              </a:avLst>
            </a:prstGeom>
            <a:ln>
              <a:headEnd/>
              <a:tailEnd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marL="609600" indent="-609600">
                <a:defRPr/>
              </a:pPr>
              <a:r>
                <a:rPr lang="ru-RU" sz="2400" b="1" dirty="0">
                  <a:solidFill>
                    <a:schemeClr val="bg1"/>
                  </a:solidFill>
                  <a:latin typeface="Arial" charset="0"/>
                </a:rPr>
                <a:t>компьютер</a:t>
              </a:r>
            </a:p>
          </p:txBody>
        </p:sp>
        <p:sp>
          <p:nvSpPr>
            <p:cNvPr id="17" name="AutoShape 30"/>
            <p:cNvSpPr>
              <a:spLocks noChangeArrowheads="1"/>
            </p:cNvSpPr>
            <p:nvPr/>
          </p:nvSpPr>
          <p:spPr bwMode="auto">
            <a:xfrm>
              <a:off x="793" y="1800"/>
              <a:ext cx="1362" cy="408"/>
            </a:xfrm>
            <a:prstGeom prst="roundRect">
              <a:avLst>
                <a:gd name="adj" fmla="val 16667"/>
              </a:avLst>
            </a:prstGeom>
            <a:ln>
              <a:headEnd/>
              <a:tailEnd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marL="609600" indent="-609600">
                <a:defRPr/>
              </a:pPr>
              <a:r>
                <a:rPr lang="ru-RU" b="1" dirty="0">
                  <a:solidFill>
                    <a:schemeClr val="bg1"/>
                  </a:solidFill>
                  <a:latin typeface="Arial" charset="0"/>
                </a:rPr>
                <a:t>суперкомпьютер</a:t>
              </a:r>
            </a:p>
          </p:txBody>
        </p:sp>
        <p:sp>
          <p:nvSpPr>
            <p:cNvPr id="18" name="AutoShape 31"/>
            <p:cNvSpPr>
              <a:spLocks noChangeArrowheads="1"/>
            </p:cNvSpPr>
            <p:nvPr/>
          </p:nvSpPr>
          <p:spPr bwMode="auto">
            <a:xfrm>
              <a:off x="2336" y="1800"/>
              <a:ext cx="1451" cy="408"/>
            </a:xfrm>
            <a:prstGeom prst="roundRect">
              <a:avLst>
                <a:gd name="adj" fmla="val 16667"/>
              </a:avLst>
            </a:prstGeom>
            <a:ln>
              <a:headEnd/>
              <a:tailEnd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marL="609600" indent="-609600">
                <a:defRPr/>
              </a:pPr>
              <a:r>
                <a:rPr lang="ru-RU" b="1">
                  <a:solidFill>
                    <a:schemeClr val="bg1"/>
                  </a:solidFill>
                  <a:latin typeface="Arial" charset="0"/>
                </a:rPr>
                <a:t>рабочая</a:t>
              </a:r>
              <a:r>
                <a:rPr lang="ru-RU" sz="2400" b="1">
                  <a:solidFill>
                    <a:schemeClr val="bg1"/>
                  </a:solidFill>
                  <a:latin typeface="Arial" charset="0"/>
                </a:rPr>
                <a:t> </a:t>
              </a:r>
              <a:r>
                <a:rPr lang="ru-RU" b="1">
                  <a:solidFill>
                    <a:schemeClr val="bg1"/>
                  </a:solidFill>
                  <a:latin typeface="Arial" charset="0"/>
                </a:rPr>
                <a:t>станция</a:t>
              </a:r>
            </a:p>
          </p:txBody>
        </p:sp>
        <p:sp>
          <p:nvSpPr>
            <p:cNvPr id="19" name="AutoShape 32"/>
            <p:cNvSpPr>
              <a:spLocks noChangeArrowheads="1"/>
            </p:cNvSpPr>
            <p:nvPr/>
          </p:nvSpPr>
          <p:spPr bwMode="auto">
            <a:xfrm>
              <a:off x="3923" y="1800"/>
              <a:ext cx="1315" cy="408"/>
            </a:xfrm>
            <a:prstGeom prst="roundRect">
              <a:avLst>
                <a:gd name="adj" fmla="val 16667"/>
              </a:avLst>
            </a:prstGeom>
            <a:ln>
              <a:headEnd/>
              <a:tailEnd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>
                <a:defRPr/>
              </a:pPr>
              <a:r>
                <a:rPr lang="ru-RU" b="1" dirty="0">
                  <a:solidFill>
                    <a:schemeClr val="bg1"/>
                  </a:solidFill>
                  <a:latin typeface="Arial" charset="0"/>
                </a:rPr>
                <a:t>персональный</a:t>
              </a:r>
              <a:br>
                <a:rPr lang="ru-RU" b="1" dirty="0">
                  <a:solidFill>
                    <a:schemeClr val="bg1"/>
                  </a:solidFill>
                  <a:latin typeface="Arial" charset="0"/>
                </a:rPr>
              </a:br>
              <a:r>
                <a:rPr lang="ru-RU" b="1" dirty="0">
                  <a:solidFill>
                    <a:schemeClr val="bg1"/>
                  </a:solidFill>
                  <a:latin typeface="Arial" charset="0"/>
                </a:rPr>
                <a:t>компьютер</a:t>
              </a:r>
            </a:p>
          </p:txBody>
        </p:sp>
        <p:sp>
          <p:nvSpPr>
            <p:cNvPr id="20" name="Line 33"/>
            <p:cNvSpPr>
              <a:spLocks noChangeShapeType="1"/>
            </p:cNvSpPr>
            <p:nvPr/>
          </p:nvSpPr>
          <p:spPr bwMode="auto">
            <a:xfrm flipH="1">
              <a:off x="1610" y="1570"/>
              <a:ext cx="1089" cy="227"/>
            </a:xfrm>
            <a:prstGeom prst="line">
              <a:avLst/>
            </a:prstGeom>
            <a:ln w="28575">
              <a:headEnd/>
              <a:tailEnd type="triangle" w="med" len="med"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 b="1">
                <a:solidFill>
                  <a:schemeClr val="bg1"/>
                </a:solidFill>
              </a:endParaRPr>
            </a:p>
          </p:txBody>
        </p:sp>
        <p:sp>
          <p:nvSpPr>
            <p:cNvPr id="21" name="Line 34"/>
            <p:cNvSpPr>
              <a:spLocks noChangeShapeType="1"/>
            </p:cNvSpPr>
            <p:nvPr/>
          </p:nvSpPr>
          <p:spPr bwMode="auto">
            <a:xfrm>
              <a:off x="2971" y="1525"/>
              <a:ext cx="0" cy="272"/>
            </a:xfrm>
            <a:prstGeom prst="line">
              <a:avLst/>
            </a:prstGeom>
            <a:ln w="28575">
              <a:headEnd/>
              <a:tailEnd type="triangle" w="med" len="med"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 b="1">
                <a:solidFill>
                  <a:schemeClr val="bg1"/>
                </a:solidFill>
              </a:endParaRPr>
            </a:p>
          </p:txBody>
        </p:sp>
        <p:sp>
          <p:nvSpPr>
            <p:cNvPr id="22" name="Line 35"/>
            <p:cNvSpPr>
              <a:spLocks noChangeShapeType="1"/>
            </p:cNvSpPr>
            <p:nvPr/>
          </p:nvSpPr>
          <p:spPr bwMode="auto">
            <a:xfrm>
              <a:off x="3333" y="1570"/>
              <a:ext cx="1089" cy="227"/>
            </a:xfrm>
            <a:prstGeom prst="line">
              <a:avLst/>
            </a:prstGeom>
            <a:ln w="28575">
              <a:headEnd/>
              <a:tailEnd type="triangle" w="med" len="med"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 b="1">
                <a:solidFill>
                  <a:schemeClr val="bg1"/>
                </a:solidFill>
              </a:endParaRPr>
            </a:p>
          </p:txBody>
        </p:sp>
        <p:sp>
          <p:nvSpPr>
            <p:cNvPr id="24" name="AutoShape 36"/>
            <p:cNvSpPr>
              <a:spLocks noChangeArrowheads="1"/>
            </p:cNvSpPr>
            <p:nvPr/>
          </p:nvSpPr>
          <p:spPr bwMode="auto">
            <a:xfrm>
              <a:off x="930" y="2614"/>
              <a:ext cx="1178" cy="408"/>
            </a:xfrm>
            <a:prstGeom prst="roundRect">
              <a:avLst>
                <a:gd name="adj" fmla="val 16667"/>
              </a:avLst>
            </a:prstGeom>
            <a:ln>
              <a:headEnd/>
              <a:tailEnd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marL="609600" indent="-609600">
                <a:defRPr/>
              </a:pPr>
              <a:r>
                <a:rPr lang="ru-RU" b="1">
                  <a:solidFill>
                    <a:schemeClr val="bg1"/>
                  </a:solidFill>
                  <a:latin typeface="Arial" charset="0"/>
                </a:rPr>
                <a:t>настольный</a:t>
              </a:r>
            </a:p>
          </p:txBody>
        </p:sp>
        <p:sp>
          <p:nvSpPr>
            <p:cNvPr id="25" name="AutoShape 37"/>
            <p:cNvSpPr>
              <a:spLocks noChangeArrowheads="1"/>
            </p:cNvSpPr>
            <p:nvPr/>
          </p:nvSpPr>
          <p:spPr bwMode="auto">
            <a:xfrm>
              <a:off x="2472" y="2614"/>
              <a:ext cx="1179" cy="408"/>
            </a:xfrm>
            <a:prstGeom prst="roundRect">
              <a:avLst>
                <a:gd name="adj" fmla="val 16667"/>
              </a:avLst>
            </a:prstGeom>
            <a:ln>
              <a:headEnd/>
              <a:tailEnd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marL="609600" indent="-609600">
                <a:defRPr/>
              </a:pPr>
              <a:r>
                <a:rPr lang="ru-RU" b="1">
                  <a:solidFill>
                    <a:schemeClr val="bg1"/>
                  </a:solidFill>
                  <a:latin typeface="Arial" charset="0"/>
                </a:rPr>
                <a:t>портативный</a:t>
              </a:r>
            </a:p>
          </p:txBody>
        </p:sp>
        <p:sp>
          <p:nvSpPr>
            <p:cNvPr id="27" name="AutoShape 38"/>
            <p:cNvSpPr>
              <a:spLocks noChangeArrowheads="1"/>
            </p:cNvSpPr>
            <p:nvPr/>
          </p:nvSpPr>
          <p:spPr bwMode="auto">
            <a:xfrm>
              <a:off x="4014" y="2614"/>
              <a:ext cx="1134" cy="408"/>
            </a:xfrm>
            <a:prstGeom prst="roundRect">
              <a:avLst>
                <a:gd name="adj" fmla="val 16667"/>
              </a:avLst>
            </a:prstGeom>
            <a:ln>
              <a:headEnd/>
              <a:tailEnd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>
                <a:defRPr/>
              </a:pPr>
              <a:r>
                <a:rPr lang="ru-RU" b="1">
                  <a:solidFill>
                    <a:schemeClr val="bg1"/>
                  </a:solidFill>
                  <a:latin typeface="Arial" charset="0"/>
                </a:rPr>
                <a:t>карманный</a:t>
              </a:r>
            </a:p>
          </p:txBody>
        </p:sp>
        <p:sp>
          <p:nvSpPr>
            <p:cNvPr id="28" name="Line 40"/>
            <p:cNvSpPr>
              <a:spLocks noChangeShapeType="1"/>
            </p:cNvSpPr>
            <p:nvPr/>
          </p:nvSpPr>
          <p:spPr bwMode="auto">
            <a:xfrm flipH="1">
              <a:off x="1474" y="2208"/>
              <a:ext cx="2767" cy="406"/>
            </a:xfrm>
            <a:prstGeom prst="line">
              <a:avLst/>
            </a:prstGeom>
            <a:ln w="28575">
              <a:headEnd/>
              <a:tailEnd type="triangle" w="med" len="med"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 b="1">
                <a:solidFill>
                  <a:schemeClr val="bg1"/>
                </a:solidFill>
              </a:endParaRPr>
            </a:p>
          </p:txBody>
        </p:sp>
        <p:sp>
          <p:nvSpPr>
            <p:cNvPr id="36" name="Line 41"/>
            <p:cNvSpPr>
              <a:spLocks noChangeShapeType="1"/>
            </p:cNvSpPr>
            <p:nvPr/>
          </p:nvSpPr>
          <p:spPr bwMode="auto">
            <a:xfrm flipH="1">
              <a:off x="3061" y="2208"/>
              <a:ext cx="1452" cy="406"/>
            </a:xfrm>
            <a:prstGeom prst="line">
              <a:avLst/>
            </a:prstGeom>
            <a:ln w="28575">
              <a:headEnd/>
              <a:tailEnd type="triangle" w="med" len="med"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 b="1">
                <a:solidFill>
                  <a:schemeClr val="bg1"/>
                </a:solidFill>
              </a:endParaRPr>
            </a:p>
          </p:txBody>
        </p:sp>
        <p:sp>
          <p:nvSpPr>
            <p:cNvPr id="37" name="Line 42"/>
            <p:cNvSpPr>
              <a:spLocks noChangeShapeType="1"/>
            </p:cNvSpPr>
            <p:nvPr/>
          </p:nvSpPr>
          <p:spPr bwMode="auto">
            <a:xfrm flipH="1">
              <a:off x="4468" y="2208"/>
              <a:ext cx="181" cy="406"/>
            </a:xfrm>
            <a:prstGeom prst="line">
              <a:avLst/>
            </a:prstGeom>
            <a:ln w="28575">
              <a:headEnd/>
              <a:tailEnd type="triangle" w="med" len="med"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 b="1">
                <a:solidFill>
                  <a:schemeClr val="bg1"/>
                </a:solidFill>
              </a:endParaRPr>
            </a:p>
          </p:txBody>
        </p:sp>
      </p:grpSp>
      <p:sp>
        <p:nvSpPr>
          <p:cNvPr id="23" name="Номер слайда 22"/>
          <p:cNvSpPr>
            <a:spLocks noGrp="1"/>
          </p:cNvSpPr>
          <p:nvPr>
            <p:ph type="sldNum" sz="quarter" idx="12"/>
          </p:nvPr>
        </p:nvSpPr>
        <p:spPr>
          <a:xfrm>
            <a:off x="-44896" y="58145"/>
            <a:ext cx="0" cy="0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9pPr>
          </a:lstStyle>
          <a:p>
            <a:endParaRPr lang="en-US" altLang="ru-RU" sz="2000" b="1" dirty="0">
              <a:latin typeface="Verdana" panose="020B0604030504040204" pitchFamily="34" charset="0"/>
            </a:endParaRPr>
          </a:p>
        </p:txBody>
      </p:sp>
      <p:grpSp>
        <p:nvGrpSpPr>
          <p:cNvPr id="26" name="Группа 25"/>
          <p:cNvGrpSpPr/>
          <p:nvPr/>
        </p:nvGrpSpPr>
        <p:grpSpPr>
          <a:xfrm>
            <a:off x="0" y="58145"/>
            <a:ext cx="9144000" cy="468000"/>
            <a:chOff x="0" y="72000"/>
            <a:chExt cx="9144000" cy="468000"/>
          </a:xfrm>
        </p:grpSpPr>
        <p:sp>
          <p:nvSpPr>
            <p:cNvPr id="29" name="Прямоугольник 28"/>
            <p:cNvSpPr/>
            <p:nvPr userDrawn="1"/>
          </p:nvSpPr>
          <p:spPr>
            <a:xfrm>
              <a:off x="0" y="72000"/>
              <a:ext cx="9144000" cy="46800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267034"/>
                </a:solidFill>
              </a:endParaRPr>
            </a:p>
          </p:txBody>
        </p:sp>
        <p:cxnSp>
          <p:nvCxnSpPr>
            <p:cNvPr id="30" name="Прямая соединительная линия 29"/>
            <p:cNvCxnSpPr/>
            <p:nvPr userDrawn="1"/>
          </p:nvCxnSpPr>
          <p:spPr>
            <a:xfrm>
              <a:off x="0" y="540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Прямая соединительная линия 30"/>
            <p:cNvCxnSpPr/>
            <p:nvPr userDrawn="1"/>
          </p:nvCxnSpPr>
          <p:spPr>
            <a:xfrm>
              <a:off x="0" y="72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2" name="Заголовок 1"/>
          <p:cNvSpPr txBox="1">
            <a:spLocks/>
          </p:cNvSpPr>
          <p:nvPr/>
        </p:nvSpPr>
        <p:spPr>
          <a:xfrm>
            <a:off x="107504" y="-91418"/>
            <a:ext cx="9036496" cy="78411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b="1" kern="1200" cap="none" spc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  <a:ea typeface="+mj-ea"/>
                <a:cs typeface="+mj-cs"/>
              </a:defRPr>
            </a:lvl1pPr>
          </a:lstStyle>
          <a:p>
            <a:r>
              <a:rPr lang="ru-RU" sz="2400" b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Какие бывают графы?</a:t>
            </a:r>
            <a:endParaRPr lang="ru-RU" b="0" dirty="0">
              <a:ln>
                <a:solidFill>
                  <a:schemeClr val="bg1"/>
                </a:solidFill>
              </a:ln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750034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Овал 25"/>
          <p:cNvSpPr/>
          <p:nvPr/>
        </p:nvSpPr>
        <p:spPr>
          <a:xfrm>
            <a:off x="4643438" y="5715016"/>
            <a:ext cx="1450504" cy="619472"/>
          </a:xfrm>
          <a:prstGeom prst="ellipse">
            <a:avLst/>
          </a:prstGeom>
          <a:ln>
            <a:solidFill>
              <a:schemeClr val="tx2">
                <a:lumMod val="50000"/>
              </a:schemeClr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r>
              <a:rPr lang="ru-RU" sz="2000" b="1" dirty="0" smtClean="0">
                <a:solidFill>
                  <a:schemeClr val="bg1"/>
                </a:solidFill>
                <a:latin typeface="Verdana" pitchFamily="34" charset="0"/>
              </a:rPr>
              <a:t>Коля</a:t>
            </a:r>
          </a:p>
        </p:txBody>
      </p:sp>
      <p:grpSp>
        <p:nvGrpSpPr>
          <p:cNvPr id="19461" name="Группа 17"/>
          <p:cNvGrpSpPr>
            <a:grpSpLocks/>
          </p:cNvGrpSpPr>
          <p:nvPr/>
        </p:nvGrpSpPr>
        <p:grpSpPr bwMode="auto">
          <a:xfrm>
            <a:off x="1857375" y="4000500"/>
            <a:ext cx="6573838" cy="2054225"/>
            <a:chOff x="1238944" y="3933056"/>
            <a:chExt cx="6573416" cy="2054994"/>
          </a:xfrm>
        </p:grpSpPr>
        <p:sp>
          <p:nvSpPr>
            <p:cNvPr id="8" name="Овал 7"/>
            <p:cNvSpPr/>
            <p:nvPr/>
          </p:nvSpPr>
          <p:spPr>
            <a:xfrm>
              <a:off x="1238944" y="4912568"/>
              <a:ext cx="1450504" cy="619472"/>
            </a:xfrm>
            <a:prstGeom prst="ellipse">
              <a:avLst/>
            </a:prstGeom>
            <a:ln>
              <a:solidFill>
                <a:schemeClr val="tx2">
                  <a:lumMod val="50000"/>
                </a:schemeClr>
              </a:solidFill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r>
                <a:rPr lang="ru-RU" sz="2000" b="1" dirty="0" smtClean="0">
                  <a:solidFill>
                    <a:schemeClr val="bg1"/>
                  </a:solidFill>
                  <a:latin typeface="Verdana" pitchFamily="34" charset="0"/>
                </a:rPr>
                <a:t>Маша</a:t>
              </a:r>
            </a:p>
          </p:txBody>
        </p:sp>
        <p:sp>
          <p:nvSpPr>
            <p:cNvPr id="23" name="Овал 22"/>
            <p:cNvSpPr/>
            <p:nvPr/>
          </p:nvSpPr>
          <p:spPr>
            <a:xfrm>
              <a:off x="2697066" y="3933056"/>
              <a:ext cx="1450504" cy="619472"/>
            </a:xfrm>
            <a:prstGeom prst="ellipse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r>
                <a:rPr lang="ru-RU" sz="2000" b="1" dirty="0" smtClean="0">
                  <a:solidFill>
                    <a:schemeClr val="bg1"/>
                  </a:solidFill>
                  <a:latin typeface="Verdana" pitchFamily="34" charset="0"/>
                </a:rPr>
                <a:t>Юра</a:t>
              </a:r>
            </a:p>
          </p:txBody>
        </p:sp>
        <p:sp>
          <p:nvSpPr>
            <p:cNvPr id="29" name="Овал 28"/>
            <p:cNvSpPr/>
            <p:nvPr/>
          </p:nvSpPr>
          <p:spPr>
            <a:xfrm>
              <a:off x="6361856" y="4912568"/>
              <a:ext cx="1450504" cy="619472"/>
            </a:xfrm>
            <a:prstGeom prst="ellipse">
              <a:avLst/>
            </a:prstGeom>
            <a:ln>
              <a:solidFill>
                <a:schemeClr val="tx2">
                  <a:lumMod val="50000"/>
                </a:schemeClr>
              </a:solidFill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r>
                <a:rPr lang="ru-RU" sz="2000" b="1" dirty="0" smtClean="0">
                  <a:solidFill>
                    <a:schemeClr val="bg1"/>
                  </a:solidFill>
                  <a:latin typeface="Verdana" pitchFamily="34" charset="0"/>
                </a:rPr>
                <a:t>Витя</a:t>
              </a:r>
            </a:p>
          </p:txBody>
        </p:sp>
        <p:sp>
          <p:nvSpPr>
            <p:cNvPr id="30" name="Овал 29"/>
            <p:cNvSpPr/>
            <p:nvPr/>
          </p:nvSpPr>
          <p:spPr>
            <a:xfrm>
              <a:off x="5137720" y="3933056"/>
              <a:ext cx="1450504" cy="619472"/>
            </a:xfrm>
            <a:prstGeom prst="ellipse">
              <a:avLst/>
            </a:prstGeom>
            <a:ln>
              <a:solidFill>
                <a:schemeClr val="tx2">
                  <a:lumMod val="50000"/>
                </a:schemeClr>
              </a:solidFill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r>
                <a:rPr lang="ru-RU" sz="2000" b="1" dirty="0" smtClean="0">
                  <a:solidFill>
                    <a:schemeClr val="bg1"/>
                  </a:solidFill>
                  <a:latin typeface="Verdana" pitchFamily="34" charset="0"/>
                </a:rPr>
                <a:t>Аня</a:t>
              </a:r>
            </a:p>
          </p:txBody>
        </p:sp>
        <p:cxnSp>
          <p:nvCxnSpPr>
            <p:cNvPr id="31" name="Прямая соединительная линия 30"/>
            <p:cNvCxnSpPr/>
            <p:nvPr/>
          </p:nvCxnSpPr>
          <p:spPr>
            <a:xfrm>
              <a:off x="6609112" y="4341197"/>
              <a:ext cx="617497" cy="571714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32" name="Прямая соединительная линия 31"/>
            <p:cNvCxnSpPr/>
            <p:nvPr/>
          </p:nvCxnSpPr>
          <p:spPr>
            <a:xfrm>
              <a:off x="4143883" y="4214149"/>
              <a:ext cx="988950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33" name="Прямая соединительная линия 32"/>
            <p:cNvCxnSpPr/>
            <p:nvPr/>
          </p:nvCxnSpPr>
          <p:spPr>
            <a:xfrm flipH="1">
              <a:off x="2151698" y="4436482"/>
              <a:ext cx="692106" cy="419257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34" name="Прямая соединительная линия 33"/>
            <p:cNvCxnSpPr/>
            <p:nvPr/>
          </p:nvCxnSpPr>
          <p:spPr>
            <a:xfrm flipH="1">
              <a:off x="2689826" y="4417425"/>
              <a:ext cx="2555711" cy="805163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35" name="Прямая соединительная линия 34"/>
            <p:cNvCxnSpPr/>
            <p:nvPr/>
          </p:nvCxnSpPr>
          <p:spPr>
            <a:xfrm flipH="1">
              <a:off x="4894722" y="4593703"/>
              <a:ext cx="660358" cy="1084669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37" name="Прямая соединительная линия 36"/>
            <p:cNvCxnSpPr/>
            <p:nvPr/>
          </p:nvCxnSpPr>
          <p:spPr>
            <a:xfrm flipV="1">
              <a:off x="5405864" y="5532267"/>
              <a:ext cx="1244520" cy="455783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19462" name="Прямоугольник 1"/>
          <p:cNvSpPr>
            <a:spLocks noChangeArrowheads="1"/>
          </p:cNvSpPr>
          <p:nvPr/>
        </p:nvSpPr>
        <p:spPr bwMode="auto">
          <a:xfrm>
            <a:off x="251520" y="1312298"/>
            <a:ext cx="8568952" cy="22467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9pPr>
          </a:lstStyle>
          <a:p>
            <a:r>
              <a:rPr lang="en-US" alt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alt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Цепь</a:t>
            </a:r>
            <a:r>
              <a:rPr lang="ru-RU" alt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путь по вершинам и ребрам, включающий любое ребро графа не более одного раза.</a:t>
            </a:r>
          </a:p>
          <a:p>
            <a:r>
              <a:rPr lang="en-US" alt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alt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Цикл</a:t>
            </a:r>
            <a:r>
              <a:rPr lang="ru-RU" alt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цепь, начальная и конечная вершины которой совпадают. </a:t>
            </a:r>
          </a:p>
          <a:p>
            <a:r>
              <a:rPr lang="en-US" alt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alt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Граф </a:t>
            </a: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циклом называют </a:t>
            </a:r>
            <a:r>
              <a:rPr lang="ru-RU" altLang="ru-RU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сетью</a:t>
            </a:r>
            <a:endParaRPr lang="ru-RU" altLang="ru-RU" sz="28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9pPr>
          </a:lstStyle>
          <a:p>
            <a:endParaRPr lang="en-US" altLang="ru-RU" sz="2000" b="1" dirty="0">
              <a:latin typeface="Verdana" panose="020B060403050404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42938" y="642938"/>
            <a:ext cx="6929437" cy="5847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Сеть</a:t>
            </a:r>
          </a:p>
        </p:txBody>
      </p:sp>
      <p:grpSp>
        <p:nvGrpSpPr>
          <p:cNvPr id="17" name="Группа 16"/>
          <p:cNvGrpSpPr/>
          <p:nvPr/>
        </p:nvGrpSpPr>
        <p:grpSpPr>
          <a:xfrm>
            <a:off x="-36004" y="-6933"/>
            <a:ext cx="9144000" cy="468000"/>
            <a:chOff x="0" y="72000"/>
            <a:chExt cx="9144000" cy="468000"/>
          </a:xfrm>
        </p:grpSpPr>
        <p:sp>
          <p:nvSpPr>
            <p:cNvPr id="18" name="Прямоугольник 17"/>
            <p:cNvSpPr/>
            <p:nvPr userDrawn="1"/>
          </p:nvSpPr>
          <p:spPr>
            <a:xfrm>
              <a:off x="0" y="72000"/>
              <a:ext cx="9144000" cy="46800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267034"/>
                </a:solidFill>
              </a:endParaRPr>
            </a:p>
          </p:txBody>
        </p:sp>
        <p:cxnSp>
          <p:nvCxnSpPr>
            <p:cNvPr id="19" name="Прямая соединительная линия 18"/>
            <p:cNvCxnSpPr/>
            <p:nvPr userDrawn="1"/>
          </p:nvCxnSpPr>
          <p:spPr>
            <a:xfrm>
              <a:off x="0" y="540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 userDrawn="1"/>
          </p:nvCxnSpPr>
          <p:spPr>
            <a:xfrm>
              <a:off x="0" y="72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" name="Заголовок 1"/>
          <p:cNvSpPr txBox="1">
            <a:spLocks/>
          </p:cNvSpPr>
          <p:nvPr/>
        </p:nvSpPr>
        <p:spPr>
          <a:xfrm>
            <a:off x="0" y="-91418"/>
            <a:ext cx="9144000" cy="6140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b="1" kern="1200" cap="none" spc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  <a:ea typeface="+mj-ea"/>
                <a:cs typeface="+mj-cs"/>
              </a:defRPr>
            </a:lvl1pPr>
          </a:lstStyle>
          <a:p>
            <a:r>
              <a:rPr lang="ru-RU" sz="2400" b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Какие бывают графы?</a:t>
            </a:r>
            <a:endParaRPr lang="ru-RU" b="0" dirty="0">
              <a:ln>
                <a:solidFill>
                  <a:schemeClr val="bg1"/>
                </a:solidFill>
              </a:ln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614574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Text Box 8"/>
          <p:cNvSpPr txBox="1">
            <a:spLocks noChangeArrowheads="1"/>
          </p:cNvSpPr>
          <p:nvPr/>
        </p:nvSpPr>
        <p:spPr bwMode="auto">
          <a:xfrm>
            <a:off x="308643" y="4623257"/>
            <a:ext cx="3420470" cy="1502976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 algn="just">
              <a:lnSpc>
                <a:spcPts val="2160"/>
              </a:lnSpc>
              <a:defRPr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Л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Эйлер (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1707-1782),</a:t>
            </a:r>
          </a:p>
          <a:p>
            <a:pPr algn="just">
              <a:lnSpc>
                <a:spcPts val="2160"/>
              </a:lnSpc>
              <a:defRPr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российский математик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швейцарец по происхождению, академик Петербургской и Берлинской академии наук)</a:t>
            </a:r>
          </a:p>
        </p:txBody>
      </p:sp>
      <p:pic>
        <p:nvPicPr>
          <p:cNvPr id="21507" name="Picture 1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836712"/>
            <a:ext cx="2814637" cy="338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8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9726" y="845420"/>
            <a:ext cx="2500312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</p:pic>
      <p:sp>
        <p:nvSpPr>
          <p:cNvPr id="10246" name="Rectangle 9"/>
          <p:cNvSpPr>
            <a:spLocks noChangeArrowheads="1"/>
          </p:cNvSpPr>
          <p:nvPr/>
        </p:nvSpPr>
        <p:spPr bwMode="auto">
          <a:xfrm>
            <a:off x="4991677" y="4623257"/>
            <a:ext cx="4073525" cy="1200329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Г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Кирхгоф (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1824-1871),</a:t>
            </a:r>
          </a:p>
          <a:p>
            <a:pPr>
              <a:defRPr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иностранный член-корреспондент Петербургской академии наук разработал теорию деревьев)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929438" y="6381750"/>
            <a:ext cx="1981200" cy="476250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9pPr>
          </a:lstStyle>
          <a:p>
            <a:fld id="{B5AF7186-C05A-46FC-A25D-5B2E2744EA58}" type="slidenum">
              <a:rPr lang="en-US" altLang="ru-RU" sz="2000" b="1">
                <a:latin typeface="Verdana" panose="020B0604030504040204" pitchFamily="34" charset="0"/>
              </a:rPr>
              <a:pPr/>
              <a:t>14</a:t>
            </a:fld>
            <a:endParaRPr lang="en-US" altLang="ru-RU" sz="2000" b="1">
              <a:latin typeface="Verdana" panose="020B0604030504040204" pitchFamily="34" charset="0"/>
            </a:endParaRPr>
          </a:p>
        </p:txBody>
      </p:sp>
      <p:grpSp>
        <p:nvGrpSpPr>
          <p:cNvPr id="8" name="Группа 7"/>
          <p:cNvGrpSpPr/>
          <p:nvPr/>
        </p:nvGrpSpPr>
        <p:grpSpPr>
          <a:xfrm>
            <a:off x="0" y="72000"/>
            <a:ext cx="9144000" cy="468000"/>
            <a:chOff x="0" y="72000"/>
            <a:chExt cx="9144000" cy="468000"/>
          </a:xfrm>
        </p:grpSpPr>
        <p:sp>
          <p:nvSpPr>
            <p:cNvPr id="10" name="Прямоугольник 9"/>
            <p:cNvSpPr/>
            <p:nvPr userDrawn="1"/>
          </p:nvSpPr>
          <p:spPr>
            <a:xfrm>
              <a:off x="0" y="72000"/>
              <a:ext cx="9144000" cy="46800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267034"/>
                </a:solidFill>
              </a:endParaRPr>
            </a:p>
          </p:txBody>
        </p:sp>
        <p:cxnSp>
          <p:nvCxnSpPr>
            <p:cNvPr id="11" name="Прямая соединительная линия 10"/>
            <p:cNvCxnSpPr/>
            <p:nvPr userDrawn="1"/>
          </p:nvCxnSpPr>
          <p:spPr>
            <a:xfrm>
              <a:off x="0" y="540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 userDrawn="1"/>
          </p:nvCxnSpPr>
          <p:spPr>
            <a:xfrm>
              <a:off x="0" y="72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Заголовок 1"/>
          <p:cNvSpPr>
            <a:spLocks noGrp="1"/>
          </p:cNvSpPr>
          <p:nvPr>
            <p:ph type="title"/>
          </p:nvPr>
        </p:nvSpPr>
        <p:spPr>
          <a:xfrm>
            <a:off x="0" y="-36000"/>
            <a:ext cx="9144000" cy="614040"/>
          </a:xfrm>
        </p:spPr>
        <p:txBody>
          <a:bodyPr>
            <a:normAutofit/>
          </a:bodyPr>
          <a:lstStyle/>
          <a:p>
            <a:r>
              <a:rPr lang="ru-RU" sz="2400" b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Основоположники теории графов.</a:t>
            </a:r>
            <a:endParaRPr lang="ru-RU" b="0" dirty="0">
              <a:ln>
                <a:solidFill>
                  <a:schemeClr val="bg1"/>
                </a:solidFill>
              </a:ln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099897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Kenig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1500188"/>
            <a:ext cx="7620000" cy="502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23" name="Text Box 3"/>
          <p:cNvSpPr txBox="1">
            <a:spLocks noChangeArrowheads="1"/>
          </p:cNvSpPr>
          <p:nvPr/>
        </p:nvSpPr>
        <p:spPr bwMode="auto">
          <a:xfrm>
            <a:off x="285750" y="548680"/>
            <a:ext cx="853598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kumimoji="1"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1736 году Эйлер нашел решение головоломки, носящей название «проблема </a:t>
            </a:r>
            <a:r>
              <a:rPr kumimoji="1"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Кёнигсбергских </a:t>
            </a:r>
            <a:r>
              <a:rPr kumimoji="1"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мостов».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858000" y="6143625"/>
            <a:ext cx="1981200" cy="476250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9pPr>
          </a:lstStyle>
          <a:p>
            <a:fld id="{24400E37-292F-4A5E-BA85-021108497C35}" type="slidenum">
              <a:rPr lang="en-US" altLang="ru-RU" sz="2000" b="1">
                <a:latin typeface="Verdana" panose="020B0604030504040204" pitchFamily="34" charset="0"/>
              </a:rPr>
              <a:pPr/>
              <a:t>15</a:t>
            </a:fld>
            <a:endParaRPr lang="en-US" altLang="ru-RU" sz="2000" b="1">
              <a:latin typeface="Verdana" panose="020B0604030504040204" pitchFamily="34" charset="0"/>
            </a:endParaRPr>
          </a:p>
        </p:txBody>
      </p:sp>
      <p:grpSp>
        <p:nvGrpSpPr>
          <p:cNvPr id="5" name="Группа 4"/>
          <p:cNvGrpSpPr/>
          <p:nvPr/>
        </p:nvGrpSpPr>
        <p:grpSpPr>
          <a:xfrm>
            <a:off x="0" y="72000"/>
            <a:ext cx="9144000" cy="468000"/>
            <a:chOff x="0" y="72000"/>
            <a:chExt cx="9144000" cy="468000"/>
          </a:xfrm>
        </p:grpSpPr>
        <p:sp>
          <p:nvSpPr>
            <p:cNvPr id="6" name="Прямоугольник 5"/>
            <p:cNvSpPr/>
            <p:nvPr userDrawn="1"/>
          </p:nvSpPr>
          <p:spPr>
            <a:xfrm>
              <a:off x="0" y="72000"/>
              <a:ext cx="9144000" cy="46800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267034"/>
                </a:solidFill>
              </a:endParaRPr>
            </a:p>
          </p:txBody>
        </p:sp>
        <p:cxnSp>
          <p:nvCxnSpPr>
            <p:cNvPr id="7" name="Прямая соединительная линия 6"/>
            <p:cNvCxnSpPr/>
            <p:nvPr userDrawn="1"/>
          </p:nvCxnSpPr>
          <p:spPr>
            <a:xfrm>
              <a:off x="0" y="540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 userDrawn="1"/>
          </p:nvCxnSpPr>
          <p:spPr>
            <a:xfrm>
              <a:off x="0" y="72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Заголовок 1"/>
          <p:cNvSpPr>
            <a:spLocks noGrp="1"/>
          </p:cNvSpPr>
          <p:nvPr>
            <p:ph type="title"/>
          </p:nvPr>
        </p:nvSpPr>
        <p:spPr>
          <a:xfrm>
            <a:off x="0" y="-36000"/>
            <a:ext cx="9144000" cy="614040"/>
          </a:xfrm>
        </p:spPr>
        <p:txBody>
          <a:bodyPr>
            <a:normAutofit/>
          </a:bodyPr>
          <a:lstStyle/>
          <a:p>
            <a:r>
              <a:rPr lang="ru-RU" sz="2400" b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Проблема Кёнигсбергских мостов</a:t>
            </a:r>
            <a:endParaRPr lang="ru-RU" b="0" dirty="0">
              <a:ln>
                <a:solidFill>
                  <a:schemeClr val="bg1"/>
                </a:solidFill>
              </a:ln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666346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5" name="Picture 5" descr="img1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8313" y="2781300"/>
            <a:ext cx="3333750" cy="2228850"/>
          </a:xfrm>
          <a:noFill/>
        </p:spPr>
      </p:pic>
      <p:sp>
        <p:nvSpPr>
          <p:cNvPr id="27655" name="Text Box 7"/>
          <p:cNvSpPr txBox="1">
            <a:spLocks noChangeArrowheads="1"/>
          </p:cNvSpPr>
          <p:nvPr/>
        </p:nvSpPr>
        <p:spPr bwMode="auto">
          <a:xfrm>
            <a:off x="2699792" y="1249363"/>
            <a:ext cx="6006455" cy="37548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Задача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для решения которой Эйлер впервые применил графы, - это задача о мостах Кенигсберга.</a:t>
            </a:r>
          </a:p>
          <a:p>
            <a:pPr>
              <a:spcBef>
                <a:spcPct val="50000"/>
              </a:spcBef>
              <a:defRPr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В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XVIII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веке город Кенигсберг (сейчас </a:t>
            </a:r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Калининград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был расположен на берегах реки и двух островах. Различные части города были соединены семью мостами. 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656" name="Text Box 8"/>
          <p:cNvSpPr txBox="1">
            <a:spLocks noChangeArrowheads="1"/>
          </p:cNvSpPr>
          <p:nvPr/>
        </p:nvSpPr>
        <p:spPr bwMode="auto">
          <a:xfrm>
            <a:off x="539552" y="5098925"/>
            <a:ext cx="8351838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Можно ли совершить прогулку, пройдя по каждому мосту ровно один раз?</a:t>
            </a:r>
            <a:endParaRPr lang="en-US" sz="28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9pPr>
          </a:lstStyle>
          <a:p>
            <a:endParaRPr lang="en-US" altLang="ru-RU" sz="2000" b="1" dirty="0">
              <a:latin typeface="Verdana" panose="020B0604030504040204" pitchFamily="34" charset="0"/>
            </a:endParaRPr>
          </a:p>
        </p:txBody>
      </p:sp>
      <p:grpSp>
        <p:nvGrpSpPr>
          <p:cNvPr id="7" name="Группа 6"/>
          <p:cNvGrpSpPr/>
          <p:nvPr/>
        </p:nvGrpSpPr>
        <p:grpSpPr>
          <a:xfrm>
            <a:off x="0" y="72000"/>
            <a:ext cx="9144000" cy="468000"/>
            <a:chOff x="0" y="72000"/>
            <a:chExt cx="9144000" cy="468000"/>
          </a:xfrm>
        </p:grpSpPr>
        <p:sp>
          <p:nvSpPr>
            <p:cNvPr id="9" name="Прямоугольник 8"/>
            <p:cNvSpPr/>
            <p:nvPr userDrawn="1"/>
          </p:nvSpPr>
          <p:spPr>
            <a:xfrm>
              <a:off x="0" y="72000"/>
              <a:ext cx="9144000" cy="46800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267034"/>
                </a:solidFill>
              </a:endParaRPr>
            </a:p>
          </p:txBody>
        </p:sp>
        <p:cxnSp>
          <p:nvCxnSpPr>
            <p:cNvPr id="10" name="Прямая соединительная линия 9"/>
            <p:cNvCxnSpPr/>
            <p:nvPr userDrawn="1"/>
          </p:nvCxnSpPr>
          <p:spPr>
            <a:xfrm>
              <a:off x="0" y="540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Прямая соединительная линия 10"/>
            <p:cNvCxnSpPr/>
            <p:nvPr userDrawn="1"/>
          </p:nvCxnSpPr>
          <p:spPr>
            <a:xfrm>
              <a:off x="0" y="72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Заголовок 1"/>
          <p:cNvSpPr txBox="1">
            <a:spLocks/>
          </p:cNvSpPr>
          <p:nvPr/>
        </p:nvSpPr>
        <p:spPr>
          <a:xfrm>
            <a:off x="0" y="-36000"/>
            <a:ext cx="9144000" cy="6140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b="1" kern="1200" cap="none" spc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  <a:ea typeface="+mj-ea"/>
                <a:cs typeface="+mj-cs"/>
              </a:defRPr>
            </a:lvl1pPr>
          </a:lstStyle>
          <a:p>
            <a:r>
              <a:rPr lang="ru-RU" sz="2400" b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Задача Эйлера</a:t>
            </a:r>
            <a:endParaRPr lang="ru-RU" b="0" dirty="0">
              <a:ln>
                <a:solidFill>
                  <a:schemeClr val="bg1"/>
                </a:solidFill>
              </a:ln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8312" y="1152450"/>
            <a:ext cx="2015455" cy="27327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840870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548680"/>
            <a:ext cx="7129463" cy="5051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47" name="Text Box 3"/>
          <p:cNvSpPr txBox="1">
            <a:spLocks noChangeArrowheads="1"/>
          </p:cNvSpPr>
          <p:nvPr/>
        </p:nvSpPr>
        <p:spPr bwMode="auto">
          <a:xfrm>
            <a:off x="107504" y="5473005"/>
            <a:ext cx="8928991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План города Эйлер заменил его упрощенной схемой, на которой части города изображены точками (вершинами), а мосты - линиями (ребрами). 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9pPr>
          </a:lstStyle>
          <a:p>
            <a:endParaRPr lang="en-US" altLang="ru-RU" sz="2000" b="1" dirty="0">
              <a:latin typeface="Verdana" panose="020B0604030504040204" pitchFamily="34" charset="0"/>
            </a:endParaRPr>
          </a:p>
        </p:txBody>
      </p:sp>
      <p:grpSp>
        <p:nvGrpSpPr>
          <p:cNvPr id="5" name="Группа 4"/>
          <p:cNvGrpSpPr/>
          <p:nvPr/>
        </p:nvGrpSpPr>
        <p:grpSpPr>
          <a:xfrm>
            <a:off x="-1" y="22340"/>
            <a:ext cx="9144000" cy="468000"/>
            <a:chOff x="0" y="72000"/>
            <a:chExt cx="9144000" cy="468000"/>
          </a:xfrm>
        </p:grpSpPr>
        <p:sp>
          <p:nvSpPr>
            <p:cNvPr id="6" name="Прямоугольник 5"/>
            <p:cNvSpPr/>
            <p:nvPr userDrawn="1"/>
          </p:nvSpPr>
          <p:spPr>
            <a:xfrm>
              <a:off x="0" y="72000"/>
              <a:ext cx="9144000" cy="46800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267034"/>
                </a:solidFill>
              </a:endParaRPr>
            </a:p>
          </p:txBody>
        </p:sp>
        <p:cxnSp>
          <p:nvCxnSpPr>
            <p:cNvPr id="7" name="Прямая соединительная линия 6"/>
            <p:cNvCxnSpPr/>
            <p:nvPr userDrawn="1"/>
          </p:nvCxnSpPr>
          <p:spPr>
            <a:xfrm>
              <a:off x="0" y="540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 userDrawn="1"/>
          </p:nvCxnSpPr>
          <p:spPr>
            <a:xfrm>
              <a:off x="0" y="72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Заголовок 1"/>
          <p:cNvSpPr txBox="1">
            <a:spLocks/>
          </p:cNvSpPr>
          <p:nvPr/>
        </p:nvSpPr>
        <p:spPr>
          <a:xfrm>
            <a:off x="0" y="-36000"/>
            <a:ext cx="9144000" cy="61404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b="1" kern="1200" cap="none" spc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  <a:ea typeface="+mj-ea"/>
                <a:cs typeface="+mj-cs"/>
              </a:defRPr>
            </a:lvl1pPr>
          </a:lstStyle>
          <a:p>
            <a:r>
              <a:rPr lang="ru-RU" sz="2400" b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Задача Эйлера</a:t>
            </a:r>
            <a:endParaRPr lang="ru-RU" b="0" dirty="0">
              <a:ln>
                <a:solidFill>
                  <a:schemeClr val="bg1"/>
                </a:solidFill>
              </a:ln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75642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599455" y="3894570"/>
            <a:ext cx="4319588" cy="1000125"/>
          </a:xfrm>
        </p:spPr>
        <p:txBody>
          <a:bodyPr/>
          <a:lstStyle/>
          <a:p>
            <a:pPr eaLnBrk="1" hangingPunct="1"/>
            <a:r>
              <a:rPr lang="ru-RU" altLang="ru-RU" sz="2400" dirty="0" smtClean="0">
                <a:solidFill>
                  <a:schemeClr val="tx1"/>
                </a:solidFill>
              </a:rPr>
              <a:t>Получился следующий граф:</a:t>
            </a:r>
            <a:endParaRPr lang="ru-RU" altLang="ru-RU" sz="2400" i="1" dirty="0" smtClean="0">
              <a:solidFill>
                <a:srgbClr val="C00000"/>
              </a:solidFill>
            </a:endParaRPr>
          </a:p>
        </p:txBody>
      </p:sp>
      <p:pic>
        <p:nvPicPr>
          <p:cNvPr id="26627" name="Picture 4" descr="kenigsberg2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932363" y="3213100"/>
            <a:ext cx="3400425" cy="3060700"/>
          </a:xfrm>
          <a:noFill/>
        </p:spPr>
      </p:pic>
      <p:pic>
        <p:nvPicPr>
          <p:cNvPr id="26628" name="Picture 5" descr="Kaliningrad-0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824693"/>
            <a:ext cx="5651252" cy="2655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9pPr>
          </a:lstStyle>
          <a:p>
            <a:endParaRPr lang="en-US" altLang="ru-RU" sz="2000" b="1" dirty="0">
              <a:latin typeface="Verdana" panose="020B0604030504040204" pitchFamily="34" charset="0"/>
            </a:endParaRPr>
          </a:p>
        </p:txBody>
      </p:sp>
      <p:pic>
        <p:nvPicPr>
          <p:cNvPr id="6" name="Picture 4" descr="kenigsberg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084763" y="3365500"/>
            <a:ext cx="3400425" cy="3060700"/>
          </a:xfrm>
          <a:noFill/>
        </p:spPr>
      </p:pic>
      <p:pic>
        <p:nvPicPr>
          <p:cNvPr id="7" name="Picture 4" descr="kenigsberg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237163" y="3517900"/>
            <a:ext cx="3400425" cy="3060700"/>
          </a:xfrm>
          <a:noFill/>
        </p:spPr>
      </p:pic>
      <p:pic>
        <p:nvPicPr>
          <p:cNvPr id="8" name="Picture 4" descr="kenigsberg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389563" y="3670300"/>
            <a:ext cx="3400425" cy="3060700"/>
          </a:xfrm>
          <a:noFill/>
        </p:spPr>
      </p:pic>
      <p:pic>
        <p:nvPicPr>
          <p:cNvPr id="9" name="Picture 4" descr="kenigsberg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2883" y="3594100"/>
            <a:ext cx="3400425" cy="306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" name="Группа 9"/>
          <p:cNvGrpSpPr/>
          <p:nvPr/>
        </p:nvGrpSpPr>
        <p:grpSpPr>
          <a:xfrm>
            <a:off x="0" y="72000"/>
            <a:ext cx="9144000" cy="468000"/>
            <a:chOff x="0" y="72000"/>
            <a:chExt cx="9144000" cy="468000"/>
          </a:xfrm>
        </p:grpSpPr>
        <p:sp>
          <p:nvSpPr>
            <p:cNvPr id="11" name="Прямоугольник 10"/>
            <p:cNvSpPr/>
            <p:nvPr userDrawn="1"/>
          </p:nvSpPr>
          <p:spPr>
            <a:xfrm>
              <a:off x="0" y="72000"/>
              <a:ext cx="9144000" cy="46800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267034"/>
                </a:solidFill>
              </a:endParaRPr>
            </a:p>
          </p:txBody>
        </p:sp>
        <p:cxnSp>
          <p:nvCxnSpPr>
            <p:cNvPr id="12" name="Прямая соединительная линия 11"/>
            <p:cNvCxnSpPr/>
            <p:nvPr userDrawn="1"/>
          </p:nvCxnSpPr>
          <p:spPr>
            <a:xfrm>
              <a:off x="0" y="540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 userDrawn="1"/>
          </p:nvCxnSpPr>
          <p:spPr>
            <a:xfrm>
              <a:off x="0" y="72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Заголовок 1"/>
          <p:cNvSpPr txBox="1">
            <a:spLocks/>
          </p:cNvSpPr>
          <p:nvPr/>
        </p:nvSpPr>
        <p:spPr>
          <a:xfrm>
            <a:off x="0" y="-36000"/>
            <a:ext cx="9144000" cy="6140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b="1" kern="1200" cap="none" spc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  <a:ea typeface="+mj-ea"/>
                <a:cs typeface="+mj-cs"/>
              </a:defRPr>
            </a:lvl1pPr>
          </a:lstStyle>
          <a:p>
            <a:r>
              <a:rPr lang="ru-RU" sz="2400" b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Задача Эйлера</a:t>
            </a:r>
            <a:endParaRPr lang="ru-RU" b="0" dirty="0">
              <a:ln>
                <a:solidFill>
                  <a:schemeClr val="bg1"/>
                </a:solidFill>
              </a:ln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828490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8" name="Text Box 4"/>
          <p:cNvSpPr txBox="1">
            <a:spLocks noChangeArrowheads="1"/>
          </p:cNvSpPr>
          <p:nvPr/>
        </p:nvSpPr>
        <p:spPr bwMode="auto">
          <a:xfrm>
            <a:off x="179513" y="658004"/>
            <a:ext cx="8964487" cy="6124754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ru-RU" sz="2400" dirty="0">
                <a:latin typeface="+mn-lt"/>
              </a:rPr>
              <a:t> </a:t>
            </a:r>
            <a:r>
              <a:rPr lang="ru-RU" sz="2400" dirty="0" smtClean="0">
                <a:latin typeface="+mn-lt"/>
              </a:rPr>
              <a:t>   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итоге Эйлер доказал общее утверждение: для того чтобы обойти все рёбра графа по одному разу и вернуться в исходную вершину, необходимо и </a:t>
            </a:r>
          </a:p>
          <a:p>
            <a:pPr algn="just">
              <a:defRPr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достаточно выполнения следующих двух условий:</a:t>
            </a:r>
          </a:p>
          <a:p>
            <a:pPr algn="just">
              <a:defRPr/>
            </a:pPr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из любой вершины графа должен существовать путь по его рёбрам в любую другую вершину (граф должен быть </a:t>
            </a:r>
            <a:r>
              <a:rPr lang="ru-RU" sz="2800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связным</a:t>
            </a:r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algn="just">
              <a:defRPr/>
            </a:pPr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из каждой вершины должно выходить чётное количество рёбер.</a:t>
            </a:r>
          </a:p>
          <a:p>
            <a:pPr algn="just">
              <a:defRPr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Если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отбросить условие возвращения в исходную вершину, то можно допустить наличие двух вершин, из которых выходит нечётное количество рёбер. В этом случае начинать движение следует с одной из этих двух вершин, а заканчивать -  в другой.</a:t>
            </a:r>
          </a:p>
        </p:txBody>
      </p:sp>
      <p:grpSp>
        <p:nvGrpSpPr>
          <p:cNvPr id="3" name="Группа 2"/>
          <p:cNvGrpSpPr/>
          <p:nvPr/>
        </p:nvGrpSpPr>
        <p:grpSpPr>
          <a:xfrm>
            <a:off x="0" y="72000"/>
            <a:ext cx="9144000" cy="468000"/>
            <a:chOff x="0" y="72000"/>
            <a:chExt cx="9144000" cy="468000"/>
          </a:xfrm>
        </p:grpSpPr>
        <p:sp>
          <p:nvSpPr>
            <p:cNvPr id="4" name="Прямоугольник 3"/>
            <p:cNvSpPr/>
            <p:nvPr userDrawn="1"/>
          </p:nvSpPr>
          <p:spPr>
            <a:xfrm>
              <a:off x="0" y="72000"/>
              <a:ext cx="9144000" cy="46800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267034"/>
                </a:solidFill>
              </a:endParaRPr>
            </a:p>
          </p:txBody>
        </p:sp>
        <p:cxnSp>
          <p:nvCxnSpPr>
            <p:cNvPr id="5" name="Прямая соединительная линия 4"/>
            <p:cNvCxnSpPr/>
            <p:nvPr userDrawn="1"/>
          </p:nvCxnSpPr>
          <p:spPr>
            <a:xfrm>
              <a:off x="0" y="540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Прямая соединительная линия 5"/>
            <p:cNvCxnSpPr/>
            <p:nvPr userDrawn="1"/>
          </p:nvCxnSpPr>
          <p:spPr>
            <a:xfrm>
              <a:off x="0" y="72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Заголовок 1"/>
          <p:cNvSpPr txBox="1">
            <a:spLocks/>
          </p:cNvSpPr>
          <p:nvPr/>
        </p:nvSpPr>
        <p:spPr>
          <a:xfrm>
            <a:off x="0" y="72000"/>
            <a:ext cx="9144000" cy="61404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b="1" kern="1200" cap="none" spc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  <a:ea typeface="+mj-ea"/>
                <a:cs typeface="+mj-cs"/>
              </a:defRPr>
            </a:lvl1pPr>
          </a:lstStyle>
          <a:p>
            <a:r>
              <a:rPr lang="ru-RU" sz="2400" b="0" dirty="0">
                <a:ln>
                  <a:noFill/>
                </a:ln>
                <a:solidFill>
                  <a:schemeClr val="bg1"/>
                </a:solidFill>
                <a:effectLst/>
              </a:rPr>
              <a:t>Задача Эйлера</a:t>
            </a:r>
            <a:endParaRPr lang="ru-RU" sz="2400" b="0" dirty="0">
              <a:ln>
                <a:solidFill>
                  <a:schemeClr val="bg1"/>
                </a:solidFill>
              </a:ln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75760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68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68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68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68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1700807"/>
            <a:ext cx="5184527" cy="4093567"/>
          </a:xfrm>
        </p:spPr>
        <p:txBody>
          <a:bodyPr/>
          <a:lstStyle/>
          <a:p>
            <a:pPr marL="1588" indent="-1588" algn="just" eaLnBrk="1" hangingPunct="1">
              <a:buFontTx/>
              <a:buNone/>
            </a:pPr>
            <a:r>
              <a:rPr lang="ru-RU" alt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дворянским титулом «граф» тему моей работы связывает  только общее происхождение от латинского слова «</a:t>
            </a:r>
            <a:r>
              <a:rPr lang="ru-RU" altLang="ru-RU" sz="2800" b="1" i="1" dirty="0" err="1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графио</a:t>
            </a:r>
            <a:r>
              <a:rPr lang="ru-RU" alt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 - пишу.</a:t>
            </a:r>
          </a:p>
        </p:txBody>
      </p:sp>
      <p:sp>
        <p:nvSpPr>
          <p:cNvPr id="5130" name="Text Box 10"/>
          <p:cNvSpPr txBox="1">
            <a:spLocks noChangeArrowheads="1"/>
          </p:cNvSpPr>
          <p:nvPr/>
        </p:nvSpPr>
        <p:spPr bwMode="auto">
          <a:xfrm>
            <a:off x="2700338" y="5373688"/>
            <a:ext cx="603250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6000">
                <a:solidFill>
                  <a:schemeClr val="tx2"/>
                </a:solidFill>
                <a:latin typeface="Monotype Corsiva" panose="03010101010201010101" pitchFamily="66" charset="0"/>
              </a:rPr>
              <a:t>Г</a:t>
            </a:r>
          </a:p>
        </p:txBody>
      </p:sp>
      <p:sp>
        <p:nvSpPr>
          <p:cNvPr id="5131" name="Text Box 11"/>
          <p:cNvSpPr txBox="1">
            <a:spLocks noChangeArrowheads="1"/>
          </p:cNvSpPr>
          <p:nvPr/>
        </p:nvSpPr>
        <p:spPr bwMode="auto">
          <a:xfrm>
            <a:off x="3060700" y="5373688"/>
            <a:ext cx="595313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6000" dirty="0">
                <a:solidFill>
                  <a:schemeClr val="tx2"/>
                </a:solidFill>
                <a:latin typeface="Monotype Corsiva" panose="03010101010201010101" pitchFamily="66" charset="0"/>
              </a:rPr>
              <a:t>Р</a:t>
            </a:r>
          </a:p>
        </p:txBody>
      </p:sp>
      <p:sp>
        <p:nvSpPr>
          <p:cNvPr id="5132" name="Text Box 12"/>
          <p:cNvSpPr txBox="1">
            <a:spLocks noChangeArrowheads="1"/>
          </p:cNvSpPr>
          <p:nvPr/>
        </p:nvSpPr>
        <p:spPr bwMode="auto">
          <a:xfrm>
            <a:off x="3419475" y="5373688"/>
            <a:ext cx="657225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6000" dirty="0">
                <a:solidFill>
                  <a:schemeClr val="tx2"/>
                </a:solidFill>
                <a:latin typeface="Monotype Corsiva" panose="03010101010201010101" pitchFamily="66" charset="0"/>
              </a:rPr>
              <a:t>А</a:t>
            </a:r>
          </a:p>
        </p:txBody>
      </p:sp>
      <p:sp>
        <p:nvSpPr>
          <p:cNvPr id="5133" name="Text Box 13"/>
          <p:cNvSpPr txBox="1">
            <a:spLocks noChangeArrowheads="1"/>
          </p:cNvSpPr>
          <p:nvPr/>
        </p:nvSpPr>
        <p:spPr bwMode="auto">
          <a:xfrm>
            <a:off x="3852863" y="5368925"/>
            <a:ext cx="722312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5400">
                <a:solidFill>
                  <a:schemeClr val="tx2"/>
                </a:solidFill>
                <a:latin typeface="Monotype Corsiva" panose="03010101010201010101" pitchFamily="66" charset="0"/>
              </a:rPr>
              <a:t>Ф</a:t>
            </a:r>
          </a:p>
        </p:txBody>
      </p:sp>
      <p:sp>
        <p:nvSpPr>
          <p:cNvPr id="5134" name="Text Box 14"/>
          <p:cNvSpPr txBox="1">
            <a:spLocks noChangeArrowheads="1"/>
          </p:cNvSpPr>
          <p:nvPr/>
        </p:nvSpPr>
        <p:spPr bwMode="auto">
          <a:xfrm>
            <a:off x="4356100" y="5368925"/>
            <a:ext cx="703263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6000">
                <a:solidFill>
                  <a:schemeClr val="tx2"/>
                </a:solidFill>
                <a:latin typeface="Monotype Corsiva" panose="03010101010201010101" pitchFamily="66" charset="0"/>
              </a:rPr>
              <a:t>И</a:t>
            </a:r>
          </a:p>
        </p:txBody>
      </p:sp>
      <p:sp>
        <p:nvSpPr>
          <p:cNvPr id="5135" name="Text Box 15"/>
          <p:cNvSpPr txBox="1">
            <a:spLocks noChangeArrowheads="1"/>
          </p:cNvSpPr>
          <p:nvPr/>
        </p:nvSpPr>
        <p:spPr bwMode="auto">
          <a:xfrm>
            <a:off x="4787900" y="5368925"/>
            <a:ext cx="641350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6000">
                <a:solidFill>
                  <a:schemeClr val="tx2"/>
                </a:solidFill>
                <a:latin typeface="Monotype Corsiva" panose="03010101010201010101" pitchFamily="66" charset="0"/>
              </a:rPr>
              <a:t>О</a:t>
            </a:r>
          </a:p>
        </p:txBody>
      </p:sp>
      <p:pic>
        <p:nvPicPr>
          <p:cNvPr id="4106" name="Picture 17" descr="А.В. Суворов. Копия неизв. худ. с оригинала Дж. Аткинсона. ГИМ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6500" y="1341438"/>
            <a:ext cx="2857500" cy="380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2" name="Группа 11"/>
          <p:cNvGrpSpPr/>
          <p:nvPr/>
        </p:nvGrpSpPr>
        <p:grpSpPr>
          <a:xfrm>
            <a:off x="0" y="72000"/>
            <a:ext cx="9144000" cy="468000"/>
            <a:chOff x="0" y="72000"/>
            <a:chExt cx="9144000" cy="468000"/>
          </a:xfrm>
        </p:grpSpPr>
        <p:sp>
          <p:nvSpPr>
            <p:cNvPr id="13" name="Прямоугольник 12"/>
            <p:cNvSpPr/>
            <p:nvPr userDrawn="1"/>
          </p:nvSpPr>
          <p:spPr>
            <a:xfrm>
              <a:off x="0" y="72000"/>
              <a:ext cx="9144000" cy="46800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267034"/>
                </a:solidFill>
              </a:endParaRPr>
            </a:p>
          </p:txBody>
        </p:sp>
        <p:cxnSp>
          <p:nvCxnSpPr>
            <p:cNvPr id="14" name="Прямая соединительная линия 13"/>
            <p:cNvCxnSpPr/>
            <p:nvPr userDrawn="1"/>
          </p:nvCxnSpPr>
          <p:spPr>
            <a:xfrm>
              <a:off x="0" y="540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Прямая соединительная линия 14"/>
            <p:cNvCxnSpPr/>
            <p:nvPr userDrawn="1"/>
          </p:nvCxnSpPr>
          <p:spPr>
            <a:xfrm>
              <a:off x="0" y="72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Заголовок 1"/>
          <p:cNvSpPr txBox="1">
            <a:spLocks/>
          </p:cNvSpPr>
          <p:nvPr/>
        </p:nvSpPr>
        <p:spPr>
          <a:xfrm>
            <a:off x="0" y="-36000"/>
            <a:ext cx="9144000" cy="6140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b="1" kern="1200" cap="none" spc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  <a:ea typeface="+mj-ea"/>
                <a:cs typeface="+mj-cs"/>
              </a:defRPr>
            </a:lvl1pPr>
          </a:lstStyle>
          <a:p>
            <a:r>
              <a:rPr lang="ru-RU" sz="2400" b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Граф???</a:t>
            </a:r>
            <a:endParaRPr lang="ru-RU" b="0" dirty="0">
              <a:ln>
                <a:solidFill>
                  <a:schemeClr val="bg1"/>
                </a:solidFill>
              </a:ln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9063744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30" grpId="0"/>
      <p:bldP spid="5131" grpId="0"/>
      <p:bldP spid="5132" grpId="0"/>
      <p:bldP spid="5133" grpId="0"/>
      <p:bldP spid="5134" grpId="0"/>
      <p:bldP spid="513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9pPr>
          </a:lstStyle>
          <a:p>
            <a:endParaRPr lang="en-US" altLang="ru-RU" sz="2000" b="1" dirty="0">
              <a:latin typeface="Verdana" panose="020B0604030504040204" pitchFamily="34" charset="0"/>
            </a:endParaRPr>
          </a:p>
        </p:txBody>
      </p:sp>
      <p:sp>
        <p:nvSpPr>
          <p:cNvPr id="5" name="Text Box 7"/>
          <p:cNvSpPr txBox="1">
            <a:spLocks noChangeArrowheads="1"/>
          </p:cNvSpPr>
          <p:nvPr/>
        </p:nvSpPr>
        <p:spPr bwMode="auto">
          <a:xfrm>
            <a:off x="245264" y="2830777"/>
            <a:ext cx="4326735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>
              <a:spcBef>
                <a:spcPct val="50000"/>
              </a:spcBef>
              <a:defRPr/>
            </a:pP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Граф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кёнигсбергских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мостов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имел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четыре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нечётные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вершины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следовательно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невозможно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пройти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всем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мостам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проходя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ни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одному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из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них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дважды</a:t>
            </a:r>
            <a:r>
              <a:rPr lang="en-US" sz="2400" dirty="0">
                <a:latin typeface="+mn-lt"/>
              </a:rPr>
              <a:t>.</a:t>
            </a:r>
          </a:p>
        </p:txBody>
      </p:sp>
      <p:pic>
        <p:nvPicPr>
          <p:cNvPr id="9" name="Picture 4" descr="kenigsberg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57250" y="2286000"/>
            <a:ext cx="3175000" cy="2857500"/>
          </a:xfrm>
          <a:noFill/>
        </p:spPr>
      </p:pic>
      <p:grpSp>
        <p:nvGrpSpPr>
          <p:cNvPr id="6" name="Группа 5"/>
          <p:cNvGrpSpPr/>
          <p:nvPr/>
        </p:nvGrpSpPr>
        <p:grpSpPr>
          <a:xfrm>
            <a:off x="0" y="72000"/>
            <a:ext cx="9144000" cy="468000"/>
            <a:chOff x="0" y="72000"/>
            <a:chExt cx="9144000" cy="468000"/>
          </a:xfrm>
        </p:grpSpPr>
        <p:sp>
          <p:nvSpPr>
            <p:cNvPr id="7" name="Прямоугольник 6"/>
            <p:cNvSpPr/>
            <p:nvPr userDrawn="1"/>
          </p:nvSpPr>
          <p:spPr>
            <a:xfrm>
              <a:off x="0" y="72000"/>
              <a:ext cx="9144000" cy="46800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267034"/>
                </a:solidFill>
              </a:endParaRPr>
            </a:p>
          </p:txBody>
        </p:sp>
        <p:cxnSp>
          <p:nvCxnSpPr>
            <p:cNvPr id="8" name="Прямая соединительная линия 7"/>
            <p:cNvCxnSpPr/>
            <p:nvPr userDrawn="1"/>
          </p:nvCxnSpPr>
          <p:spPr>
            <a:xfrm>
              <a:off x="0" y="540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Прямая соединительная линия 9"/>
            <p:cNvCxnSpPr/>
            <p:nvPr userDrawn="1"/>
          </p:nvCxnSpPr>
          <p:spPr>
            <a:xfrm>
              <a:off x="0" y="72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Заголовок 1"/>
          <p:cNvSpPr txBox="1">
            <a:spLocks/>
          </p:cNvSpPr>
          <p:nvPr/>
        </p:nvSpPr>
        <p:spPr>
          <a:xfrm>
            <a:off x="0" y="-36000"/>
            <a:ext cx="9144000" cy="6140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b="1" kern="1200" cap="none" spc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  <a:ea typeface="+mj-ea"/>
                <a:cs typeface="+mj-cs"/>
              </a:defRPr>
            </a:lvl1pPr>
          </a:lstStyle>
          <a:p>
            <a:r>
              <a:rPr lang="ru-RU" sz="2400" b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Решение задачи о Кёнигсбергских мостах</a:t>
            </a:r>
            <a:endParaRPr lang="ru-RU" b="0" dirty="0">
              <a:ln>
                <a:solidFill>
                  <a:schemeClr val="bg1"/>
                </a:solidFill>
              </a:ln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  <p:pic>
        <p:nvPicPr>
          <p:cNvPr id="12" name="Picture 5" descr="Kaliningrad-0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76" y="686041"/>
            <a:ext cx="4305591" cy="2022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4" descr="kenigsberg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2042968"/>
            <a:ext cx="3400425" cy="306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605524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9" name="Picture 4" descr="metr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836712"/>
            <a:ext cx="4176464" cy="51004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0" name="Picture 4" descr="диск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4488" y="1077227"/>
            <a:ext cx="3858818" cy="4512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9pPr>
          </a:lstStyle>
          <a:p>
            <a:endParaRPr lang="en-US" altLang="ru-RU" sz="2000" b="1" dirty="0">
              <a:latin typeface="Verdana" panose="020B0604030504040204" pitchFamily="34" charset="0"/>
            </a:endParaRPr>
          </a:p>
        </p:txBody>
      </p:sp>
      <p:grpSp>
        <p:nvGrpSpPr>
          <p:cNvPr id="6" name="Группа 5"/>
          <p:cNvGrpSpPr/>
          <p:nvPr/>
        </p:nvGrpSpPr>
        <p:grpSpPr>
          <a:xfrm>
            <a:off x="0" y="72000"/>
            <a:ext cx="9144000" cy="468000"/>
            <a:chOff x="0" y="72000"/>
            <a:chExt cx="9144000" cy="468000"/>
          </a:xfrm>
        </p:grpSpPr>
        <p:sp>
          <p:nvSpPr>
            <p:cNvPr id="7" name="Прямоугольник 6"/>
            <p:cNvSpPr/>
            <p:nvPr userDrawn="1"/>
          </p:nvSpPr>
          <p:spPr>
            <a:xfrm>
              <a:off x="0" y="72000"/>
              <a:ext cx="9144000" cy="46800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267034"/>
                </a:solidFill>
              </a:endParaRPr>
            </a:p>
          </p:txBody>
        </p:sp>
        <p:cxnSp>
          <p:nvCxnSpPr>
            <p:cNvPr id="8" name="Прямая соединительная линия 7"/>
            <p:cNvCxnSpPr/>
            <p:nvPr userDrawn="1"/>
          </p:nvCxnSpPr>
          <p:spPr>
            <a:xfrm>
              <a:off x="0" y="540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Прямая соединительная линия 8"/>
            <p:cNvCxnSpPr/>
            <p:nvPr userDrawn="1"/>
          </p:nvCxnSpPr>
          <p:spPr>
            <a:xfrm>
              <a:off x="0" y="72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Заголовок 1"/>
          <p:cNvSpPr txBox="1">
            <a:spLocks/>
          </p:cNvSpPr>
          <p:nvPr/>
        </p:nvSpPr>
        <p:spPr>
          <a:xfrm>
            <a:off x="0" y="-36000"/>
            <a:ext cx="9144000" cy="6140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b="1" kern="1200" cap="none" spc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  <a:ea typeface="+mj-ea"/>
                <a:cs typeface="+mj-cs"/>
              </a:defRPr>
            </a:lvl1pPr>
          </a:lstStyle>
          <a:p>
            <a:r>
              <a:rPr lang="ru-RU" sz="2400" b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Графы в современном мире</a:t>
            </a:r>
            <a:endParaRPr lang="ru-RU" b="0" dirty="0">
              <a:ln>
                <a:solidFill>
                  <a:schemeClr val="bg1"/>
                </a:solidFill>
              </a:ln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948713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55776" y="1124744"/>
            <a:ext cx="7828359" cy="4783683"/>
          </a:xfrm>
        </p:spPr>
        <p:txBody>
          <a:bodyPr/>
          <a:lstStyle/>
          <a:p>
            <a:pPr eaLnBrk="1" hangingPunct="1"/>
            <a:r>
              <a:rPr lang="ru-RU" alt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Медицина</a:t>
            </a:r>
          </a:p>
          <a:p>
            <a:pPr eaLnBrk="1" hangingPunct="1"/>
            <a:r>
              <a:rPr lang="ru-RU" alt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Кибернетика</a:t>
            </a:r>
          </a:p>
          <a:p>
            <a:pPr eaLnBrk="1" hangingPunct="1"/>
            <a:r>
              <a:rPr lang="ru-RU" alt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Информатика</a:t>
            </a:r>
          </a:p>
          <a:p>
            <a:pPr eaLnBrk="1" hangingPunct="1"/>
            <a:r>
              <a:rPr lang="ru-RU" alt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Химия</a:t>
            </a:r>
          </a:p>
          <a:p>
            <a:pPr eaLnBrk="1" hangingPunct="1"/>
            <a:r>
              <a:rPr lang="ru-RU" alt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Физика</a:t>
            </a:r>
          </a:p>
          <a:p>
            <a:pPr eaLnBrk="1" hangingPunct="1"/>
            <a:r>
              <a:rPr lang="ru-RU" alt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Транспорт</a:t>
            </a:r>
          </a:p>
          <a:p>
            <a:pPr eaLnBrk="1" hangingPunct="1"/>
            <a:r>
              <a:rPr lang="ru-RU" alt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Строительство</a:t>
            </a:r>
          </a:p>
          <a:p>
            <a:pPr eaLnBrk="1" hangingPunct="1"/>
            <a:r>
              <a:rPr lang="ru-RU" alt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Прикладная математика</a:t>
            </a:r>
          </a:p>
          <a:p>
            <a:pPr eaLnBrk="1" hangingPunct="1"/>
            <a:r>
              <a:rPr lang="ru-RU" alt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Экономика</a:t>
            </a:r>
          </a:p>
          <a:p>
            <a:pPr eaLnBrk="1" hangingPunct="1"/>
            <a:endParaRPr lang="ru-RU" altLang="ru-RU" sz="2600" dirty="0" smtClean="0"/>
          </a:p>
          <a:p>
            <a:pPr eaLnBrk="1" hangingPunct="1"/>
            <a:endParaRPr lang="ru-RU" altLang="ru-RU" sz="2600" dirty="0" smtClean="0"/>
          </a:p>
          <a:p>
            <a:pPr eaLnBrk="1" hangingPunct="1"/>
            <a:endParaRPr lang="ru-RU" altLang="ru-RU" dirty="0" smtClean="0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9pPr>
          </a:lstStyle>
          <a:p>
            <a:endParaRPr lang="en-US" altLang="ru-RU" sz="2000" b="1" dirty="0">
              <a:latin typeface="Verdana" panose="020B0604030504040204" pitchFamily="34" charset="0"/>
            </a:endParaRPr>
          </a:p>
        </p:txBody>
      </p:sp>
      <p:grpSp>
        <p:nvGrpSpPr>
          <p:cNvPr id="5" name="Группа 4"/>
          <p:cNvGrpSpPr/>
          <p:nvPr/>
        </p:nvGrpSpPr>
        <p:grpSpPr>
          <a:xfrm>
            <a:off x="0" y="72000"/>
            <a:ext cx="9144000" cy="468000"/>
            <a:chOff x="0" y="72000"/>
            <a:chExt cx="9144000" cy="468000"/>
          </a:xfrm>
        </p:grpSpPr>
        <p:sp>
          <p:nvSpPr>
            <p:cNvPr id="6" name="Прямоугольник 5"/>
            <p:cNvSpPr/>
            <p:nvPr userDrawn="1"/>
          </p:nvSpPr>
          <p:spPr>
            <a:xfrm>
              <a:off x="0" y="72000"/>
              <a:ext cx="9144000" cy="46800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267034"/>
                </a:solidFill>
              </a:endParaRPr>
            </a:p>
          </p:txBody>
        </p:sp>
        <p:cxnSp>
          <p:nvCxnSpPr>
            <p:cNvPr id="7" name="Прямая соединительная линия 6"/>
            <p:cNvCxnSpPr/>
            <p:nvPr userDrawn="1"/>
          </p:nvCxnSpPr>
          <p:spPr>
            <a:xfrm>
              <a:off x="0" y="540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 userDrawn="1"/>
          </p:nvCxnSpPr>
          <p:spPr>
            <a:xfrm>
              <a:off x="0" y="72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Заголовок 1"/>
          <p:cNvSpPr txBox="1">
            <a:spLocks/>
          </p:cNvSpPr>
          <p:nvPr/>
        </p:nvSpPr>
        <p:spPr>
          <a:xfrm>
            <a:off x="0" y="-36000"/>
            <a:ext cx="9144000" cy="6140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b="1" kern="1200" cap="none" spc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  <a:ea typeface="+mj-ea"/>
                <a:cs typeface="+mj-cs"/>
              </a:defRPr>
            </a:lvl1pPr>
          </a:lstStyle>
          <a:p>
            <a:r>
              <a:rPr lang="ru-RU" sz="2400" b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Науки, опирающиеся на знание теории графов:</a:t>
            </a:r>
            <a:endParaRPr lang="ru-RU" b="0" dirty="0">
              <a:ln>
                <a:solidFill>
                  <a:schemeClr val="bg1"/>
                </a:solidFill>
              </a:ln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7962203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9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9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9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96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96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96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96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96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96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96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96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96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96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96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96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96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96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96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969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969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969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9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8" name="Rectangle 8"/>
          <p:cNvSpPr>
            <a:spLocks noGrp="1" noChangeArrowheads="1"/>
          </p:cNvSpPr>
          <p:nvPr>
            <p:ph type="body" sz="half" idx="1"/>
          </p:nvPr>
        </p:nvSpPr>
        <p:spPr>
          <a:xfrm>
            <a:off x="179512" y="648000"/>
            <a:ext cx="8208912" cy="2890838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None/>
              <a:defRPr/>
            </a:pPr>
            <a:endParaRPr lang="ru-RU" sz="2400" dirty="0" smtClean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eaLnBrk="1" hangingPunct="1">
              <a:buFont typeface="Wingdings" panose="05000000000000000000" pitchFamily="2" charset="2"/>
              <a:buNone/>
              <a:defRPr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государстве 100 городов, а из каждого города выходит 4 дороги. Сколько всего дорог в государстве?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endParaRPr lang="ru-RU" sz="21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defRPr/>
            </a:pPr>
            <a:endParaRPr lang="ru-RU" sz="2200" dirty="0" smtClean="0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9pPr>
          </a:lstStyle>
          <a:p>
            <a:endParaRPr lang="en-US" altLang="ru-RU" sz="2000" b="1" dirty="0">
              <a:latin typeface="Verdana" panose="020B0604030504040204" pitchFamily="34" charset="0"/>
            </a:endParaRPr>
          </a:p>
        </p:txBody>
      </p:sp>
      <p:grpSp>
        <p:nvGrpSpPr>
          <p:cNvPr id="7" name="Группа 6"/>
          <p:cNvGrpSpPr/>
          <p:nvPr/>
        </p:nvGrpSpPr>
        <p:grpSpPr>
          <a:xfrm>
            <a:off x="0" y="72000"/>
            <a:ext cx="9144000" cy="468000"/>
            <a:chOff x="0" y="72000"/>
            <a:chExt cx="9144000" cy="468000"/>
          </a:xfrm>
        </p:grpSpPr>
        <p:sp>
          <p:nvSpPr>
            <p:cNvPr id="8" name="Прямоугольник 7"/>
            <p:cNvSpPr/>
            <p:nvPr userDrawn="1"/>
          </p:nvSpPr>
          <p:spPr>
            <a:xfrm>
              <a:off x="0" y="72000"/>
              <a:ext cx="9144000" cy="46800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267034"/>
                </a:solidFill>
              </a:endParaRPr>
            </a:p>
          </p:txBody>
        </p:sp>
        <p:cxnSp>
          <p:nvCxnSpPr>
            <p:cNvPr id="9" name="Прямая соединительная линия 8"/>
            <p:cNvCxnSpPr/>
            <p:nvPr userDrawn="1"/>
          </p:nvCxnSpPr>
          <p:spPr>
            <a:xfrm>
              <a:off x="0" y="540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 userDrawn="1"/>
          </p:nvCxnSpPr>
          <p:spPr>
            <a:xfrm>
              <a:off x="0" y="72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Заголовок 1"/>
          <p:cNvSpPr txBox="1">
            <a:spLocks/>
          </p:cNvSpPr>
          <p:nvPr/>
        </p:nvSpPr>
        <p:spPr>
          <a:xfrm>
            <a:off x="0" y="-36000"/>
            <a:ext cx="9144000" cy="6140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b="1" kern="1200" cap="none" spc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  <a:ea typeface="+mj-ea"/>
                <a:cs typeface="+mj-cs"/>
              </a:defRPr>
            </a:lvl1pPr>
          </a:lstStyle>
          <a:p>
            <a:r>
              <a:rPr lang="ru-RU" sz="2400" b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Решение логических задач с помощью графов</a:t>
            </a:r>
            <a:endParaRPr lang="ru-RU" b="0" dirty="0">
              <a:ln>
                <a:solidFill>
                  <a:schemeClr val="bg1"/>
                </a:solidFill>
              </a:ln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14276" y="663349"/>
            <a:ext cx="1548000" cy="360000"/>
          </a:xfrm>
          <a:prstGeom prst="rect">
            <a:avLst/>
          </a:prstGeom>
          <a:solidFill>
            <a:schemeClr val="accent3">
              <a:lumMod val="75000"/>
            </a:schemeClr>
          </a:solidFill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</a:rPr>
              <a:t>№ 1</a:t>
            </a:r>
            <a:endParaRPr lang="ru-RU" sz="2000" b="1" dirty="0">
              <a:solidFill>
                <a:schemeClr val="bg1"/>
              </a:solidFill>
            </a:endParaRPr>
          </a:p>
        </p:txBody>
      </p:sp>
      <p:sp>
        <p:nvSpPr>
          <p:cNvPr id="15" name="Text Box 8"/>
          <p:cNvSpPr txBox="1">
            <a:spLocks noChangeArrowheads="1"/>
          </p:cNvSpPr>
          <p:nvPr/>
        </p:nvSpPr>
        <p:spPr bwMode="auto">
          <a:xfrm>
            <a:off x="165060" y="2206987"/>
            <a:ext cx="8852581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ru-RU" sz="2800" b="1" dirty="0" smtClean="0">
                <a:latin typeface="Century Schoolbook" panose="02040604050505020304" pitchFamily="18" charset="0"/>
                <a:cs typeface="Arial" pitchFamily="34" charset="0"/>
              </a:rPr>
              <a:t>Решение:</a:t>
            </a:r>
          </a:p>
          <a:p>
            <a:r>
              <a:rPr lang="ru-RU" sz="2400" dirty="0" smtClean="0">
                <a:latin typeface="Century Schoolbook" panose="02040604050505020304" pitchFamily="18" charset="0"/>
                <a:cs typeface="Arial" pitchFamily="34" charset="0"/>
              </a:rPr>
              <a:t>Воспользуемся формулой: количество рёбер в графе равно сумме степеней его вершин, делённой на 2</a:t>
            </a:r>
            <a:r>
              <a:rPr lang="ru-RU" sz="2800" b="1" dirty="0">
                <a:latin typeface="Century Schoolbook" panose="02040604050505020304" pitchFamily="18" charset="0"/>
                <a:cs typeface="Arial" pitchFamily="34" charset="0"/>
              </a:rPr>
              <a:t>.</a:t>
            </a:r>
          </a:p>
        </p:txBody>
      </p:sp>
      <p:sp>
        <p:nvSpPr>
          <p:cNvPr id="16" name="Text Box 8"/>
          <p:cNvSpPr txBox="1">
            <a:spLocks noChangeArrowheads="1"/>
          </p:cNvSpPr>
          <p:nvPr/>
        </p:nvSpPr>
        <p:spPr bwMode="auto">
          <a:xfrm>
            <a:off x="1979712" y="3850831"/>
            <a:ext cx="8852581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ru-RU" sz="4000" b="1" dirty="0" smtClean="0">
                <a:latin typeface="Century Schoolbook" panose="02040604050505020304" pitchFamily="18" charset="0"/>
                <a:cs typeface="Arial" pitchFamily="34" charset="0"/>
              </a:rPr>
              <a:t>(100 ∙ 4) : 2 = 200 </a:t>
            </a:r>
            <a:r>
              <a:rPr lang="ru-RU" sz="2800" b="1" dirty="0" smtClean="0">
                <a:latin typeface="Century Schoolbook" panose="02040604050505020304" pitchFamily="18" charset="0"/>
                <a:cs typeface="Arial" pitchFamily="34" charset="0"/>
              </a:rPr>
              <a:t>.</a:t>
            </a:r>
            <a:endParaRPr lang="ru-RU" sz="2800" b="1" dirty="0">
              <a:latin typeface="Century Schoolbook" panose="02040604050505020304" pitchFamily="18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41265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56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8" grpId="0" build="p"/>
      <p:bldP spid="15" grpId="0"/>
      <p:bldP spid="1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Текст 6"/>
          <p:cNvSpPr>
            <a:spLocks noGrp="1"/>
          </p:cNvSpPr>
          <p:nvPr>
            <p:ph sz="half" idx="1"/>
          </p:nvPr>
        </p:nvSpPr>
        <p:spPr>
          <a:xfrm>
            <a:off x="114276" y="1001784"/>
            <a:ext cx="8706196" cy="2751138"/>
          </a:xfrm>
        </p:spPr>
        <p:txBody>
          <a:bodyPr wrap="square">
            <a:spAutoFit/>
          </a:bodyPr>
          <a:lstStyle/>
          <a:p>
            <a:pPr>
              <a:buFont typeface="Wingdings" panose="05000000000000000000" pitchFamily="2" charset="2"/>
              <a:buNone/>
            </a:pPr>
            <a:endParaRPr lang="ru-RU" altLang="ru-RU" sz="2400" dirty="0" smtClean="0">
              <a:solidFill>
                <a:schemeClr val="accent2"/>
              </a:solidFill>
            </a:endParaRPr>
          </a:p>
          <a:p>
            <a:pPr>
              <a:buFont typeface="Wingdings" panose="05000000000000000000" pitchFamily="2" charset="2"/>
              <a:buNone/>
            </a:pPr>
            <a:r>
              <a:rPr lang="ru-RU" alt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Может ли в государстве, в котором из каждого города выходит 3 дороги, быть ровно 100 дорог?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9pPr>
          </a:lstStyle>
          <a:p>
            <a:endParaRPr lang="en-US" altLang="ru-RU" sz="2000" b="1" dirty="0">
              <a:latin typeface="Verdana" panose="020B0604030504040204" pitchFamily="34" charset="0"/>
            </a:endParaRPr>
          </a:p>
        </p:txBody>
      </p:sp>
      <p:sp>
        <p:nvSpPr>
          <p:cNvPr id="10" name="Text Box 15"/>
          <p:cNvSpPr txBox="1">
            <a:spLocks noChangeArrowheads="1"/>
          </p:cNvSpPr>
          <p:nvPr/>
        </p:nvSpPr>
        <p:spPr bwMode="auto">
          <a:xfrm>
            <a:off x="1683739" y="3959999"/>
            <a:ext cx="45720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Нет, не может, так как</a:t>
            </a:r>
          </a:p>
          <a:p>
            <a:pPr algn="ctr">
              <a:spcBef>
                <a:spcPct val="50000"/>
              </a:spcBef>
              <a:defRPr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</a:t>
            </a:r>
            <a:r>
              <a:rPr lang="et-EE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X-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число городов</a:t>
            </a:r>
          </a:p>
        </p:txBody>
      </p:sp>
      <p:graphicFrame>
        <p:nvGraphicFramePr>
          <p:cNvPr id="11" name="Object 3"/>
          <p:cNvGraphicFramePr>
            <a:graphicFrameLocks noGrp="1" noChangeAspect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806059277"/>
              </p:ext>
            </p:extLst>
          </p:nvPr>
        </p:nvGraphicFramePr>
        <p:xfrm>
          <a:off x="539552" y="5323681"/>
          <a:ext cx="2443163" cy="571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6" name="Формула" r:id="rId3" imgW="888840" imgH="215640" progId="Equation.3">
                  <p:embed/>
                </p:oleObj>
              </mc:Choice>
              <mc:Fallback>
                <p:oleObj name="Формула" r:id="rId3" imgW="888840" imgH="215640" progId="Equation.3">
                  <p:embed/>
                  <p:pic>
                    <p:nvPicPr>
                      <p:cNvPr id="11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9552" y="5323681"/>
                        <a:ext cx="2443163" cy="571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614" name="Object 4"/>
          <p:cNvGraphicFramePr>
            <a:graphicFrameLocks noChangeAspect="1"/>
          </p:cNvGraphicFramePr>
          <p:nvPr/>
        </p:nvGraphicFramePr>
        <p:xfrm>
          <a:off x="3357563" y="5643563"/>
          <a:ext cx="1871662" cy="5032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7" name="Формула" r:id="rId5" imgW="660240" imgH="177480" progId="Equation.3">
                  <p:embed/>
                </p:oleObj>
              </mc:Choice>
              <mc:Fallback>
                <p:oleObj name="Формула" r:id="rId5" imgW="660240" imgH="177480" progId="Equation.3">
                  <p:embed/>
                  <p:pic>
                    <p:nvPicPr>
                      <p:cNvPr id="25614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57563" y="5643563"/>
                        <a:ext cx="1871662" cy="5032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42032" y="2492554"/>
            <a:ext cx="8688437" cy="1815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9pPr>
          </a:lstStyle>
          <a:p>
            <a:r>
              <a:rPr lang="ru-RU" sz="2800" b="1" dirty="0">
                <a:latin typeface="Century Schoolbook" panose="02040604050505020304" pitchFamily="18" charset="0"/>
                <a:cs typeface="Arial" pitchFamily="34" charset="0"/>
              </a:rPr>
              <a:t>Решение:</a:t>
            </a:r>
          </a:p>
          <a:p>
            <a:r>
              <a:rPr lang="ru-RU" sz="2400" dirty="0">
                <a:latin typeface="Century Schoolbook" panose="02040604050505020304" pitchFamily="18" charset="0"/>
                <a:cs typeface="Arial" pitchFamily="34" charset="0"/>
              </a:rPr>
              <a:t>Воспользуемся формулой: количество рёбер в графе равно сумме степеней его вершин, делённой на 2</a:t>
            </a:r>
            <a:r>
              <a:rPr lang="ru-RU" sz="2800" b="1" dirty="0">
                <a:latin typeface="Century Schoolbook" panose="02040604050505020304" pitchFamily="18" charset="0"/>
                <a:cs typeface="Arial" pitchFamily="34" charset="0"/>
              </a:rPr>
              <a:t>.</a:t>
            </a:r>
          </a:p>
          <a:p>
            <a:pPr algn="ctr"/>
            <a:r>
              <a:rPr lang="ru-RU" altLang="ru-RU" sz="3200" dirty="0" smtClean="0">
                <a:solidFill>
                  <a:srgbClr val="C00000"/>
                </a:solidFill>
              </a:rPr>
              <a:t>  </a:t>
            </a:r>
            <a:endParaRPr lang="ru-RU" altLang="ru-RU" sz="3200" dirty="0">
              <a:solidFill>
                <a:srgbClr val="C00000"/>
              </a:solidFill>
            </a:endParaRPr>
          </a:p>
        </p:txBody>
      </p:sp>
      <p:grpSp>
        <p:nvGrpSpPr>
          <p:cNvPr id="9" name="Группа 8"/>
          <p:cNvGrpSpPr/>
          <p:nvPr/>
        </p:nvGrpSpPr>
        <p:grpSpPr>
          <a:xfrm>
            <a:off x="0" y="72000"/>
            <a:ext cx="9144000" cy="468000"/>
            <a:chOff x="0" y="72000"/>
            <a:chExt cx="9144000" cy="468000"/>
          </a:xfrm>
        </p:grpSpPr>
        <p:sp>
          <p:nvSpPr>
            <p:cNvPr id="12" name="Прямоугольник 11"/>
            <p:cNvSpPr/>
            <p:nvPr userDrawn="1"/>
          </p:nvSpPr>
          <p:spPr>
            <a:xfrm>
              <a:off x="0" y="72000"/>
              <a:ext cx="9144000" cy="46800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267034"/>
                </a:solidFill>
              </a:endParaRPr>
            </a:p>
          </p:txBody>
        </p:sp>
        <p:cxnSp>
          <p:nvCxnSpPr>
            <p:cNvPr id="13" name="Прямая соединительная линия 12"/>
            <p:cNvCxnSpPr/>
            <p:nvPr userDrawn="1"/>
          </p:nvCxnSpPr>
          <p:spPr>
            <a:xfrm>
              <a:off x="0" y="540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Прямая соединительная линия 14"/>
            <p:cNvCxnSpPr/>
            <p:nvPr userDrawn="1"/>
          </p:nvCxnSpPr>
          <p:spPr>
            <a:xfrm>
              <a:off x="0" y="72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Заголовок 1"/>
          <p:cNvSpPr txBox="1">
            <a:spLocks/>
          </p:cNvSpPr>
          <p:nvPr/>
        </p:nvSpPr>
        <p:spPr>
          <a:xfrm>
            <a:off x="0" y="-36000"/>
            <a:ext cx="9144000" cy="6140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b="1" kern="1200" cap="none" spc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  <a:ea typeface="+mj-ea"/>
                <a:cs typeface="+mj-cs"/>
              </a:defRPr>
            </a:lvl1pPr>
          </a:lstStyle>
          <a:p>
            <a:r>
              <a:rPr lang="ru-RU" sz="2400" b="0" dirty="0">
                <a:ln>
                  <a:noFill/>
                </a:ln>
                <a:solidFill>
                  <a:schemeClr val="bg1"/>
                </a:solidFill>
                <a:effectLst/>
              </a:rPr>
              <a:t>Решение логических задач с помощью графов</a:t>
            </a:r>
            <a:endParaRPr lang="ru-RU" sz="2400" b="0" dirty="0">
              <a:ln>
                <a:solidFill>
                  <a:schemeClr val="bg1"/>
                </a:solidFill>
              </a:ln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114276" y="663349"/>
            <a:ext cx="1548000" cy="360000"/>
          </a:xfrm>
          <a:prstGeom prst="rect">
            <a:avLst/>
          </a:prstGeom>
          <a:solidFill>
            <a:schemeClr val="accent3">
              <a:lumMod val="75000"/>
            </a:schemeClr>
          </a:solidFill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</a:rPr>
              <a:t>№  2</a:t>
            </a:r>
            <a:endParaRPr lang="ru-RU" sz="2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58923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256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10" grpId="0"/>
      <p:bldP spid="14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1340768"/>
            <a:ext cx="8229600" cy="3968750"/>
          </a:xfrm>
        </p:spPr>
        <p:txBody>
          <a:bodyPr/>
          <a:lstStyle/>
          <a:p>
            <a:pPr marL="360363" indent="0" eaLnBrk="1" hangingPunct="1">
              <a:buFont typeface="Wingdings" panose="05000000000000000000" pitchFamily="2" charset="2"/>
              <a:buNone/>
              <a:defRPr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Аркадий, Борис, Владимир, Григорий и Дмитрий при встрече обменялись рукопожатиями (каждый пожал руку каждому по одному разу). </a:t>
            </a:r>
          </a:p>
          <a:p>
            <a:pPr marL="360363" indent="0" eaLnBrk="1" hangingPunct="1">
              <a:buFont typeface="Wingdings" panose="05000000000000000000" pitchFamily="2" charset="2"/>
              <a:buNone/>
              <a:defRPr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Сколько всего рукопожатий было сделано? 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9pPr>
          </a:lstStyle>
          <a:p>
            <a:endParaRPr lang="en-US" altLang="ru-RU" sz="2000" b="1" dirty="0">
              <a:latin typeface="Verdana" panose="020B0604030504040204" pitchFamily="34" charset="0"/>
            </a:endParaRPr>
          </a:p>
        </p:txBody>
      </p:sp>
      <p:grpSp>
        <p:nvGrpSpPr>
          <p:cNvPr id="5" name="Группа 4"/>
          <p:cNvGrpSpPr/>
          <p:nvPr/>
        </p:nvGrpSpPr>
        <p:grpSpPr>
          <a:xfrm>
            <a:off x="0" y="72000"/>
            <a:ext cx="9144000" cy="468000"/>
            <a:chOff x="0" y="72000"/>
            <a:chExt cx="9144000" cy="468000"/>
          </a:xfrm>
        </p:grpSpPr>
        <p:sp>
          <p:nvSpPr>
            <p:cNvPr id="6" name="Прямоугольник 5"/>
            <p:cNvSpPr/>
            <p:nvPr userDrawn="1"/>
          </p:nvSpPr>
          <p:spPr>
            <a:xfrm>
              <a:off x="0" y="72000"/>
              <a:ext cx="9144000" cy="46800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267034"/>
                </a:solidFill>
              </a:endParaRPr>
            </a:p>
          </p:txBody>
        </p:sp>
        <p:cxnSp>
          <p:nvCxnSpPr>
            <p:cNvPr id="7" name="Прямая соединительная линия 6"/>
            <p:cNvCxnSpPr/>
            <p:nvPr userDrawn="1"/>
          </p:nvCxnSpPr>
          <p:spPr>
            <a:xfrm>
              <a:off x="0" y="540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 userDrawn="1"/>
          </p:nvCxnSpPr>
          <p:spPr>
            <a:xfrm>
              <a:off x="0" y="72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Заголовок 1"/>
          <p:cNvSpPr txBox="1">
            <a:spLocks/>
          </p:cNvSpPr>
          <p:nvPr/>
        </p:nvSpPr>
        <p:spPr>
          <a:xfrm>
            <a:off x="0" y="-36000"/>
            <a:ext cx="9144000" cy="6140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b="1" kern="1200" cap="none" spc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  <a:ea typeface="+mj-ea"/>
                <a:cs typeface="+mj-cs"/>
              </a:defRPr>
            </a:lvl1pPr>
          </a:lstStyle>
          <a:p>
            <a:r>
              <a:rPr lang="ru-RU" sz="2400" b="0" dirty="0">
                <a:ln>
                  <a:noFill/>
                </a:ln>
                <a:solidFill>
                  <a:schemeClr val="bg1"/>
                </a:solidFill>
                <a:effectLst/>
              </a:rPr>
              <a:t>Решение логических задач с помощью графов</a:t>
            </a:r>
            <a:endParaRPr lang="ru-RU" sz="2400" b="0" dirty="0">
              <a:ln>
                <a:solidFill>
                  <a:schemeClr val="bg1"/>
                </a:solidFill>
              </a:ln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14276" y="663349"/>
            <a:ext cx="1548000" cy="360000"/>
          </a:xfrm>
          <a:prstGeom prst="rect">
            <a:avLst/>
          </a:prstGeom>
          <a:solidFill>
            <a:schemeClr val="accent3">
              <a:lumMod val="75000"/>
            </a:schemeClr>
          </a:solidFill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</a:rPr>
              <a:t>№  3</a:t>
            </a:r>
            <a:endParaRPr lang="ru-RU" sz="2000" b="1" dirty="0">
              <a:solidFill>
                <a:schemeClr val="bg1"/>
              </a:solidFill>
            </a:endParaRPr>
          </a:p>
        </p:txBody>
      </p:sp>
      <p:pic>
        <p:nvPicPr>
          <p:cNvPr id="15" name="Picture 5" descr="мальчик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3573016"/>
            <a:ext cx="3887788" cy="2651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27989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101615" y="587556"/>
            <a:ext cx="7543800" cy="836612"/>
          </a:xfrm>
        </p:spPr>
        <p:txBody>
          <a:bodyPr>
            <a:normAutofit/>
          </a:bodyPr>
          <a:lstStyle/>
          <a:p>
            <a:pPr eaLnBrk="1" hangingPunct="1"/>
            <a:r>
              <a:rPr lang="ru-RU" alt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Решение: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419" y="1475785"/>
            <a:ext cx="8568952" cy="1679261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None/>
            </a:pPr>
            <a:r>
              <a:rPr lang="ru-RU" altLang="ru-RU" sz="1800" dirty="0" smtClean="0"/>
              <a:t>      </a:t>
            </a:r>
            <a:r>
              <a:rPr lang="ru-RU" alt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Пусть каждому из молодых людей соответствует точка на плоскости, а произведенные рукопожатия – отрезок, который будет  соединять точки.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ru-RU" altLang="ru-RU" sz="2800" dirty="0" smtClean="0"/>
          </a:p>
          <a:p>
            <a:pPr eaLnBrk="1" hangingPunct="1">
              <a:buFont typeface="Wingdings" panose="05000000000000000000" pitchFamily="2" charset="2"/>
              <a:buNone/>
            </a:pPr>
            <a:endParaRPr lang="ru-RU" altLang="ru-RU" sz="2400" dirty="0" smtClean="0"/>
          </a:p>
          <a:p>
            <a:pPr eaLnBrk="1" hangingPunct="1">
              <a:buFont typeface="Wingdings" panose="05000000000000000000" pitchFamily="2" charset="2"/>
              <a:buNone/>
            </a:pPr>
            <a:endParaRPr lang="ru-RU" altLang="ru-RU" sz="2400" dirty="0" smtClean="0"/>
          </a:p>
          <a:p>
            <a:pPr eaLnBrk="1" hangingPunct="1">
              <a:buFont typeface="Wingdings" panose="05000000000000000000" pitchFamily="2" charset="2"/>
              <a:buNone/>
            </a:pPr>
            <a:endParaRPr lang="ru-RU" altLang="ru-RU" sz="2400" dirty="0" smtClean="0"/>
          </a:p>
          <a:p>
            <a:pPr eaLnBrk="1" hangingPunct="1">
              <a:buFont typeface="Wingdings" panose="05000000000000000000" pitchFamily="2" charset="2"/>
              <a:buNone/>
            </a:pPr>
            <a:endParaRPr lang="ru-RU" altLang="ru-RU" sz="2400" dirty="0" smtClean="0"/>
          </a:p>
          <a:p>
            <a:pPr eaLnBrk="1" hangingPunct="1">
              <a:buFont typeface="Wingdings" panose="05000000000000000000" pitchFamily="2" charset="2"/>
              <a:buNone/>
            </a:pPr>
            <a:endParaRPr lang="ru-RU" altLang="ru-RU" sz="2400" dirty="0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ru-RU" altLang="ru-RU" sz="2400" dirty="0" smtClean="0"/>
              <a:t>                                                         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9pPr>
          </a:lstStyle>
          <a:p>
            <a:endParaRPr lang="en-US" altLang="ru-RU" sz="2000" b="1" dirty="0">
              <a:latin typeface="Verdana" panose="020B0604030504040204" pitchFamily="34" charset="0"/>
            </a:endParaRPr>
          </a:p>
        </p:txBody>
      </p:sp>
      <p:grpSp>
        <p:nvGrpSpPr>
          <p:cNvPr id="2" name="Группа 10"/>
          <p:cNvGrpSpPr>
            <a:grpSpLocks/>
          </p:cNvGrpSpPr>
          <p:nvPr/>
        </p:nvGrpSpPr>
        <p:grpSpPr bwMode="auto">
          <a:xfrm>
            <a:off x="5286375" y="2854325"/>
            <a:ext cx="4105275" cy="4003675"/>
            <a:chOff x="2428860" y="857232"/>
            <a:chExt cx="4105275" cy="4003675"/>
          </a:xfrm>
        </p:grpSpPr>
        <p:pic>
          <p:nvPicPr>
            <p:cNvPr id="33799" name="Picture 3" descr="http://school-sector.relarn.ru/dckt/projects/ctrana/graf/gr1.gif"/>
            <p:cNvPicPr>
              <a:picLocks noChangeAspect="1" noChangeArrowheads="1"/>
            </p:cNvPicPr>
            <p:nvPr/>
          </p:nvPicPr>
          <p:blipFill>
            <a:blip r:embed="rId2" r:link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5942"/>
            <a:stretch>
              <a:fillRect/>
            </a:stretch>
          </p:blipFill>
          <p:spPr bwMode="auto">
            <a:xfrm>
              <a:off x="2428860" y="857232"/>
              <a:ext cx="4105275" cy="40036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3800" name="Line 4"/>
            <p:cNvSpPr>
              <a:spLocks noChangeShapeType="1"/>
            </p:cNvSpPr>
            <p:nvPr/>
          </p:nvSpPr>
          <p:spPr bwMode="auto">
            <a:xfrm>
              <a:off x="3492500" y="1773238"/>
              <a:ext cx="1295400" cy="2232025"/>
            </a:xfrm>
            <a:prstGeom prst="line">
              <a:avLst/>
            </a:prstGeom>
            <a:noFill/>
            <a:ln w="28575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3801" name="Line 5"/>
            <p:cNvSpPr>
              <a:spLocks noChangeShapeType="1"/>
            </p:cNvSpPr>
            <p:nvPr/>
          </p:nvSpPr>
          <p:spPr bwMode="auto">
            <a:xfrm flipH="1">
              <a:off x="3203575" y="1773238"/>
              <a:ext cx="288925" cy="1727200"/>
            </a:xfrm>
            <a:prstGeom prst="line">
              <a:avLst/>
            </a:prstGeom>
            <a:noFill/>
            <a:ln w="28575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3802" name="Line 6"/>
            <p:cNvSpPr>
              <a:spLocks noChangeShapeType="1"/>
            </p:cNvSpPr>
            <p:nvPr/>
          </p:nvSpPr>
          <p:spPr bwMode="auto">
            <a:xfrm>
              <a:off x="3492500" y="1773238"/>
              <a:ext cx="2374900" cy="1008062"/>
            </a:xfrm>
            <a:prstGeom prst="line">
              <a:avLst/>
            </a:prstGeom>
            <a:noFill/>
            <a:ln w="28575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3803" name="Line 7"/>
            <p:cNvSpPr>
              <a:spLocks noChangeShapeType="1"/>
            </p:cNvSpPr>
            <p:nvPr/>
          </p:nvSpPr>
          <p:spPr bwMode="auto">
            <a:xfrm flipV="1">
              <a:off x="3492500" y="1628775"/>
              <a:ext cx="1800225" cy="144463"/>
            </a:xfrm>
            <a:prstGeom prst="line">
              <a:avLst/>
            </a:prstGeom>
            <a:noFill/>
            <a:ln w="28575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3804" name="Line 8"/>
            <p:cNvSpPr>
              <a:spLocks noChangeShapeType="1"/>
            </p:cNvSpPr>
            <p:nvPr/>
          </p:nvSpPr>
          <p:spPr bwMode="auto">
            <a:xfrm>
              <a:off x="3203575" y="3500438"/>
              <a:ext cx="1584325" cy="504825"/>
            </a:xfrm>
            <a:prstGeom prst="line">
              <a:avLst/>
            </a:prstGeom>
            <a:noFill/>
            <a:ln w="28575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3805" name="Line 9"/>
            <p:cNvSpPr>
              <a:spLocks noChangeShapeType="1"/>
            </p:cNvSpPr>
            <p:nvPr/>
          </p:nvSpPr>
          <p:spPr bwMode="auto">
            <a:xfrm flipV="1">
              <a:off x="3203575" y="2781300"/>
              <a:ext cx="2663825" cy="647700"/>
            </a:xfrm>
            <a:prstGeom prst="line">
              <a:avLst/>
            </a:prstGeom>
            <a:noFill/>
            <a:ln w="28575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3806" name="Line 10"/>
            <p:cNvSpPr>
              <a:spLocks noChangeShapeType="1"/>
            </p:cNvSpPr>
            <p:nvPr/>
          </p:nvSpPr>
          <p:spPr bwMode="auto">
            <a:xfrm flipV="1">
              <a:off x="3203575" y="1628775"/>
              <a:ext cx="2016125" cy="1800225"/>
            </a:xfrm>
            <a:prstGeom prst="line">
              <a:avLst/>
            </a:prstGeom>
            <a:noFill/>
            <a:ln w="28575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3807" name="Line 11"/>
            <p:cNvSpPr>
              <a:spLocks noChangeShapeType="1"/>
            </p:cNvSpPr>
            <p:nvPr/>
          </p:nvSpPr>
          <p:spPr bwMode="auto">
            <a:xfrm flipV="1">
              <a:off x="4787900" y="2781300"/>
              <a:ext cx="1079500" cy="1223963"/>
            </a:xfrm>
            <a:prstGeom prst="line">
              <a:avLst/>
            </a:prstGeom>
            <a:noFill/>
            <a:ln w="28575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3808" name="Line 12"/>
            <p:cNvSpPr>
              <a:spLocks noChangeShapeType="1"/>
            </p:cNvSpPr>
            <p:nvPr/>
          </p:nvSpPr>
          <p:spPr bwMode="auto">
            <a:xfrm flipH="1" flipV="1">
              <a:off x="5219700" y="1628775"/>
              <a:ext cx="647700" cy="1152525"/>
            </a:xfrm>
            <a:prstGeom prst="line">
              <a:avLst/>
            </a:prstGeom>
            <a:noFill/>
            <a:ln w="28575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3809" name="Line 13"/>
            <p:cNvSpPr>
              <a:spLocks noChangeShapeType="1"/>
            </p:cNvSpPr>
            <p:nvPr/>
          </p:nvSpPr>
          <p:spPr bwMode="auto">
            <a:xfrm flipV="1">
              <a:off x="4787900" y="1700213"/>
              <a:ext cx="431800" cy="2305050"/>
            </a:xfrm>
            <a:prstGeom prst="line">
              <a:avLst/>
            </a:prstGeom>
            <a:noFill/>
            <a:ln w="28575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9" name="Прямоугольник 18"/>
          <p:cNvSpPr/>
          <p:nvPr/>
        </p:nvSpPr>
        <p:spPr>
          <a:xfrm>
            <a:off x="179513" y="3393398"/>
            <a:ext cx="530690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Количество ребер полного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графа</a:t>
            </a:r>
          </a:p>
          <a:p>
            <a:pPr algn="just">
              <a:defRPr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(5 ∙ 4) : 2=10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defRPr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Значит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было сделано 10 рукопожатий</a:t>
            </a:r>
          </a:p>
        </p:txBody>
      </p:sp>
      <p:grpSp>
        <p:nvGrpSpPr>
          <p:cNvPr id="18" name="Группа 17"/>
          <p:cNvGrpSpPr/>
          <p:nvPr/>
        </p:nvGrpSpPr>
        <p:grpSpPr>
          <a:xfrm>
            <a:off x="0" y="72000"/>
            <a:ext cx="9144000" cy="468000"/>
            <a:chOff x="0" y="72000"/>
            <a:chExt cx="9144000" cy="468000"/>
          </a:xfrm>
        </p:grpSpPr>
        <p:sp>
          <p:nvSpPr>
            <p:cNvPr id="20" name="Прямоугольник 19"/>
            <p:cNvSpPr/>
            <p:nvPr userDrawn="1"/>
          </p:nvSpPr>
          <p:spPr>
            <a:xfrm>
              <a:off x="0" y="72000"/>
              <a:ext cx="9144000" cy="46800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267034"/>
                </a:solidFill>
              </a:endParaRPr>
            </a:p>
          </p:txBody>
        </p:sp>
        <p:cxnSp>
          <p:nvCxnSpPr>
            <p:cNvPr id="21" name="Прямая соединительная линия 20"/>
            <p:cNvCxnSpPr/>
            <p:nvPr userDrawn="1"/>
          </p:nvCxnSpPr>
          <p:spPr>
            <a:xfrm>
              <a:off x="0" y="540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Прямая соединительная линия 21"/>
            <p:cNvCxnSpPr/>
            <p:nvPr userDrawn="1"/>
          </p:nvCxnSpPr>
          <p:spPr>
            <a:xfrm>
              <a:off x="0" y="72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" name="Заголовок 1"/>
          <p:cNvSpPr txBox="1">
            <a:spLocks/>
          </p:cNvSpPr>
          <p:nvPr/>
        </p:nvSpPr>
        <p:spPr>
          <a:xfrm>
            <a:off x="0" y="-36000"/>
            <a:ext cx="9144000" cy="6140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b="1" kern="1200" cap="none" spc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  <a:ea typeface="+mj-ea"/>
                <a:cs typeface="+mj-cs"/>
              </a:defRPr>
            </a:lvl1pPr>
          </a:lstStyle>
          <a:p>
            <a:r>
              <a:rPr lang="ru-RU" sz="2400" b="0" dirty="0">
                <a:ln>
                  <a:noFill/>
                </a:ln>
                <a:solidFill>
                  <a:schemeClr val="bg1"/>
                </a:solidFill>
                <a:effectLst/>
              </a:rPr>
              <a:t>Решение логических задач с помощью графов</a:t>
            </a:r>
            <a:endParaRPr lang="ru-RU" sz="2400" b="0" dirty="0">
              <a:ln>
                <a:solidFill>
                  <a:schemeClr val="bg1"/>
                </a:solidFill>
              </a:ln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1278955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1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71500" y="1268760"/>
            <a:ext cx="8001000" cy="3548063"/>
          </a:xfrm>
        </p:spPr>
        <p:txBody>
          <a:bodyPr/>
          <a:lstStyle/>
          <a:p>
            <a:pPr eaLnBrk="1" hangingPunct="1"/>
            <a:r>
              <a:rPr lang="ru-RU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Алексей, Борис, Виталий и Геннадий – друзья. </a:t>
            </a:r>
          </a:p>
          <a:p>
            <a:pPr eaLnBrk="1" hangingPunct="1"/>
            <a:r>
              <a:rPr lang="ru-RU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Один из них –врач, другой – журналист, третий – тренер спортивной школы, четвертый – строитель. </a:t>
            </a:r>
          </a:p>
          <a:p>
            <a:pPr eaLnBrk="1" hangingPunct="1"/>
            <a:r>
              <a:rPr lang="ru-RU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Журналист написал статьи об Алексее и </a:t>
            </a:r>
            <a:r>
              <a:rPr lang="ru-RU" alt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Геннадие</a:t>
            </a:r>
            <a:r>
              <a:rPr lang="ru-RU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eaLnBrk="1" hangingPunct="1"/>
            <a:r>
              <a:rPr lang="ru-RU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Тренер и журналист вместе с Борисом ходили в поход.</a:t>
            </a:r>
          </a:p>
          <a:p>
            <a:pPr eaLnBrk="1" hangingPunct="1"/>
            <a:r>
              <a:rPr lang="ru-RU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Алексей и Борис были на приеме у врача. </a:t>
            </a:r>
          </a:p>
          <a:p>
            <a:pPr eaLnBrk="1" hangingPunct="1"/>
            <a:r>
              <a:rPr lang="ru-RU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 кого какая профессия?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9pPr>
          </a:lstStyle>
          <a:p>
            <a:endParaRPr lang="en-US" altLang="ru-RU" sz="2000" b="1" dirty="0">
              <a:latin typeface="Verdana" panose="020B0604030504040204" pitchFamily="34" charset="0"/>
            </a:endParaRPr>
          </a:p>
        </p:txBody>
      </p:sp>
      <p:grpSp>
        <p:nvGrpSpPr>
          <p:cNvPr id="10" name="Группа 9"/>
          <p:cNvGrpSpPr/>
          <p:nvPr/>
        </p:nvGrpSpPr>
        <p:grpSpPr>
          <a:xfrm>
            <a:off x="0" y="72000"/>
            <a:ext cx="9144000" cy="468000"/>
            <a:chOff x="0" y="72000"/>
            <a:chExt cx="9144000" cy="468000"/>
          </a:xfrm>
        </p:grpSpPr>
        <p:sp>
          <p:nvSpPr>
            <p:cNvPr id="11" name="Прямоугольник 10"/>
            <p:cNvSpPr/>
            <p:nvPr userDrawn="1"/>
          </p:nvSpPr>
          <p:spPr>
            <a:xfrm>
              <a:off x="0" y="72000"/>
              <a:ext cx="9144000" cy="46800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267034"/>
                </a:solidFill>
              </a:endParaRPr>
            </a:p>
          </p:txBody>
        </p:sp>
        <p:cxnSp>
          <p:nvCxnSpPr>
            <p:cNvPr id="12" name="Прямая соединительная линия 11"/>
            <p:cNvCxnSpPr/>
            <p:nvPr userDrawn="1"/>
          </p:nvCxnSpPr>
          <p:spPr>
            <a:xfrm>
              <a:off x="0" y="540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 userDrawn="1"/>
          </p:nvCxnSpPr>
          <p:spPr>
            <a:xfrm>
              <a:off x="0" y="72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Заголовок 1"/>
          <p:cNvSpPr txBox="1">
            <a:spLocks/>
          </p:cNvSpPr>
          <p:nvPr/>
        </p:nvSpPr>
        <p:spPr>
          <a:xfrm>
            <a:off x="0" y="-36000"/>
            <a:ext cx="9144000" cy="6140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b="1" kern="1200" cap="none" spc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  <a:ea typeface="+mj-ea"/>
                <a:cs typeface="+mj-cs"/>
              </a:defRPr>
            </a:lvl1pPr>
          </a:lstStyle>
          <a:p>
            <a:r>
              <a:rPr lang="ru-RU" sz="2400" b="0" dirty="0">
                <a:ln>
                  <a:noFill/>
                </a:ln>
                <a:solidFill>
                  <a:schemeClr val="bg1"/>
                </a:solidFill>
                <a:effectLst/>
              </a:rPr>
              <a:t>Решение логических задач с помощью графов</a:t>
            </a:r>
            <a:endParaRPr lang="ru-RU" sz="2400" b="0" dirty="0">
              <a:ln>
                <a:solidFill>
                  <a:schemeClr val="bg1"/>
                </a:solidFill>
              </a:ln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14276" y="663349"/>
            <a:ext cx="1548000" cy="360000"/>
          </a:xfrm>
          <a:prstGeom prst="rect">
            <a:avLst/>
          </a:prstGeom>
          <a:solidFill>
            <a:schemeClr val="accent3">
              <a:lumMod val="75000"/>
            </a:schemeClr>
          </a:solidFill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</a:rPr>
              <a:t>№  4</a:t>
            </a:r>
            <a:endParaRPr lang="ru-RU" sz="2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2941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690712" y="5497243"/>
            <a:ext cx="8478052" cy="1094676"/>
          </a:xfrm>
        </p:spPr>
        <p:txBody>
          <a:bodyPr>
            <a:normAutofit/>
          </a:bodyPr>
          <a:lstStyle/>
          <a:p>
            <a:pPr eaLnBrk="1" hangingPunct="1"/>
            <a:r>
              <a:rPr lang="ru-RU" alt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Изобразим все данные условия на рисунке с помощью графов и ответ станет очевидным</a:t>
            </a:r>
          </a:p>
        </p:txBody>
      </p:sp>
      <p:sp>
        <p:nvSpPr>
          <p:cNvPr id="35843" name="Oval 5"/>
          <p:cNvSpPr>
            <a:spLocks noChangeArrowheads="1"/>
          </p:cNvSpPr>
          <p:nvPr/>
        </p:nvSpPr>
        <p:spPr bwMode="auto">
          <a:xfrm>
            <a:off x="2268538" y="2492375"/>
            <a:ext cx="144462" cy="1444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9pPr>
          </a:lstStyle>
          <a:p>
            <a:endParaRPr lang="ru-RU" altLang="ru-RU"/>
          </a:p>
        </p:txBody>
      </p:sp>
      <p:sp>
        <p:nvSpPr>
          <p:cNvPr id="35844" name="Oval 6"/>
          <p:cNvSpPr>
            <a:spLocks noChangeArrowheads="1"/>
          </p:cNvSpPr>
          <p:nvPr/>
        </p:nvSpPr>
        <p:spPr bwMode="auto">
          <a:xfrm>
            <a:off x="2268538" y="3284538"/>
            <a:ext cx="144462" cy="1444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9pPr>
          </a:lstStyle>
          <a:p>
            <a:endParaRPr lang="ru-RU" altLang="ru-RU"/>
          </a:p>
        </p:txBody>
      </p:sp>
      <p:sp>
        <p:nvSpPr>
          <p:cNvPr id="35845" name="Oval 7"/>
          <p:cNvSpPr>
            <a:spLocks noChangeArrowheads="1"/>
          </p:cNvSpPr>
          <p:nvPr/>
        </p:nvSpPr>
        <p:spPr bwMode="auto">
          <a:xfrm>
            <a:off x="2268538" y="4076700"/>
            <a:ext cx="144462" cy="1444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9pPr>
          </a:lstStyle>
          <a:p>
            <a:endParaRPr lang="ru-RU" altLang="ru-RU"/>
          </a:p>
        </p:txBody>
      </p:sp>
      <p:sp>
        <p:nvSpPr>
          <p:cNvPr id="35846" name="Oval 8"/>
          <p:cNvSpPr>
            <a:spLocks noChangeArrowheads="1"/>
          </p:cNvSpPr>
          <p:nvPr/>
        </p:nvSpPr>
        <p:spPr bwMode="auto">
          <a:xfrm>
            <a:off x="2268538" y="4941888"/>
            <a:ext cx="144462" cy="1444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9pPr>
          </a:lstStyle>
          <a:p>
            <a:endParaRPr lang="ru-RU" altLang="ru-RU"/>
          </a:p>
        </p:txBody>
      </p:sp>
      <p:sp>
        <p:nvSpPr>
          <p:cNvPr id="35847" name="Oval 9"/>
          <p:cNvSpPr>
            <a:spLocks noChangeArrowheads="1"/>
          </p:cNvSpPr>
          <p:nvPr/>
        </p:nvSpPr>
        <p:spPr bwMode="auto">
          <a:xfrm>
            <a:off x="5508625" y="2492375"/>
            <a:ext cx="144463" cy="1444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9pPr>
          </a:lstStyle>
          <a:p>
            <a:endParaRPr lang="ru-RU" altLang="ru-RU"/>
          </a:p>
        </p:txBody>
      </p:sp>
      <p:sp>
        <p:nvSpPr>
          <p:cNvPr id="35848" name="Oval 10"/>
          <p:cNvSpPr>
            <a:spLocks noChangeArrowheads="1"/>
          </p:cNvSpPr>
          <p:nvPr/>
        </p:nvSpPr>
        <p:spPr bwMode="auto">
          <a:xfrm>
            <a:off x="5508625" y="3213100"/>
            <a:ext cx="144463" cy="1444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9pPr>
          </a:lstStyle>
          <a:p>
            <a:endParaRPr lang="ru-RU" altLang="ru-RU"/>
          </a:p>
        </p:txBody>
      </p:sp>
      <p:sp>
        <p:nvSpPr>
          <p:cNvPr id="35849" name="Oval 11"/>
          <p:cNvSpPr>
            <a:spLocks noChangeArrowheads="1"/>
          </p:cNvSpPr>
          <p:nvPr/>
        </p:nvSpPr>
        <p:spPr bwMode="auto">
          <a:xfrm>
            <a:off x="5508625" y="4005263"/>
            <a:ext cx="144463" cy="1444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9pPr>
          </a:lstStyle>
          <a:p>
            <a:endParaRPr lang="ru-RU" altLang="ru-RU"/>
          </a:p>
        </p:txBody>
      </p:sp>
      <p:sp>
        <p:nvSpPr>
          <p:cNvPr id="35850" name="Oval 12"/>
          <p:cNvSpPr>
            <a:spLocks noChangeArrowheads="1"/>
          </p:cNvSpPr>
          <p:nvPr/>
        </p:nvSpPr>
        <p:spPr bwMode="auto">
          <a:xfrm>
            <a:off x="5508625" y="4941888"/>
            <a:ext cx="144463" cy="1444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9pPr>
          </a:lstStyle>
          <a:p>
            <a:endParaRPr lang="ru-RU" altLang="ru-RU"/>
          </a:p>
        </p:txBody>
      </p:sp>
      <p:sp>
        <p:nvSpPr>
          <p:cNvPr id="35851" name="Text Box 16"/>
          <p:cNvSpPr txBox="1">
            <a:spLocks noChangeArrowheads="1"/>
          </p:cNvSpPr>
          <p:nvPr/>
        </p:nvSpPr>
        <p:spPr bwMode="auto">
          <a:xfrm>
            <a:off x="647726" y="2248780"/>
            <a:ext cx="144063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ru-RU" alt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Алексей</a:t>
            </a:r>
            <a:endParaRPr lang="en-US" altLang="ru-RU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5852" name="Text Box 17"/>
          <p:cNvSpPr txBox="1">
            <a:spLocks noChangeArrowheads="1"/>
          </p:cNvSpPr>
          <p:nvPr/>
        </p:nvSpPr>
        <p:spPr bwMode="auto">
          <a:xfrm>
            <a:off x="755650" y="3068638"/>
            <a:ext cx="11525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ru-RU" alt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Борис</a:t>
            </a:r>
            <a:endParaRPr lang="en-US" altLang="ru-RU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5853" name="Text Box 18"/>
          <p:cNvSpPr txBox="1">
            <a:spLocks noChangeArrowheads="1"/>
          </p:cNvSpPr>
          <p:nvPr/>
        </p:nvSpPr>
        <p:spPr bwMode="auto">
          <a:xfrm>
            <a:off x="755650" y="3860800"/>
            <a:ext cx="11525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9pPr>
          </a:lstStyle>
          <a:p>
            <a:pPr>
              <a:spcBef>
                <a:spcPct val="50000"/>
              </a:spcBef>
            </a:pPr>
            <a:endParaRPr lang="ru-RU" altLang="ru-RU" sz="2400"/>
          </a:p>
        </p:txBody>
      </p:sp>
      <p:sp>
        <p:nvSpPr>
          <p:cNvPr id="35854" name="Text Box 19"/>
          <p:cNvSpPr txBox="1">
            <a:spLocks noChangeArrowheads="1"/>
          </p:cNvSpPr>
          <p:nvPr/>
        </p:nvSpPr>
        <p:spPr bwMode="auto">
          <a:xfrm>
            <a:off x="575370" y="4755149"/>
            <a:ext cx="165665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ru-RU" alt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Геннадий</a:t>
            </a:r>
            <a:endParaRPr lang="en-US" altLang="ru-RU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5855" name="Text Box 20"/>
          <p:cNvSpPr txBox="1">
            <a:spLocks noChangeArrowheads="1"/>
          </p:cNvSpPr>
          <p:nvPr/>
        </p:nvSpPr>
        <p:spPr bwMode="auto">
          <a:xfrm>
            <a:off x="538982" y="3885421"/>
            <a:ext cx="151206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ru-RU" alt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Виталий</a:t>
            </a:r>
            <a:endParaRPr lang="en-US" altLang="ru-RU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5856" name="Text Box 21"/>
          <p:cNvSpPr txBox="1">
            <a:spLocks noChangeArrowheads="1"/>
          </p:cNvSpPr>
          <p:nvPr/>
        </p:nvSpPr>
        <p:spPr bwMode="auto">
          <a:xfrm>
            <a:off x="5940425" y="2349500"/>
            <a:ext cx="19446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ru-RU" alt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строитель</a:t>
            </a:r>
            <a:endParaRPr lang="en-US" altLang="ru-RU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5857" name="Text Box 22"/>
          <p:cNvSpPr txBox="1">
            <a:spLocks noChangeArrowheads="1"/>
          </p:cNvSpPr>
          <p:nvPr/>
        </p:nvSpPr>
        <p:spPr bwMode="auto">
          <a:xfrm>
            <a:off x="5940425" y="3068638"/>
            <a:ext cx="19446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ru-RU" alt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тренер</a:t>
            </a:r>
            <a:endParaRPr lang="en-US" altLang="ru-RU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5858" name="Text Box 23"/>
          <p:cNvSpPr txBox="1">
            <a:spLocks noChangeArrowheads="1"/>
          </p:cNvSpPr>
          <p:nvPr/>
        </p:nvSpPr>
        <p:spPr bwMode="auto">
          <a:xfrm>
            <a:off x="5867400" y="3860800"/>
            <a:ext cx="19446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ru-RU" alt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журналист</a:t>
            </a:r>
            <a:endParaRPr lang="en-US" altLang="ru-RU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5859" name="Text Box 24"/>
          <p:cNvSpPr txBox="1">
            <a:spLocks noChangeArrowheads="1"/>
          </p:cNvSpPr>
          <p:nvPr/>
        </p:nvSpPr>
        <p:spPr bwMode="auto">
          <a:xfrm>
            <a:off x="5894026" y="4784725"/>
            <a:ext cx="194468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ru-RU" alt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врач</a:t>
            </a:r>
            <a:endParaRPr lang="en-US" altLang="ru-RU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5860" name="Line 25"/>
          <p:cNvSpPr>
            <a:spLocks noChangeShapeType="1"/>
          </p:cNvSpPr>
          <p:nvPr/>
        </p:nvSpPr>
        <p:spPr bwMode="auto">
          <a:xfrm>
            <a:off x="5508625" y="407670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3274" name="Line 26"/>
          <p:cNvSpPr>
            <a:spLocks noChangeShapeType="1"/>
          </p:cNvSpPr>
          <p:nvPr/>
        </p:nvSpPr>
        <p:spPr bwMode="auto">
          <a:xfrm flipH="1" flipV="1">
            <a:off x="2339975" y="2565400"/>
            <a:ext cx="3240088" cy="15113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3275" name="Line 27"/>
          <p:cNvSpPr>
            <a:spLocks noChangeShapeType="1"/>
          </p:cNvSpPr>
          <p:nvPr/>
        </p:nvSpPr>
        <p:spPr bwMode="auto">
          <a:xfrm flipH="1">
            <a:off x="2339975" y="4076700"/>
            <a:ext cx="3240088" cy="936625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3276" name="Line 28"/>
          <p:cNvSpPr>
            <a:spLocks noChangeShapeType="1"/>
          </p:cNvSpPr>
          <p:nvPr/>
        </p:nvSpPr>
        <p:spPr bwMode="auto">
          <a:xfrm flipV="1">
            <a:off x="2339975" y="3284538"/>
            <a:ext cx="3168650" cy="73025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3277" name="Line 29"/>
          <p:cNvSpPr>
            <a:spLocks noChangeShapeType="1"/>
          </p:cNvSpPr>
          <p:nvPr/>
        </p:nvSpPr>
        <p:spPr bwMode="auto">
          <a:xfrm>
            <a:off x="2411413" y="3357563"/>
            <a:ext cx="3168650" cy="719137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3278" name="Line 30"/>
          <p:cNvSpPr>
            <a:spLocks noChangeShapeType="1"/>
          </p:cNvSpPr>
          <p:nvPr/>
        </p:nvSpPr>
        <p:spPr bwMode="auto">
          <a:xfrm flipH="1">
            <a:off x="2339975" y="4076700"/>
            <a:ext cx="3240088" cy="73025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3279" name="Line 31"/>
          <p:cNvSpPr>
            <a:spLocks noChangeShapeType="1"/>
          </p:cNvSpPr>
          <p:nvPr/>
        </p:nvSpPr>
        <p:spPr bwMode="auto">
          <a:xfrm>
            <a:off x="2339975" y="3357563"/>
            <a:ext cx="3240088" cy="1655762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3280" name="Line 32"/>
          <p:cNvSpPr>
            <a:spLocks noChangeShapeType="1"/>
          </p:cNvSpPr>
          <p:nvPr/>
        </p:nvSpPr>
        <p:spPr bwMode="auto">
          <a:xfrm flipV="1">
            <a:off x="2339975" y="2565400"/>
            <a:ext cx="3240088" cy="792163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3281" name="Line 33"/>
          <p:cNvSpPr>
            <a:spLocks noChangeShapeType="1"/>
          </p:cNvSpPr>
          <p:nvPr/>
        </p:nvSpPr>
        <p:spPr bwMode="auto">
          <a:xfrm>
            <a:off x="2339975" y="2565400"/>
            <a:ext cx="3240088" cy="2447925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3282" name="Line 34"/>
          <p:cNvSpPr>
            <a:spLocks noChangeShapeType="1"/>
          </p:cNvSpPr>
          <p:nvPr/>
        </p:nvSpPr>
        <p:spPr bwMode="auto">
          <a:xfrm>
            <a:off x="2339975" y="4149725"/>
            <a:ext cx="3240088" cy="8636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3283" name="Line 35"/>
          <p:cNvSpPr>
            <a:spLocks noChangeShapeType="1"/>
          </p:cNvSpPr>
          <p:nvPr/>
        </p:nvSpPr>
        <p:spPr bwMode="auto">
          <a:xfrm flipH="1">
            <a:off x="2339975" y="5013325"/>
            <a:ext cx="3240088" cy="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3284" name="Line 36"/>
          <p:cNvSpPr>
            <a:spLocks noChangeShapeType="1"/>
          </p:cNvSpPr>
          <p:nvPr/>
        </p:nvSpPr>
        <p:spPr bwMode="auto">
          <a:xfrm>
            <a:off x="2339975" y="2565400"/>
            <a:ext cx="3240088" cy="719138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grpSp>
        <p:nvGrpSpPr>
          <p:cNvPr id="33" name="Группа 32"/>
          <p:cNvGrpSpPr/>
          <p:nvPr/>
        </p:nvGrpSpPr>
        <p:grpSpPr>
          <a:xfrm>
            <a:off x="0" y="72000"/>
            <a:ext cx="9144000" cy="468000"/>
            <a:chOff x="0" y="72000"/>
            <a:chExt cx="9144000" cy="468000"/>
          </a:xfrm>
        </p:grpSpPr>
        <p:sp>
          <p:nvSpPr>
            <p:cNvPr id="35" name="Прямоугольник 34"/>
            <p:cNvSpPr/>
            <p:nvPr userDrawn="1"/>
          </p:nvSpPr>
          <p:spPr>
            <a:xfrm>
              <a:off x="0" y="72000"/>
              <a:ext cx="9144000" cy="46800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267034"/>
                </a:solidFill>
              </a:endParaRPr>
            </a:p>
          </p:txBody>
        </p:sp>
        <p:cxnSp>
          <p:nvCxnSpPr>
            <p:cNvPr id="36" name="Прямая соединительная линия 35"/>
            <p:cNvCxnSpPr/>
            <p:nvPr userDrawn="1"/>
          </p:nvCxnSpPr>
          <p:spPr>
            <a:xfrm>
              <a:off x="0" y="540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Прямая соединительная линия 36"/>
            <p:cNvCxnSpPr/>
            <p:nvPr userDrawn="1"/>
          </p:nvCxnSpPr>
          <p:spPr>
            <a:xfrm>
              <a:off x="0" y="72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9" name="Заголовок 1"/>
          <p:cNvSpPr txBox="1">
            <a:spLocks/>
          </p:cNvSpPr>
          <p:nvPr/>
        </p:nvSpPr>
        <p:spPr>
          <a:xfrm>
            <a:off x="0" y="-36000"/>
            <a:ext cx="9144000" cy="6140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b="1" kern="1200" cap="none" spc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  <a:ea typeface="+mj-ea"/>
                <a:cs typeface="+mj-cs"/>
              </a:defRPr>
            </a:lvl1pPr>
          </a:lstStyle>
          <a:p>
            <a:r>
              <a:rPr lang="ru-RU" sz="2400" b="0" dirty="0">
                <a:ln>
                  <a:noFill/>
                </a:ln>
                <a:solidFill>
                  <a:schemeClr val="bg1"/>
                </a:solidFill>
                <a:effectLst/>
              </a:rPr>
              <a:t>Решение логических задач с помощью графов</a:t>
            </a:r>
            <a:endParaRPr lang="ru-RU" sz="2400" b="0" dirty="0">
              <a:ln>
                <a:solidFill>
                  <a:schemeClr val="bg1"/>
                </a:solidFill>
              </a:ln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95536" y="476681"/>
            <a:ext cx="8065465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Алексей, Борис, Виталий и Геннадий – друзья. </a:t>
            </a:r>
          </a:p>
          <a:p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Один из них –врач, другой – журналист, третий – тренер спортивной школы, четвертый – строитель. </a:t>
            </a:r>
          </a:p>
          <a:p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Журналист написал статьи об Алексее и </a:t>
            </a:r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Геннадии. 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Тренер и журналист вместе с Борисом ходили в поход.</a:t>
            </a:r>
          </a:p>
          <a:p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Алексей и Борис были на приеме у врача. </a:t>
            </a:r>
          </a:p>
          <a:p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кого какая профессия?</a:t>
            </a:r>
          </a:p>
        </p:txBody>
      </p:sp>
    </p:spTree>
    <p:extLst>
      <p:ext uri="{BB962C8B-B14F-4D97-AF65-F5344CB8AC3E}">
        <p14:creationId xmlns:p14="http://schemas.microsoft.com/office/powerpoint/2010/main" val="15109471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500"/>
                                        <p:tgtEl>
                                          <p:spTgt spid="53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" dur="500"/>
                                        <p:tgtEl>
                                          <p:spTgt spid="53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1" dur="500"/>
                                        <p:tgtEl>
                                          <p:spTgt spid="53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6" dur="500"/>
                                        <p:tgtEl>
                                          <p:spTgt spid="53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1" dur="500"/>
                                        <p:tgtEl>
                                          <p:spTgt spid="53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6" dur="500"/>
                                        <p:tgtEl>
                                          <p:spTgt spid="53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1" dur="500"/>
                                        <p:tgtEl>
                                          <p:spTgt spid="532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6" dur="500"/>
                                        <p:tgtEl>
                                          <p:spTgt spid="53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1" dur="500"/>
                                        <p:tgtEl>
                                          <p:spTgt spid="53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6" dur="500"/>
                                        <p:tgtEl>
                                          <p:spTgt spid="532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1" dur="500"/>
                                        <p:tgtEl>
                                          <p:spTgt spid="532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0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нутый угол 8"/>
          <p:cNvSpPr/>
          <p:nvPr/>
        </p:nvSpPr>
        <p:spPr>
          <a:xfrm>
            <a:off x="179512" y="537004"/>
            <a:ext cx="8784976" cy="4896544"/>
          </a:xfrm>
          <a:prstGeom prst="foldedCorner">
            <a:avLst/>
          </a:prstGeom>
          <a:solidFill>
            <a:schemeClr val="accent3">
              <a:lumMod val="20000"/>
              <a:lumOff val="80000"/>
            </a:schemeClr>
          </a:solidFill>
          <a:ln w="635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pSp>
        <p:nvGrpSpPr>
          <p:cNvPr id="5" name="Группа 4"/>
          <p:cNvGrpSpPr/>
          <p:nvPr/>
        </p:nvGrpSpPr>
        <p:grpSpPr>
          <a:xfrm>
            <a:off x="0" y="6408000"/>
            <a:ext cx="9144000" cy="331416"/>
            <a:chOff x="0" y="3645024"/>
            <a:chExt cx="9144000" cy="331416"/>
          </a:xfrm>
        </p:grpSpPr>
        <p:sp>
          <p:nvSpPr>
            <p:cNvPr id="6" name="Прямоугольник 5"/>
            <p:cNvSpPr/>
            <p:nvPr userDrawn="1"/>
          </p:nvSpPr>
          <p:spPr>
            <a:xfrm>
              <a:off x="0" y="3645024"/>
              <a:ext cx="9144000" cy="324000"/>
            </a:xfrm>
            <a:prstGeom prst="rect">
              <a:avLst/>
            </a:prstGeom>
            <a:solidFill>
              <a:schemeClr val="bg2">
                <a:lumMod val="50000"/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cxnSp>
          <p:nvCxnSpPr>
            <p:cNvPr id="7" name="Прямая соединительная линия 6"/>
            <p:cNvCxnSpPr/>
            <p:nvPr userDrawn="1"/>
          </p:nvCxnSpPr>
          <p:spPr>
            <a:xfrm>
              <a:off x="0" y="3976440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 userDrawn="1"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Группа 16"/>
          <p:cNvGrpSpPr/>
          <p:nvPr/>
        </p:nvGrpSpPr>
        <p:grpSpPr>
          <a:xfrm>
            <a:off x="0" y="72000"/>
            <a:ext cx="9144000" cy="468000"/>
            <a:chOff x="0" y="72000"/>
            <a:chExt cx="9144000" cy="468000"/>
          </a:xfrm>
        </p:grpSpPr>
        <p:sp>
          <p:nvSpPr>
            <p:cNvPr id="10" name="Прямоугольник 9"/>
            <p:cNvSpPr/>
            <p:nvPr userDrawn="1"/>
          </p:nvSpPr>
          <p:spPr>
            <a:xfrm>
              <a:off x="0" y="72000"/>
              <a:ext cx="9144000" cy="46800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rgbClr val="267034"/>
                </a:solidFill>
              </a:endParaRPr>
            </a:p>
          </p:txBody>
        </p:sp>
        <p:cxnSp>
          <p:nvCxnSpPr>
            <p:cNvPr id="11" name="Прямая соединительная линия 10"/>
            <p:cNvCxnSpPr/>
            <p:nvPr userDrawn="1"/>
          </p:nvCxnSpPr>
          <p:spPr>
            <a:xfrm>
              <a:off x="0" y="540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 userDrawn="1"/>
          </p:nvCxnSpPr>
          <p:spPr>
            <a:xfrm>
              <a:off x="0" y="72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36000"/>
            <a:ext cx="9144000" cy="614040"/>
          </a:xfrm>
        </p:spPr>
        <p:txBody>
          <a:bodyPr>
            <a:normAutofit/>
          </a:bodyPr>
          <a:lstStyle/>
          <a:p>
            <a:r>
              <a:rPr lang="ru-RU" sz="2400" b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Исторический факт</a:t>
            </a:r>
            <a:endParaRPr lang="ru-RU" b="0" dirty="0">
              <a:ln>
                <a:solidFill>
                  <a:schemeClr val="bg1"/>
                </a:solidFill>
              </a:ln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1821334"/>
            <a:ext cx="864096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2400" dirty="0" smtClean="0"/>
              <a:t>    С </a:t>
            </a:r>
            <a:r>
              <a:rPr lang="ru-RU" altLang="ru-RU" sz="2400" dirty="0"/>
              <a:t>помощью графов можно определить, как фразы одного писателя или поэта отличаются от других. На язык деревьев переводятся трудноуловимые особенности стиля. </a:t>
            </a:r>
          </a:p>
          <a:p>
            <a:r>
              <a:rPr lang="ru-RU" altLang="ru-RU" sz="2400" dirty="0" smtClean="0"/>
              <a:t>    На </a:t>
            </a:r>
            <a:r>
              <a:rPr lang="ru-RU" altLang="ru-RU" sz="2400" dirty="0"/>
              <a:t>основании этих графов можно определить автора текста.</a:t>
            </a:r>
          </a:p>
          <a:p>
            <a:r>
              <a:rPr lang="ru-RU" altLang="ru-RU" sz="2400" dirty="0"/>
              <a:t>Например, основная черта стихов А.С. Пушкина – ритмичность и лаконизм (краткость) выражений, а у М.Ю. Лермонтова поэзия более цветистая, фразы более длинные.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181459" y="5112000"/>
            <a:ext cx="8784976" cy="830997"/>
          </a:xfrm>
          <a:prstGeom prst="rect">
            <a:avLst/>
          </a:prstGeom>
          <a:solidFill>
            <a:schemeClr val="bg1"/>
          </a:solidFill>
          <a:ln>
            <a:solidFill>
              <a:schemeClr val="accent3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chemeClr val="accent3">
                    <a:lumMod val="50000"/>
                  </a:schemeClr>
                </a:solidFill>
              </a:rPr>
              <a:t>Домашнее </a:t>
            </a: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</a:rPr>
              <a:t>задание</a:t>
            </a:r>
            <a:r>
              <a:rPr lang="ru-RU" sz="2400" dirty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ru-RU" sz="2400" dirty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  <a:t>       </a:t>
            </a:r>
            <a:r>
              <a:rPr lang="ru-RU" sz="2400" dirty="0" smtClean="0"/>
              <a:t>§ 4, № 3.24, 3.26, 4.3.</a:t>
            </a:r>
          </a:p>
        </p:txBody>
      </p:sp>
      <p:sp>
        <p:nvSpPr>
          <p:cNvPr id="19" name="Rectangle 8"/>
          <p:cNvSpPr txBox="1">
            <a:spLocks noChangeArrowheads="1"/>
          </p:cNvSpPr>
          <p:nvPr/>
        </p:nvSpPr>
        <p:spPr>
          <a:xfrm>
            <a:off x="899592" y="648000"/>
            <a:ext cx="7488832" cy="909469"/>
          </a:xfr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None/>
              <a:defRPr/>
            </a:pPr>
            <a:endParaRPr lang="ru-RU" sz="2400" dirty="0" smtClean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Font typeface="Wingdings" panose="05000000000000000000" pitchFamily="2" charset="2"/>
              <a:buNone/>
              <a:defRPr/>
            </a:pP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Теория графов и анализ художественного текста</a:t>
            </a:r>
          </a:p>
          <a:p>
            <a:pPr>
              <a:buFont typeface="Wingdings" panose="05000000000000000000" pitchFamily="2" charset="2"/>
              <a:buNone/>
              <a:defRPr/>
            </a:pPr>
            <a:endParaRPr lang="ru-RU" sz="2100" dirty="0" smtClean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endParaRPr lang="ru-RU" sz="2200" dirty="0" smtClean="0"/>
          </a:p>
        </p:txBody>
      </p:sp>
    </p:spTree>
    <p:extLst>
      <p:ext uri="{BB962C8B-B14F-4D97-AF65-F5344CB8AC3E}">
        <p14:creationId xmlns:p14="http://schemas.microsoft.com/office/powerpoint/2010/main" val="28079487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Прямоугольник 21"/>
          <p:cNvSpPr/>
          <p:nvPr/>
        </p:nvSpPr>
        <p:spPr>
          <a:xfrm>
            <a:off x="357188" y="926122"/>
            <a:ext cx="8001000" cy="2462213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10000"/>
              </a:lnSpc>
              <a:defRPr/>
            </a:pPr>
            <a:r>
              <a:rPr lang="ru-RU" alt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Графы</a:t>
            </a:r>
            <a:r>
              <a:rPr lang="ru-RU" altLang="ru-RU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– это рисунки, которые состоят из точек и линий, соединяющих эти точки.</a:t>
            </a:r>
            <a:endParaRPr lang="ru-RU" alt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0000"/>
              </a:lnSpc>
              <a:defRPr/>
            </a:pPr>
            <a:r>
              <a:rPr lang="ru-RU" altLang="ru-RU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Каждая пара точек в графе может быть </a:t>
            </a:r>
            <a:r>
              <a:rPr lang="ru-RU" altLang="ru-RU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соединена линиями</a:t>
            </a:r>
            <a:r>
              <a:rPr lang="ru-RU" altLang="ru-RU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Линия указывает на </a:t>
            </a:r>
            <a:r>
              <a:rPr lang="ru-RU" altLang="ru-RU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связь между двумя точками</a:t>
            </a:r>
            <a:r>
              <a:rPr lang="ru-RU" altLang="ru-RU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alt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172" name="Овал 22"/>
          <p:cNvSpPr>
            <a:spLocks noChangeArrowheads="1"/>
          </p:cNvSpPr>
          <p:nvPr/>
        </p:nvSpPr>
        <p:spPr bwMode="auto">
          <a:xfrm>
            <a:off x="2643188" y="4143375"/>
            <a:ext cx="142875" cy="142875"/>
          </a:xfrm>
          <a:prstGeom prst="ellipse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9pPr>
          </a:lstStyle>
          <a:p>
            <a:endParaRPr lang="ru-RU" altLang="ru-RU"/>
          </a:p>
        </p:txBody>
      </p:sp>
      <p:sp>
        <p:nvSpPr>
          <p:cNvPr id="7173" name="Овал 23"/>
          <p:cNvSpPr>
            <a:spLocks noChangeArrowheads="1"/>
          </p:cNvSpPr>
          <p:nvPr/>
        </p:nvSpPr>
        <p:spPr bwMode="auto">
          <a:xfrm>
            <a:off x="4429125" y="4000500"/>
            <a:ext cx="142875" cy="142875"/>
          </a:xfrm>
          <a:prstGeom prst="ellipse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9pPr>
          </a:lstStyle>
          <a:p>
            <a:endParaRPr lang="ru-RU" altLang="ru-RU"/>
          </a:p>
        </p:txBody>
      </p:sp>
      <p:sp>
        <p:nvSpPr>
          <p:cNvPr id="7174" name="Овал 24"/>
          <p:cNvSpPr>
            <a:spLocks noChangeArrowheads="1"/>
          </p:cNvSpPr>
          <p:nvPr/>
        </p:nvSpPr>
        <p:spPr bwMode="auto">
          <a:xfrm>
            <a:off x="4214813" y="4643438"/>
            <a:ext cx="142875" cy="142875"/>
          </a:xfrm>
          <a:prstGeom prst="ellipse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9pPr>
          </a:lstStyle>
          <a:p>
            <a:endParaRPr lang="ru-RU" altLang="ru-RU"/>
          </a:p>
        </p:txBody>
      </p:sp>
      <p:sp>
        <p:nvSpPr>
          <p:cNvPr id="7175" name="Овал 25"/>
          <p:cNvSpPr>
            <a:spLocks noChangeArrowheads="1"/>
          </p:cNvSpPr>
          <p:nvPr/>
        </p:nvSpPr>
        <p:spPr bwMode="auto">
          <a:xfrm>
            <a:off x="2357438" y="5500688"/>
            <a:ext cx="142875" cy="142875"/>
          </a:xfrm>
          <a:prstGeom prst="ellipse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9pPr>
          </a:lstStyle>
          <a:p>
            <a:endParaRPr lang="ru-RU" altLang="ru-RU"/>
          </a:p>
        </p:txBody>
      </p:sp>
      <p:sp>
        <p:nvSpPr>
          <p:cNvPr id="7176" name="Овал 26"/>
          <p:cNvSpPr>
            <a:spLocks noChangeArrowheads="1"/>
          </p:cNvSpPr>
          <p:nvPr/>
        </p:nvSpPr>
        <p:spPr bwMode="auto">
          <a:xfrm>
            <a:off x="5357813" y="5786438"/>
            <a:ext cx="142875" cy="142875"/>
          </a:xfrm>
          <a:prstGeom prst="ellipse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9pPr>
          </a:lstStyle>
          <a:p>
            <a:endParaRPr lang="ru-RU" altLang="ru-RU"/>
          </a:p>
        </p:txBody>
      </p:sp>
      <p:sp>
        <p:nvSpPr>
          <p:cNvPr id="7177" name="Овал 27"/>
          <p:cNvSpPr>
            <a:spLocks noChangeArrowheads="1"/>
          </p:cNvSpPr>
          <p:nvPr/>
        </p:nvSpPr>
        <p:spPr bwMode="auto">
          <a:xfrm>
            <a:off x="3252788" y="4752975"/>
            <a:ext cx="142875" cy="142875"/>
          </a:xfrm>
          <a:prstGeom prst="ellipse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9pPr>
          </a:lstStyle>
          <a:p>
            <a:endParaRPr lang="ru-RU" altLang="ru-RU"/>
          </a:p>
        </p:txBody>
      </p:sp>
      <p:sp>
        <p:nvSpPr>
          <p:cNvPr id="7178" name="Овал 28"/>
          <p:cNvSpPr>
            <a:spLocks noChangeArrowheads="1"/>
          </p:cNvSpPr>
          <p:nvPr/>
        </p:nvSpPr>
        <p:spPr bwMode="auto">
          <a:xfrm>
            <a:off x="6143625" y="4643438"/>
            <a:ext cx="142875" cy="142875"/>
          </a:xfrm>
          <a:prstGeom prst="ellipse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9pPr>
          </a:lstStyle>
          <a:p>
            <a:endParaRPr lang="ru-RU" altLang="ru-RU"/>
          </a:p>
        </p:txBody>
      </p:sp>
      <p:cxnSp>
        <p:nvCxnSpPr>
          <p:cNvPr id="7179" name="Прямая соединительная линия 30"/>
          <p:cNvCxnSpPr>
            <a:cxnSpLocks noChangeShapeType="1"/>
          </p:cNvCxnSpPr>
          <p:nvPr/>
        </p:nvCxnSpPr>
        <p:spPr bwMode="auto">
          <a:xfrm rot="5400000" flipH="1" flipV="1">
            <a:off x="3551238" y="3235325"/>
            <a:ext cx="163512" cy="1836738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180" name="Прямая соединительная линия 32"/>
          <p:cNvCxnSpPr>
            <a:cxnSpLocks noChangeShapeType="1"/>
            <a:stCxn id="7175" idx="7"/>
            <a:endCxn id="7177" idx="3"/>
          </p:cNvCxnSpPr>
          <p:nvPr/>
        </p:nvCxnSpPr>
        <p:spPr bwMode="auto">
          <a:xfrm rot="5400000" flipH="1" flipV="1">
            <a:off x="2553494" y="4801394"/>
            <a:ext cx="646112" cy="79375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181" name="Прямая соединительная линия 35"/>
          <p:cNvCxnSpPr>
            <a:cxnSpLocks noChangeShapeType="1"/>
            <a:stCxn id="7172" idx="1"/>
            <a:endCxn id="7175" idx="7"/>
          </p:cNvCxnSpPr>
          <p:nvPr/>
        </p:nvCxnSpPr>
        <p:spPr bwMode="auto">
          <a:xfrm rot="-5400000" flipH="1" flipV="1">
            <a:off x="1893094" y="4750594"/>
            <a:ext cx="1357312" cy="18415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182" name="Прямая соединительная линия 37"/>
          <p:cNvCxnSpPr>
            <a:cxnSpLocks noChangeShapeType="1"/>
            <a:stCxn id="7172" idx="5"/>
            <a:endCxn id="7174" idx="1"/>
          </p:cNvCxnSpPr>
          <p:nvPr/>
        </p:nvCxnSpPr>
        <p:spPr bwMode="auto">
          <a:xfrm rot="16200000" flipH="1">
            <a:off x="3301207" y="3729831"/>
            <a:ext cx="398462" cy="1470025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183" name="Прямая соединительная линия 39"/>
          <p:cNvCxnSpPr>
            <a:cxnSpLocks noChangeShapeType="1"/>
            <a:stCxn id="7174" idx="5"/>
            <a:endCxn id="7178" idx="3"/>
          </p:cNvCxnSpPr>
          <p:nvPr/>
        </p:nvCxnSpPr>
        <p:spPr bwMode="auto">
          <a:xfrm rot="16200000" flipH="1">
            <a:off x="5250657" y="3852068"/>
            <a:ext cx="0" cy="1827213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184" name="Прямая соединительная линия 41"/>
          <p:cNvCxnSpPr>
            <a:cxnSpLocks noChangeShapeType="1"/>
            <a:stCxn id="7178" idx="4"/>
            <a:endCxn id="7176" idx="0"/>
          </p:cNvCxnSpPr>
          <p:nvPr/>
        </p:nvCxnSpPr>
        <p:spPr bwMode="auto">
          <a:xfrm rot="5400000">
            <a:off x="5322094" y="4893469"/>
            <a:ext cx="1000125" cy="785813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5" name="Номер слайда 4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9pPr>
          </a:lstStyle>
          <a:p>
            <a:endParaRPr lang="en-US" altLang="ru-RU" sz="2000" b="1" dirty="0">
              <a:latin typeface="Verdana" panose="020B0604030504040204" pitchFamily="34" charset="0"/>
            </a:endParaRPr>
          </a:p>
        </p:txBody>
      </p:sp>
      <p:grpSp>
        <p:nvGrpSpPr>
          <p:cNvPr id="18" name="Группа 17"/>
          <p:cNvGrpSpPr/>
          <p:nvPr/>
        </p:nvGrpSpPr>
        <p:grpSpPr>
          <a:xfrm>
            <a:off x="0" y="72000"/>
            <a:ext cx="9144000" cy="468000"/>
            <a:chOff x="0" y="72000"/>
            <a:chExt cx="9144000" cy="468000"/>
          </a:xfrm>
        </p:grpSpPr>
        <p:sp>
          <p:nvSpPr>
            <p:cNvPr id="19" name="Прямоугольник 18"/>
            <p:cNvSpPr/>
            <p:nvPr userDrawn="1"/>
          </p:nvSpPr>
          <p:spPr>
            <a:xfrm>
              <a:off x="0" y="72000"/>
              <a:ext cx="9144000" cy="46800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267034"/>
                </a:solidFill>
              </a:endParaRPr>
            </a:p>
          </p:txBody>
        </p:sp>
        <p:cxnSp>
          <p:nvCxnSpPr>
            <p:cNvPr id="20" name="Прямая соединительная линия 19"/>
            <p:cNvCxnSpPr/>
            <p:nvPr userDrawn="1"/>
          </p:nvCxnSpPr>
          <p:spPr>
            <a:xfrm>
              <a:off x="0" y="540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 userDrawn="1"/>
          </p:nvCxnSpPr>
          <p:spPr>
            <a:xfrm>
              <a:off x="0" y="72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" name="Заголовок 1"/>
          <p:cNvSpPr txBox="1">
            <a:spLocks/>
          </p:cNvSpPr>
          <p:nvPr/>
        </p:nvSpPr>
        <p:spPr>
          <a:xfrm>
            <a:off x="0" y="-36000"/>
            <a:ext cx="9144000" cy="6140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b="1" kern="1200" cap="none" spc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  <a:ea typeface="+mj-ea"/>
                <a:cs typeface="+mj-cs"/>
              </a:defRPr>
            </a:lvl1pPr>
          </a:lstStyle>
          <a:p>
            <a:r>
              <a:rPr lang="ru-RU" sz="2400" b="0" dirty="0">
                <a:ln>
                  <a:noFill/>
                </a:ln>
                <a:solidFill>
                  <a:schemeClr val="bg1"/>
                </a:solidFill>
                <a:effectLst/>
              </a:rPr>
              <a:t>Основные понятия</a:t>
            </a:r>
            <a:endParaRPr lang="ru-RU" b="0" dirty="0">
              <a:ln>
                <a:solidFill>
                  <a:schemeClr val="bg1"/>
                </a:solidFill>
              </a:ln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514622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Прямоугольник 21"/>
          <p:cNvSpPr/>
          <p:nvPr/>
        </p:nvSpPr>
        <p:spPr>
          <a:xfrm>
            <a:off x="357188" y="926122"/>
            <a:ext cx="8001000" cy="2936188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10000"/>
              </a:lnSpc>
              <a:defRPr/>
            </a:pPr>
            <a:r>
              <a:rPr lang="ru-RU" altLang="ru-RU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Точки </a:t>
            </a:r>
            <a:r>
              <a:rPr lang="ru-RU" altLang="ru-RU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называются </a:t>
            </a:r>
            <a:r>
              <a:rPr lang="ru-RU" altLang="ru-RU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вершинами графа</a:t>
            </a:r>
            <a:r>
              <a:rPr lang="ru-RU" altLang="ru-RU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а линиями </a:t>
            </a:r>
            <a:r>
              <a:rPr lang="ru-RU" altLang="ru-RU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рёбрами</a:t>
            </a:r>
            <a:r>
              <a:rPr lang="ru-RU" altLang="ru-RU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alt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0000"/>
              </a:lnSpc>
              <a:defRPr/>
            </a:pPr>
            <a:r>
              <a:rPr lang="ru-RU" altLang="ru-RU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Ребро</a:t>
            </a:r>
            <a:r>
              <a:rPr lang="ru-RU" altLang="ru-RU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может иметь направление, которое указывается стрелочкой.</a:t>
            </a:r>
            <a:endParaRPr lang="ru-RU" alt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0000"/>
              </a:lnSpc>
              <a:defRPr/>
            </a:pPr>
            <a:r>
              <a:rPr lang="ru-RU" altLang="ru-RU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У графа обязательно есть </a:t>
            </a:r>
            <a:r>
              <a:rPr lang="ru-RU" altLang="ru-RU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вершины</a:t>
            </a:r>
            <a:r>
              <a:rPr lang="ru-RU" altLang="ru-RU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alt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0000"/>
              </a:lnSpc>
              <a:defRPr/>
            </a:pPr>
            <a:r>
              <a:rPr lang="ru-RU" altLang="ru-RU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Граф без рёбер называется </a:t>
            </a:r>
            <a:r>
              <a:rPr lang="ru-RU" altLang="ru-RU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пустым</a:t>
            </a:r>
            <a:r>
              <a:rPr lang="ru-RU" altLang="ru-RU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alt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172" name="Овал 22"/>
          <p:cNvSpPr>
            <a:spLocks noChangeArrowheads="1"/>
          </p:cNvSpPr>
          <p:nvPr/>
        </p:nvSpPr>
        <p:spPr bwMode="auto">
          <a:xfrm>
            <a:off x="2643188" y="4143375"/>
            <a:ext cx="142875" cy="142875"/>
          </a:xfrm>
          <a:prstGeom prst="ellipse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9pPr>
          </a:lstStyle>
          <a:p>
            <a:endParaRPr lang="ru-RU" altLang="ru-RU"/>
          </a:p>
        </p:txBody>
      </p:sp>
      <p:sp>
        <p:nvSpPr>
          <p:cNvPr id="7173" name="Овал 23"/>
          <p:cNvSpPr>
            <a:spLocks noChangeArrowheads="1"/>
          </p:cNvSpPr>
          <p:nvPr/>
        </p:nvSpPr>
        <p:spPr bwMode="auto">
          <a:xfrm>
            <a:off x="4429125" y="4000500"/>
            <a:ext cx="142875" cy="142875"/>
          </a:xfrm>
          <a:prstGeom prst="ellipse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9pPr>
          </a:lstStyle>
          <a:p>
            <a:endParaRPr lang="ru-RU" altLang="ru-RU"/>
          </a:p>
        </p:txBody>
      </p:sp>
      <p:sp>
        <p:nvSpPr>
          <p:cNvPr id="7174" name="Овал 24"/>
          <p:cNvSpPr>
            <a:spLocks noChangeArrowheads="1"/>
          </p:cNvSpPr>
          <p:nvPr/>
        </p:nvSpPr>
        <p:spPr bwMode="auto">
          <a:xfrm>
            <a:off x="4214813" y="4643438"/>
            <a:ext cx="142875" cy="142875"/>
          </a:xfrm>
          <a:prstGeom prst="ellipse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9pPr>
          </a:lstStyle>
          <a:p>
            <a:endParaRPr lang="ru-RU" altLang="ru-RU"/>
          </a:p>
        </p:txBody>
      </p:sp>
      <p:sp>
        <p:nvSpPr>
          <p:cNvPr id="7175" name="Овал 25"/>
          <p:cNvSpPr>
            <a:spLocks noChangeArrowheads="1"/>
          </p:cNvSpPr>
          <p:nvPr/>
        </p:nvSpPr>
        <p:spPr bwMode="auto">
          <a:xfrm>
            <a:off x="2357438" y="5500688"/>
            <a:ext cx="142875" cy="142875"/>
          </a:xfrm>
          <a:prstGeom prst="ellipse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9pPr>
          </a:lstStyle>
          <a:p>
            <a:endParaRPr lang="ru-RU" altLang="ru-RU"/>
          </a:p>
        </p:txBody>
      </p:sp>
      <p:sp>
        <p:nvSpPr>
          <p:cNvPr id="7176" name="Овал 26"/>
          <p:cNvSpPr>
            <a:spLocks noChangeArrowheads="1"/>
          </p:cNvSpPr>
          <p:nvPr/>
        </p:nvSpPr>
        <p:spPr bwMode="auto">
          <a:xfrm>
            <a:off x="5357813" y="5786438"/>
            <a:ext cx="142875" cy="142875"/>
          </a:xfrm>
          <a:prstGeom prst="ellipse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9pPr>
          </a:lstStyle>
          <a:p>
            <a:endParaRPr lang="ru-RU" altLang="ru-RU"/>
          </a:p>
        </p:txBody>
      </p:sp>
      <p:sp>
        <p:nvSpPr>
          <p:cNvPr id="7177" name="Овал 27"/>
          <p:cNvSpPr>
            <a:spLocks noChangeArrowheads="1"/>
          </p:cNvSpPr>
          <p:nvPr/>
        </p:nvSpPr>
        <p:spPr bwMode="auto">
          <a:xfrm>
            <a:off x="3252788" y="4752975"/>
            <a:ext cx="142875" cy="142875"/>
          </a:xfrm>
          <a:prstGeom prst="ellipse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9pPr>
          </a:lstStyle>
          <a:p>
            <a:endParaRPr lang="ru-RU" altLang="ru-RU"/>
          </a:p>
        </p:txBody>
      </p:sp>
      <p:sp>
        <p:nvSpPr>
          <p:cNvPr id="7178" name="Овал 28"/>
          <p:cNvSpPr>
            <a:spLocks noChangeArrowheads="1"/>
          </p:cNvSpPr>
          <p:nvPr/>
        </p:nvSpPr>
        <p:spPr bwMode="auto">
          <a:xfrm>
            <a:off x="6143625" y="4643438"/>
            <a:ext cx="142875" cy="142875"/>
          </a:xfrm>
          <a:prstGeom prst="ellipse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9pPr>
          </a:lstStyle>
          <a:p>
            <a:endParaRPr lang="ru-RU" altLang="ru-RU"/>
          </a:p>
        </p:txBody>
      </p:sp>
      <p:cxnSp>
        <p:nvCxnSpPr>
          <p:cNvPr id="7179" name="Прямая соединительная линия 30"/>
          <p:cNvCxnSpPr>
            <a:cxnSpLocks noChangeShapeType="1"/>
          </p:cNvCxnSpPr>
          <p:nvPr/>
        </p:nvCxnSpPr>
        <p:spPr bwMode="auto">
          <a:xfrm rot="5400000" flipH="1" flipV="1">
            <a:off x="3551238" y="3235325"/>
            <a:ext cx="163512" cy="1836738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180" name="Прямая соединительная линия 32"/>
          <p:cNvCxnSpPr>
            <a:cxnSpLocks noChangeShapeType="1"/>
            <a:stCxn id="7175" idx="7"/>
            <a:endCxn id="7177" idx="3"/>
          </p:cNvCxnSpPr>
          <p:nvPr/>
        </p:nvCxnSpPr>
        <p:spPr bwMode="auto">
          <a:xfrm rot="5400000" flipH="1" flipV="1">
            <a:off x="2553494" y="4801394"/>
            <a:ext cx="646112" cy="79375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181" name="Прямая соединительная линия 35"/>
          <p:cNvCxnSpPr>
            <a:cxnSpLocks noChangeShapeType="1"/>
            <a:stCxn id="7172" idx="1"/>
            <a:endCxn id="7175" idx="7"/>
          </p:cNvCxnSpPr>
          <p:nvPr/>
        </p:nvCxnSpPr>
        <p:spPr bwMode="auto">
          <a:xfrm rot="-5400000" flipH="1" flipV="1">
            <a:off x="1893094" y="4750594"/>
            <a:ext cx="1357312" cy="18415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182" name="Прямая соединительная линия 37"/>
          <p:cNvCxnSpPr>
            <a:cxnSpLocks noChangeShapeType="1"/>
            <a:stCxn id="7172" idx="5"/>
            <a:endCxn id="7174" idx="1"/>
          </p:cNvCxnSpPr>
          <p:nvPr/>
        </p:nvCxnSpPr>
        <p:spPr bwMode="auto">
          <a:xfrm rot="16200000" flipH="1">
            <a:off x="3301207" y="3729831"/>
            <a:ext cx="398462" cy="1470025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183" name="Прямая соединительная линия 39"/>
          <p:cNvCxnSpPr>
            <a:cxnSpLocks noChangeShapeType="1"/>
            <a:stCxn id="7174" idx="5"/>
            <a:endCxn id="7178" idx="3"/>
          </p:cNvCxnSpPr>
          <p:nvPr/>
        </p:nvCxnSpPr>
        <p:spPr bwMode="auto">
          <a:xfrm rot="16200000" flipH="1">
            <a:off x="5250657" y="3852068"/>
            <a:ext cx="0" cy="1827213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184" name="Прямая соединительная линия 41"/>
          <p:cNvCxnSpPr>
            <a:cxnSpLocks noChangeShapeType="1"/>
            <a:stCxn id="7178" idx="4"/>
            <a:endCxn id="7176" idx="0"/>
          </p:cNvCxnSpPr>
          <p:nvPr/>
        </p:nvCxnSpPr>
        <p:spPr bwMode="auto">
          <a:xfrm rot="5400000">
            <a:off x="5322094" y="4893469"/>
            <a:ext cx="1000125" cy="785813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5" name="Номер слайда 4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9pPr>
          </a:lstStyle>
          <a:p>
            <a:endParaRPr lang="en-US" altLang="ru-RU" sz="2000" b="1" dirty="0">
              <a:latin typeface="Verdana" panose="020B0604030504040204" pitchFamily="34" charset="0"/>
            </a:endParaRPr>
          </a:p>
        </p:txBody>
      </p:sp>
      <p:grpSp>
        <p:nvGrpSpPr>
          <p:cNvPr id="18" name="Группа 17"/>
          <p:cNvGrpSpPr/>
          <p:nvPr/>
        </p:nvGrpSpPr>
        <p:grpSpPr>
          <a:xfrm>
            <a:off x="0" y="72000"/>
            <a:ext cx="9144000" cy="468000"/>
            <a:chOff x="0" y="72000"/>
            <a:chExt cx="9144000" cy="468000"/>
          </a:xfrm>
        </p:grpSpPr>
        <p:sp>
          <p:nvSpPr>
            <p:cNvPr id="19" name="Прямоугольник 18"/>
            <p:cNvSpPr/>
            <p:nvPr userDrawn="1"/>
          </p:nvSpPr>
          <p:spPr>
            <a:xfrm>
              <a:off x="0" y="72000"/>
              <a:ext cx="9144000" cy="46800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267034"/>
                </a:solidFill>
              </a:endParaRPr>
            </a:p>
          </p:txBody>
        </p:sp>
        <p:cxnSp>
          <p:nvCxnSpPr>
            <p:cNvPr id="20" name="Прямая соединительная линия 19"/>
            <p:cNvCxnSpPr/>
            <p:nvPr userDrawn="1"/>
          </p:nvCxnSpPr>
          <p:spPr>
            <a:xfrm>
              <a:off x="0" y="540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 userDrawn="1"/>
          </p:nvCxnSpPr>
          <p:spPr>
            <a:xfrm>
              <a:off x="0" y="72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" name="Заголовок 1"/>
          <p:cNvSpPr txBox="1">
            <a:spLocks/>
          </p:cNvSpPr>
          <p:nvPr/>
        </p:nvSpPr>
        <p:spPr>
          <a:xfrm>
            <a:off x="0" y="-36000"/>
            <a:ext cx="9144000" cy="6140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b="1" kern="1200" cap="none" spc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  <a:ea typeface="+mj-ea"/>
                <a:cs typeface="+mj-cs"/>
              </a:defRPr>
            </a:lvl1pPr>
          </a:lstStyle>
          <a:p>
            <a:r>
              <a:rPr lang="ru-RU" sz="2400" b="0" dirty="0">
                <a:ln>
                  <a:noFill/>
                </a:ln>
                <a:solidFill>
                  <a:schemeClr val="bg1"/>
                </a:solidFill>
                <a:effectLst/>
              </a:rPr>
              <a:t>Основные понятия</a:t>
            </a:r>
            <a:endParaRPr lang="ru-RU" b="0" dirty="0">
              <a:ln>
                <a:solidFill>
                  <a:schemeClr val="bg1"/>
                </a:solidFill>
              </a:ln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703584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AutoShape 21"/>
          <p:cNvSpPr>
            <a:spLocks noChangeArrowheads="1"/>
          </p:cNvSpPr>
          <p:nvPr/>
        </p:nvSpPr>
        <p:spPr bwMode="auto">
          <a:xfrm>
            <a:off x="7451725" y="4614863"/>
            <a:ext cx="1281113" cy="469900"/>
          </a:xfrm>
          <a:prstGeom prst="flowChartTerminator">
            <a:avLst/>
          </a:prstGeom>
          <a:ln>
            <a:solidFill>
              <a:srgbClr val="FF0000"/>
            </a:solidFill>
            <a:headEnd/>
            <a:tailEnd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8196" name="Прямоугольник 1"/>
          <p:cNvSpPr>
            <a:spLocks noChangeArrowheads="1"/>
          </p:cNvSpPr>
          <p:nvPr/>
        </p:nvSpPr>
        <p:spPr bwMode="auto">
          <a:xfrm>
            <a:off x="242888" y="1035540"/>
            <a:ext cx="4545012" cy="48320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9pPr>
          </a:lstStyle>
          <a:p>
            <a:r>
              <a:rPr lang="ru-RU" alt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Направленная </a:t>
            </a: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линия (со стрелкой) называется </a:t>
            </a:r>
            <a:r>
              <a:rPr lang="ru-RU" altLang="ru-RU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дуга</a:t>
            </a:r>
            <a:r>
              <a:rPr lang="ru-RU" alt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alt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alt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Линия </a:t>
            </a: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ненаправленная (без стрелки) называется </a:t>
            </a:r>
            <a:r>
              <a:rPr lang="ru-RU" altLang="ru-RU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ребро</a:t>
            </a:r>
            <a:r>
              <a:rPr lang="ru-RU" alt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alt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alt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Линия</a:t>
            </a: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выходящая из некоторой вершины и входящая в неё же, называется </a:t>
            </a:r>
            <a:r>
              <a:rPr lang="ru-RU" altLang="ru-RU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петля</a:t>
            </a:r>
            <a:r>
              <a:rPr lang="ru-RU" alt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pic>
        <p:nvPicPr>
          <p:cNvPr id="819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7763" y="2060575"/>
            <a:ext cx="64770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5825" y="4552950"/>
            <a:ext cx="64770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725" y="4581525"/>
            <a:ext cx="64770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" name="Прямая со стрелкой 3"/>
          <p:cNvCxnSpPr/>
          <p:nvPr/>
        </p:nvCxnSpPr>
        <p:spPr>
          <a:xfrm flipH="1">
            <a:off x="5724525" y="2708275"/>
            <a:ext cx="647700" cy="187325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6732588" y="2708275"/>
            <a:ext cx="719137" cy="184467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>
            <a:stCxn id="0" idx="3"/>
          </p:cNvCxnSpPr>
          <p:nvPr/>
        </p:nvCxnSpPr>
        <p:spPr>
          <a:xfrm>
            <a:off x="5940425" y="4905375"/>
            <a:ext cx="129540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1" name="Скругленная прямоугольная выноска 20"/>
          <p:cNvSpPr/>
          <p:nvPr/>
        </p:nvSpPr>
        <p:spPr>
          <a:xfrm>
            <a:off x="4787900" y="2205038"/>
            <a:ext cx="946150" cy="603250"/>
          </a:xfrm>
          <a:prstGeom prst="wedgeRoundRectCallout">
            <a:avLst>
              <a:gd name="adj1" fmla="val 105039"/>
              <a:gd name="adj2" fmla="val 80934"/>
              <a:gd name="adj3" fmla="val 16667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>
                <a:solidFill>
                  <a:srgbClr val="000000"/>
                </a:solidFill>
                <a:cs typeface="Arial" charset="0"/>
              </a:rPr>
              <a:t>дуга</a:t>
            </a:r>
          </a:p>
        </p:txBody>
      </p:sp>
      <p:sp>
        <p:nvSpPr>
          <p:cNvPr id="24" name="Скругленная прямоугольная выноска 23"/>
          <p:cNvSpPr/>
          <p:nvPr/>
        </p:nvSpPr>
        <p:spPr>
          <a:xfrm>
            <a:off x="7145338" y="2105025"/>
            <a:ext cx="1141412" cy="603250"/>
          </a:xfrm>
          <a:prstGeom prst="wedgeRoundRectCallout">
            <a:avLst>
              <a:gd name="adj1" fmla="val -71109"/>
              <a:gd name="adj2" fmla="val 112714"/>
              <a:gd name="adj3" fmla="val 16667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>
                <a:solidFill>
                  <a:srgbClr val="000000"/>
                </a:solidFill>
                <a:cs typeface="Arial" charset="0"/>
              </a:rPr>
              <a:t>ребро</a:t>
            </a:r>
          </a:p>
        </p:txBody>
      </p:sp>
      <p:sp>
        <p:nvSpPr>
          <p:cNvPr id="25" name="Скругленная прямоугольная выноска 24"/>
          <p:cNvSpPr/>
          <p:nvPr/>
        </p:nvSpPr>
        <p:spPr>
          <a:xfrm>
            <a:off x="7716838" y="3087688"/>
            <a:ext cx="1042987" cy="603250"/>
          </a:xfrm>
          <a:prstGeom prst="wedgeRoundRectCallout">
            <a:avLst>
              <a:gd name="adj1" fmla="val 4176"/>
              <a:gd name="adj2" fmla="val 193387"/>
              <a:gd name="adj3" fmla="val 16667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>
                <a:solidFill>
                  <a:srgbClr val="000000"/>
                </a:solidFill>
                <a:cs typeface="Arial" charset="0"/>
              </a:rPr>
              <a:t>петля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6300788" y="2133600"/>
            <a:ext cx="422275" cy="460375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ru-RU" sz="2400" b="1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А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5403850" y="4695825"/>
            <a:ext cx="423863" cy="461963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В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7348538" y="4695825"/>
            <a:ext cx="423862" cy="461963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С</a:t>
            </a:r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9pPr>
          </a:lstStyle>
          <a:p>
            <a:endParaRPr lang="en-US" altLang="ru-RU" sz="2000" b="1" dirty="0">
              <a:latin typeface="Verdana" panose="020B060403050404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056981" y="5606022"/>
            <a:ext cx="4357688" cy="5232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А,В,С – </a:t>
            </a:r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вершины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графа </a:t>
            </a:r>
          </a:p>
        </p:txBody>
      </p:sp>
      <p:grpSp>
        <p:nvGrpSpPr>
          <p:cNvPr id="19" name="Группа 18"/>
          <p:cNvGrpSpPr/>
          <p:nvPr/>
        </p:nvGrpSpPr>
        <p:grpSpPr>
          <a:xfrm>
            <a:off x="0" y="72000"/>
            <a:ext cx="9144000" cy="468000"/>
            <a:chOff x="0" y="72000"/>
            <a:chExt cx="9144000" cy="468000"/>
          </a:xfrm>
        </p:grpSpPr>
        <p:sp>
          <p:nvSpPr>
            <p:cNvPr id="23" name="Прямоугольник 22"/>
            <p:cNvSpPr/>
            <p:nvPr userDrawn="1"/>
          </p:nvSpPr>
          <p:spPr>
            <a:xfrm>
              <a:off x="0" y="72000"/>
              <a:ext cx="9144000" cy="46800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267034"/>
                </a:solidFill>
              </a:endParaRPr>
            </a:p>
          </p:txBody>
        </p:sp>
        <p:cxnSp>
          <p:nvCxnSpPr>
            <p:cNvPr id="26" name="Прямая соединительная линия 25"/>
            <p:cNvCxnSpPr/>
            <p:nvPr userDrawn="1"/>
          </p:nvCxnSpPr>
          <p:spPr>
            <a:xfrm>
              <a:off x="0" y="540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Прямая соединительная линия 28"/>
            <p:cNvCxnSpPr/>
            <p:nvPr userDrawn="1"/>
          </p:nvCxnSpPr>
          <p:spPr>
            <a:xfrm>
              <a:off x="0" y="72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Заголовок 1"/>
          <p:cNvSpPr>
            <a:spLocks noGrp="1"/>
          </p:cNvSpPr>
          <p:nvPr>
            <p:ph type="title"/>
          </p:nvPr>
        </p:nvSpPr>
        <p:spPr>
          <a:xfrm>
            <a:off x="0" y="-36000"/>
            <a:ext cx="9144000" cy="614040"/>
          </a:xfrm>
        </p:spPr>
        <p:txBody>
          <a:bodyPr>
            <a:normAutofit/>
          </a:bodyPr>
          <a:lstStyle/>
          <a:p>
            <a:r>
              <a:rPr lang="ru-RU" sz="2400" b="0" dirty="0">
                <a:ln>
                  <a:noFill/>
                </a:ln>
                <a:solidFill>
                  <a:schemeClr val="bg1"/>
                </a:solidFill>
                <a:effectLst/>
              </a:rPr>
              <a:t>Основные понятия</a:t>
            </a:r>
            <a:endParaRPr lang="ru-RU" sz="2400" b="0" dirty="0">
              <a:ln>
                <a:solidFill>
                  <a:schemeClr val="bg1"/>
                </a:solidFill>
              </a:ln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667040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4"/>
          <p:cNvSpPr>
            <a:spLocks noGrp="1" noChangeArrowheads="1"/>
          </p:cNvSpPr>
          <p:nvPr>
            <p:ph type="title"/>
          </p:nvPr>
        </p:nvSpPr>
        <p:spPr>
          <a:xfrm>
            <a:off x="395288" y="108426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altLang="ru-RU" sz="36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Степень вершины графа - </a:t>
            </a:r>
            <a:r>
              <a:rPr lang="ru-RU" alt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</a:t>
            </a:r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 </a:t>
            </a:r>
            <a: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количество ребер,  выходящих из данной вершины</a:t>
            </a:r>
            <a:b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altLang="ru-RU" sz="36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9219" name="Group 9"/>
          <p:cNvGrpSpPr>
            <a:grpSpLocks/>
          </p:cNvGrpSpPr>
          <p:nvPr/>
        </p:nvGrpSpPr>
        <p:grpSpPr bwMode="auto">
          <a:xfrm>
            <a:off x="1116013" y="3068638"/>
            <a:ext cx="2519362" cy="1800225"/>
            <a:chOff x="703" y="2251"/>
            <a:chExt cx="1587" cy="1134"/>
          </a:xfrm>
        </p:grpSpPr>
        <p:sp>
          <p:nvSpPr>
            <p:cNvPr id="9231" name="Line 5"/>
            <p:cNvSpPr>
              <a:spLocks noChangeShapeType="1"/>
            </p:cNvSpPr>
            <p:nvPr/>
          </p:nvSpPr>
          <p:spPr bwMode="auto">
            <a:xfrm>
              <a:off x="703" y="2795"/>
              <a:ext cx="1043" cy="590"/>
            </a:xfrm>
            <a:prstGeom prst="line">
              <a:avLst/>
            </a:prstGeom>
            <a:noFill/>
            <a:ln w="38100">
              <a:solidFill>
                <a:srgbClr val="006600"/>
              </a:solidFill>
              <a:round/>
              <a:headEnd type="oval" w="med" len="med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232" name="Line 6"/>
            <p:cNvSpPr>
              <a:spLocks noChangeShapeType="1"/>
            </p:cNvSpPr>
            <p:nvPr/>
          </p:nvSpPr>
          <p:spPr bwMode="auto">
            <a:xfrm>
              <a:off x="703" y="2795"/>
              <a:ext cx="1587" cy="91"/>
            </a:xfrm>
            <a:prstGeom prst="line">
              <a:avLst/>
            </a:prstGeom>
            <a:noFill/>
            <a:ln w="38100">
              <a:solidFill>
                <a:srgbClr val="006600"/>
              </a:solidFill>
              <a:round/>
              <a:headEnd type="oval" w="med" len="med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233" name="Line 7"/>
            <p:cNvSpPr>
              <a:spLocks noChangeShapeType="1"/>
            </p:cNvSpPr>
            <p:nvPr/>
          </p:nvSpPr>
          <p:spPr bwMode="auto">
            <a:xfrm flipV="1">
              <a:off x="1746" y="2886"/>
              <a:ext cx="544" cy="499"/>
            </a:xfrm>
            <a:prstGeom prst="line">
              <a:avLst/>
            </a:prstGeom>
            <a:noFill/>
            <a:ln w="38100">
              <a:solidFill>
                <a:srgbClr val="006600"/>
              </a:solidFill>
              <a:round/>
              <a:headEnd type="oval" w="med" len="med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234" name="Line 8"/>
            <p:cNvSpPr>
              <a:spLocks noChangeShapeType="1"/>
            </p:cNvSpPr>
            <p:nvPr/>
          </p:nvSpPr>
          <p:spPr bwMode="auto">
            <a:xfrm flipV="1">
              <a:off x="703" y="2251"/>
              <a:ext cx="1587" cy="544"/>
            </a:xfrm>
            <a:prstGeom prst="line">
              <a:avLst/>
            </a:prstGeom>
            <a:noFill/>
            <a:ln w="38100">
              <a:solidFill>
                <a:srgbClr val="006600"/>
              </a:solidFill>
              <a:round/>
              <a:headEnd type="oval" w="med" len="med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9220" name="Group 19"/>
          <p:cNvGrpSpPr>
            <a:grpSpLocks/>
          </p:cNvGrpSpPr>
          <p:nvPr/>
        </p:nvGrpSpPr>
        <p:grpSpPr bwMode="auto">
          <a:xfrm>
            <a:off x="546101" y="2565400"/>
            <a:ext cx="3810000" cy="2878138"/>
            <a:chOff x="344" y="1616"/>
            <a:chExt cx="2400" cy="1813"/>
          </a:xfrm>
        </p:grpSpPr>
        <p:sp>
          <p:nvSpPr>
            <p:cNvPr id="9227" name="Text Box 10"/>
            <p:cNvSpPr txBox="1">
              <a:spLocks noChangeArrowheads="1"/>
            </p:cNvSpPr>
            <p:nvPr/>
          </p:nvSpPr>
          <p:spPr bwMode="auto">
            <a:xfrm>
              <a:off x="2154" y="1616"/>
              <a:ext cx="363" cy="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Monotype Corsiva" panose="03010101010201010101" pitchFamily="66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Monotype Corsiva" panose="03010101010201010101" pitchFamily="66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Monotype Corsiva" panose="03010101010201010101" pitchFamily="66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Monotype Corsiva" panose="03010101010201010101" pitchFamily="66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Monotype Corsiva" panose="03010101010201010101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Monotype Corsiva" panose="03010101010201010101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Monotype Corsiva" panose="03010101010201010101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Monotype Corsiva" panose="03010101010201010101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Monotype Corsiva" panose="03010101010201010101" pitchFamily="66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ru-RU" sz="2800" b="1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A</a:t>
              </a:r>
            </a:p>
          </p:txBody>
        </p:sp>
        <p:sp>
          <p:nvSpPr>
            <p:cNvPr id="9228" name="Text Box 11"/>
            <p:cNvSpPr txBox="1">
              <a:spLocks noChangeArrowheads="1"/>
            </p:cNvSpPr>
            <p:nvPr/>
          </p:nvSpPr>
          <p:spPr bwMode="auto">
            <a:xfrm>
              <a:off x="344" y="2295"/>
              <a:ext cx="363" cy="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Monotype Corsiva" panose="03010101010201010101" pitchFamily="66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Monotype Corsiva" panose="03010101010201010101" pitchFamily="66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Monotype Corsiva" panose="03010101010201010101" pitchFamily="66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Monotype Corsiva" panose="03010101010201010101" pitchFamily="66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Monotype Corsiva" panose="03010101010201010101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Monotype Corsiva" panose="03010101010201010101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Monotype Corsiva" panose="03010101010201010101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Monotype Corsiva" panose="03010101010201010101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Monotype Corsiva" panose="03010101010201010101" pitchFamily="66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ru-RU" sz="2800" b="1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B</a:t>
              </a:r>
            </a:p>
          </p:txBody>
        </p:sp>
        <p:sp>
          <p:nvSpPr>
            <p:cNvPr id="9229" name="Text Box 12"/>
            <p:cNvSpPr txBox="1">
              <a:spLocks noChangeArrowheads="1"/>
            </p:cNvSpPr>
            <p:nvPr/>
          </p:nvSpPr>
          <p:spPr bwMode="auto">
            <a:xfrm>
              <a:off x="2381" y="2400"/>
              <a:ext cx="363" cy="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Monotype Corsiva" panose="03010101010201010101" pitchFamily="66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Monotype Corsiva" panose="03010101010201010101" pitchFamily="66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Monotype Corsiva" panose="03010101010201010101" pitchFamily="66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Monotype Corsiva" panose="03010101010201010101" pitchFamily="66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Monotype Corsiva" panose="03010101010201010101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Monotype Corsiva" panose="03010101010201010101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Monotype Corsiva" panose="03010101010201010101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Monotype Corsiva" panose="03010101010201010101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Monotype Corsiva" panose="03010101010201010101" pitchFamily="66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ru-RU" sz="2800" b="1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</a:t>
              </a:r>
            </a:p>
          </p:txBody>
        </p:sp>
        <p:sp>
          <p:nvSpPr>
            <p:cNvPr id="9230" name="Text Box 13"/>
            <p:cNvSpPr txBox="1">
              <a:spLocks noChangeArrowheads="1"/>
            </p:cNvSpPr>
            <p:nvPr/>
          </p:nvSpPr>
          <p:spPr bwMode="auto">
            <a:xfrm>
              <a:off x="1564" y="3099"/>
              <a:ext cx="363" cy="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Monotype Corsiva" panose="03010101010201010101" pitchFamily="66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Monotype Corsiva" panose="03010101010201010101" pitchFamily="66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Monotype Corsiva" panose="03010101010201010101" pitchFamily="66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Monotype Corsiva" panose="03010101010201010101" pitchFamily="66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Monotype Corsiva" panose="03010101010201010101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Monotype Corsiva" panose="03010101010201010101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Monotype Corsiva" panose="03010101010201010101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Monotype Corsiva" panose="03010101010201010101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Monotype Corsiva" panose="03010101010201010101" pitchFamily="66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ru-RU" sz="2800" b="1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D</a:t>
              </a:r>
            </a:p>
          </p:txBody>
        </p:sp>
      </p:grpSp>
      <p:sp>
        <p:nvSpPr>
          <p:cNvPr id="9221" name="Text Box 14"/>
          <p:cNvSpPr txBox="1">
            <a:spLocks noChangeArrowheads="1"/>
          </p:cNvSpPr>
          <p:nvPr/>
        </p:nvSpPr>
        <p:spPr bwMode="auto">
          <a:xfrm>
            <a:off x="5572125" y="2571750"/>
            <a:ext cx="2928938" cy="5238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9pPr>
          </a:lstStyle>
          <a:p>
            <a:pPr>
              <a:spcBef>
                <a:spcPct val="50000"/>
              </a:spcBef>
              <a:buFont typeface="Wingdings" panose="05000000000000000000" pitchFamily="2" charset="2"/>
              <a:buNone/>
            </a:pPr>
            <a:r>
              <a:rPr lang="ru-RU" alt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Степень </a:t>
            </a:r>
            <a:r>
              <a:rPr lang="en-US" altLang="ru-RU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altLang="ru-RU" sz="2800" b="1" dirty="0">
                <a:solidFill>
                  <a:schemeClr val="folHlin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sz="2800" b="1" dirty="0">
                <a:solidFill>
                  <a:srgbClr val="404F2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1</a:t>
            </a:r>
          </a:p>
        </p:txBody>
      </p:sp>
      <p:sp>
        <p:nvSpPr>
          <p:cNvPr id="9222" name="Text Box 15"/>
          <p:cNvSpPr txBox="1">
            <a:spLocks noChangeArrowheads="1"/>
          </p:cNvSpPr>
          <p:nvPr/>
        </p:nvSpPr>
        <p:spPr bwMode="auto">
          <a:xfrm>
            <a:off x="5572125" y="3286125"/>
            <a:ext cx="292893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9pPr>
          </a:lstStyle>
          <a:p>
            <a:r>
              <a:rPr lang="ru-RU" alt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Степень</a:t>
            </a:r>
            <a:r>
              <a:rPr lang="ru-RU" altLang="ru-RU" sz="28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altLang="ru-RU" sz="2800" b="1" dirty="0">
                <a:solidFill>
                  <a:schemeClr val="folHlin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sz="2800" b="1" dirty="0">
                <a:solidFill>
                  <a:srgbClr val="404F2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3</a:t>
            </a:r>
            <a:endParaRPr lang="en-US" altLang="ru-RU" b="1" dirty="0">
              <a:solidFill>
                <a:srgbClr val="404F2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223" name="Text Box 16"/>
          <p:cNvSpPr txBox="1">
            <a:spLocks noChangeArrowheads="1"/>
          </p:cNvSpPr>
          <p:nvPr/>
        </p:nvSpPr>
        <p:spPr bwMode="auto">
          <a:xfrm>
            <a:off x="5572125" y="4000500"/>
            <a:ext cx="28575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9pPr>
          </a:lstStyle>
          <a:p>
            <a:r>
              <a:rPr lang="ru-RU" alt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Степень</a:t>
            </a:r>
            <a:r>
              <a:rPr lang="ru-RU" altLang="ru-RU" sz="28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altLang="ru-RU" sz="2800" b="1" dirty="0">
                <a:solidFill>
                  <a:schemeClr val="folHlin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sz="2800" b="1" dirty="0">
                <a:solidFill>
                  <a:srgbClr val="404F2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2</a:t>
            </a:r>
          </a:p>
        </p:txBody>
      </p:sp>
      <p:sp>
        <p:nvSpPr>
          <p:cNvPr id="9224" name="Text Box 17"/>
          <p:cNvSpPr txBox="1">
            <a:spLocks noChangeArrowheads="1"/>
          </p:cNvSpPr>
          <p:nvPr/>
        </p:nvSpPr>
        <p:spPr bwMode="auto">
          <a:xfrm>
            <a:off x="5572125" y="4714875"/>
            <a:ext cx="292893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9pPr>
          </a:lstStyle>
          <a:p>
            <a:r>
              <a:rPr lang="ru-RU" alt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Степень </a:t>
            </a:r>
            <a:r>
              <a:rPr lang="en-US" altLang="ru-RU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en-US" altLang="ru-RU" sz="2800" b="1" dirty="0">
                <a:solidFill>
                  <a:schemeClr val="folHlin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sz="2800" b="1" dirty="0">
                <a:solidFill>
                  <a:srgbClr val="404F2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2</a:t>
            </a:r>
          </a:p>
        </p:txBody>
      </p:sp>
      <p:sp>
        <p:nvSpPr>
          <p:cNvPr id="19" name="Номер слайда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9pPr>
          </a:lstStyle>
          <a:p>
            <a:endParaRPr lang="en-US" altLang="ru-RU" sz="2000" b="1" dirty="0">
              <a:latin typeface="Verdana" panose="020B0604030504040204" pitchFamily="34" charset="0"/>
            </a:endParaRPr>
          </a:p>
        </p:txBody>
      </p:sp>
      <p:grpSp>
        <p:nvGrpSpPr>
          <p:cNvPr id="20" name="Группа 19"/>
          <p:cNvGrpSpPr/>
          <p:nvPr/>
        </p:nvGrpSpPr>
        <p:grpSpPr>
          <a:xfrm>
            <a:off x="0" y="58146"/>
            <a:ext cx="9144000" cy="468000"/>
            <a:chOff x="0" y="72000"/>
            <a:chExt cx="9144000" cy="468000"/>
          </a:xfrm>
        </p:grpSpPr>
        <p:sp>
          <p:nvSpPr>
            <p:cNvPr id="22" name="Прямоугольник 21"/>
            <p:cNvSpPr/>
            <p:nvPr userDrawn="1"/>
          </p:nvSpPr>
          <p:spPr>
            <a:xfrm>
              <a:off x="0" y="72000"/>
              <a:ext cx="9144000" cy="46800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267034"/>
                </a:solidFill>
              </a:endParaRPr>
            </a:p>
          </p:txBody>
        </p:sp>
        <p:cxnSp>
          <p:nvCxnSpPr>
            <p:cNvPr id="23" name="Прямая соединительная линия 22"/>
            <p:cNvCxnSpPr/>
            <p:nvPr userDrawn="1"/>
          </p:nvCxnSpPr>
          <p:spPr>
            <a:xfrm>
              <a:off x="0" y="540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Прямая соединительная линия 23"/>
            <p:cNvCxnSpPr/>
            <p:nvPr userDrawn="1"/>
          </p:nvCxnSpPr>
          <p:spPr>
            <a:xfrm>
              <a:off x="0" y="72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Заголовок 1"/>
          <p:cNvSpPr txBox="1">
            <a:spLocks/>
          </p:cNvSpPr>
          <p:nvPr/>
        </p:nvSpPr>
        <p:spPr>
          <a:xfrm>
            <a:off x="0" y="-36000"/>
            <a:ext cx="9144000" cy="6140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b="1" kern="1200" cap="none" spc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  <a:ea typeface="+mj-ea"/>
                <a:cs typeface="+mj-cs"/>
              </a:defRPr>
            </a:lvl1pPr>
          </a:lstStyle>
          <a:p>
            <a:r>
              <a:rPr lang="ru-RU" sz="2400" b="0" dirty="0">
                <a:ln>
                  <a:noFill/>
                </a:ln>
                <a:solidFill>
                  <a:schemeClr val="bg1"/>
                </a:solidFill>
                <a:effectLst/>
              </a:rPr>
              <a:t>Основные понятия</a:t>
            </a:r>
            <a:endParaRPr lang="ru-RU" b="0" dirty="0">
              <a:ln>
                <a:solidFill>
                  <a:schemeClr val="bg1"/>
                </a:solidFill>
              </a:ln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06087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948338"/>
            <a:ext cx="8229600" cy="1143000"/>
          </a:xfrm>
        </p:spPr>
        <p:txBody>
          <a:bodyPr>
            <a:normAutofit/>
          </a:bodyPr>
          <a:lstStyle/>
          <a:p>
            <a:r>
              <a:rPr lang="ru-RU" alt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Количество рёбер </a:t>
            </a:r>
            <a:r>
              <a:rPr lang="ru-RU" alt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графа </a:t>
            </a:r>
            <a:r>
              <a:rPr lang="ru-RU" alt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равно сумме степеней всех его вершин, делённой на 2.</a:t>
            </a:r>
            <a:endParaRPr lang="en-US" altLang="ru-RU" sz="3200" dirty="0" smtClean="0">
              <a:solidFill>
                <a:schemeClr val="tx1"/>
              </a:solidFill>
            </a:endParaRPr>
          </a:p>
        </p:txBody>
      </p:sp>
      <p:grpSp>
        <p:nvGrpSpPr>
          <p:cNvPr id="2" name="Group 18"/>
          <p:cNvGrpSpPr>
            <a:grpSpLocks/>
          </p:cNvGrpSpPr>
          <p:nvPr/>
        </p:nvGrpSpPr>
        <p:grpSpPr bwMode="auto">
          <a:xfrm>
            <a:off x="5143500" y="2714625"/>
            <a:ext cx="2736850" cy="2376488"/>
            <a:chOff x="1882" y="1525"/>
            <a:chExt cx="1724" cy="1497"/>
          </a:xfrm>
        </p:grpSpPr>
        <p:sp>
          <p:nvSpPr>
            <p:cNvPr id="10254" name="Line 5"/>
            <p:cNvSpPr>
              <a:spLocks noChangeShapeType="1"/>
            </p:cNvSpPr>
            <p:nvPr/>
          </p:nvSpPr>
          <p:spPr bwMode="auto">
            <a:xfrm flipV="1">
              <a:off x="1882" y="1888"/>
              <a:ext cx="907" cy="544"/>
            </a:xfrm>
            <a:prstGeom prst="line">
              <a:avLst/>
            </a:prstGeom>
            <a:noFill/>
            <a:ln w="38100">
              <a:solidFill>
                <a:srgbClr val="006600"/>
              </a:solidFill>
              <a:round/>
              <a:headEnd type="oval" w="med" len="med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255" name="Line 6"/>
            <p:cNvSpPr>
              <a:spLocks noChangeShapeType="1"/>
            </p:cNvSpPr>
            <p:nvPr/>
          </p:nvSpPr>
          <p:spPr bwMode="auto">
            <a:xfrm flipV="1">
              <a:off x="2699" y="2115"/>
              <a:ext cx="907" cy="544"/>
            </a:xfrm>
            <a:prstGeom prst="line">
              <a:avLst/>
            </a:prstGeom>
            <a:noFill/>
            <a:ln w="38100">
              <a:solidFill>
                <a:srgbClr val="006600"/>
              </a:solidFill>
              <a:round/>
              <a:headEnd type="oval" w="med" len="med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256" name="Line 7"/>
            <p:cNvSpPr>
              <a:spLocks noChangeShapeType="1"/>
            </p:cNvSpPr>
            <p:nvPr/>
          </p:nvSpPr>
          <p:spPr bwMode="auto">
            <a:xfrm>
              <a:off x="2789" y="1888"/>
              <a:ext cx="817" cy="227"/>
            </a:xfrm>
            <a:prstGeom prst="line">
              <a:avLst/>
            </a:prstGeom>
            <a:noFill/>
            <a:ln w="38100">
              <a:solidFill>
                <a:srgbClr val="006600"/>
              </a:solidFill>
              <a:round/>
              <a:headEnd type="oval" w="med" len="med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257" name="Line 8"/>
            <p:cNvSpPr>
              <a:spLocks noChangeShapeType="1"/>
            </p:cNvSpPr>
            <p:nvPr/>
          </p:nvSpPr>
          <p:spPr bwMode="auto">
            <a:xfrm>
              <a:off x="1882" y="2432"/>
              <a:ext cx="817" cy="227"/>
            </a:xfrm>
            <a:prstGeom prst="line">
              <a:avLst/>
            </a:prstGeom>
            <a:noFill/>
            <a:ln w="38100">
              <a:solidFill>
                <a:srgbClr val="006600"/>
              </a:solidFill>
              <a:round/>
              <a:headEnd type="oval" w="med" len="med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258" name="Line 9"/>
            <p:cNvSpPr>
              <a:spLocks noChangeShapeType="1"/>
            </p:cNvSpPr>
            <p:nvPr/>
          </p:nvSpPr>
          <p:spPr bwMode="auto">
            <a:xfrm flipV="1">
              <a:off x="1882" y="1525"/>
              <a:ext cx="272" cy="907"/>
            </a:xfrm>
            <a:prstGeom prst="line">
              <a:avLst/>
            </a:prstGeom>
            <a:noFill/>
            <a:ln w="38100">
              <a:solidFill>
                <a:srgbClr val="006600"/>
              </a:solidFill>
              <a:round/>
              <a:headEnd type="oval" w="med" len="med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259" name="Line 10"/>
            <p:cNvSpPr>
              <a:spLocks noChangeShapeType="1"/>
            </p:cNvSpPr>
            <p:nvPr/>
          </p:nvSpPr>
          <p:spPr bwMode="auto">
            <a:xfrm flipV="1">
              <a:off x="3470" y="2115"/>
              <a:ext cx="136" cy="907"/>
            </a:xfrm>
            <a:prstGeom prst="line">
              <a:avLst/>
            </a:prstGeom>
            <a:noFill/>
            <a:ln w="38100">
              <a:solidFill>
                <a:srgbClr val="006600"/>
              </a:solidFill>
              <a:round/>
              <a:headEnd type="oval" w="med" len="med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0244" name="Text Box 11"/>
          <p:cNvSpPr txBox="1">
            <a:spLocks noChangeArrowheads="1"/>
          </p:cNvSpPr>
          <p:nvPr/>
        </p:nvSpPr>
        <p:spPr bwMode="auto">
          <a:xfrm>
            <a:off x="2700338" y="1916113"/>
            <a:ext cx="576262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9pPr>
          </a:lstStyle>
          <a:p>
            <a:pPr>
              <a:spcBef>
                <a:spcPct val="50000"/>
              </a:spcBef>
            </a:pPr>
            <a:endParaRPr lang="ru-RU" altLang="ru-RU">
              <a:latin typeface="Verdana" panose="020B0604030504040204" pitchFamily="34" charset="0"/>
            </a:endParaRPr>
          </a:p>
        </p:txBody>
      </p:sp>
      <p:sp>
        <p:nvSpPr>
          <p:cNvPr id="23564" name="Text Box 12"/>
          <p:cNvSpPr txBox="1">
            <a:spLocks noChangeArrowheads="1"/>
          </p:cNvSpPr>
          <p:nvPr/>
        </p:nvSpPr>
        <p:spPr bwMode="auto">
          <a:xfrm>
            <a:off x="5143500" y="2143125"/>
            <a:ext cx="5762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</a:p>
        </p:txBody>
      </p:sp>
      <p:sp>
        <p:nvSpPr>
          <p:cNvPr id="23565" name="Text Box 13"/>
          <p:cNvSpPr txBox="1">
            <a:spLocks noChangeArrowheads="1"/>
          </p:cNvSpPr>
          <p:nvPr/>
        </p:nvSpPr>
        <p:spPr bwMode="auto">
          <a:xfrm>
            <a:off x="4786313" y="4286250"/>
            <a:ext cx="57626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</a:p>
        </p:txBody>
      </p:sp>
      <p:sp>
        <p:nvSpPr>
          <p:cNvPr id="23566" name="Text Box 14"/>
          <p:cNvSpPr txBox="1">
            <a:spLocks noChangeArrowheads="1"/>
          </p:cNvSpPr>
          <p:nvPr/>
        </p:nvSpPr>
        <p:spPr bwMode="auto">
          <a:xfrm>
            <a:off x="6357938" y="2714625"/>
            <a:ext cx="57626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</a:p>
        </p:txBody>
      </p:sp>
      <p:sp>
        <p:nvSpPr>
          <p:cNvPr id="23567" name="Text Box 15"/>
          <p:cNvSpPr txBox="1">
            <a:spLocks noChangeArrowheads="1"/>
          </p:cNvSpPr>
          <p:nvPr/>
        </p:nvSpPr>
        <p:spPr bwMode="auto">
          <a:xfrm>
            <a:off x="8001000" y="3214688"/>
            <a:ext cx="5762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</a:p>
        </p:txBody>
      </p:sp>
      <p:sp>
        <p:nvSpPr>
          <p:cNvPr id="23568" name="Text Box 16"/>
          <p:cNvSpPr txBox="1">
            <a:spLocks noChangeArrowheads="1"/>
          </p:cNvSpPr>
          <p:nvPr/>
        </p:nvSpPr>
        <p:spPr bwMode="auto">
          <a:xfrm>
            <a:off x="6215063" y="4714875"/>
            <a:ext cx="57626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</a:p>
        </p:txBody>
      </p:sp>
      <p:sp>
        <p:nvSpPr>
          <p:cNvPr id="23569" name="Text Box 17"/>
          <p:cNvSpPr txBox="1">
            <a:spLocks noChangeArrowheads="1"/>
          </p:cNvSpPr>
          <p:nvPr/>
        </p:nvSpPr>
        <p:spPr bwMode="auto">
          <a:xfrm>
            <a:off x="7572375" y="5214938"/>
            <a:ext cx="5762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</a:p>
        </p:txBody>
      </p:sp>
      <p:sp>
        <p:nvSpPr>
          <p:cNvPr id="23571" name="Text Box 19"/>
          <p:cNvSpPr txBox="1">
            <a:spLocks noChangeArrowheads="1"/>
          </p:cNvSpPr>
          <p:nvPr/>
        </p:nvSpPr>
        <p:spPr bwMode="auto">
          <a:xfrm>
            <a:off x="479425" y="3258150"/>
            <a:ext cx="435768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(1+3+2+3+2+1)</a:t>
            </a:r>
            <a:r>
              <a:rPr lang="ru-RU" alt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:2=6</a:t>
            </a:r>
            <a:endParaRPr lang="en-US" alt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Номер слайда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9pPr>
          </a:lstStyle>
          <a:p>
            <a:endParaRPr lang="en-US" altLang="ru-RU" sz="2000" b="1" dirty="0">
              <a:latin typeface="Verdana" panose="020B0604030504040204" pitchFamily="34" charset="0"/>
            </a:endParaRPr>
          </a:p>
        </p:txBody>
      </p:sp>
      <p:grpSp>
        <p:nvGrpSpPr>
          <p:cNvPr id="21" name="Группа 20"/>
          <p:cNvGrpSpPr/>
          <p:nvPr/>
        </p:nvGrpSpPr>
        <p:grpSpPr>
          <a:xfrm>
            <a:off x="0" y="72000"/>
            <a:ext cx="9144000" cy="468000"/>
            <a:chOff x="0" y="72000"/>
            <a:chExt cx="9144000" cy="468000"/>
          </a:xfrm>
        </p:grpSpPr>
        <p:sp>
          <p:nvSpPr>
            <p:cNvPr id="23" name="Прямоугольник 22"/>
            <p:cNvSpPr/>
            <p:nvPr userDrawn="1"/>
          </p:nvSpPr>
          <p:spPr>
            <a:xfrm>
              <a:off x="0" y="72000"/>
              <a:ext cx="9144000" cy="46800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267034"/>
                </a:solidFill>
              </a:endParaRPr>
            </a:p>
          </p:txBody>
        </p:sp>
        <p:cxnSp>
          <p:nvCxnSpPr>
            <p:cNvPr id="24" name="Прямая соединительная линия 23"/>
            <p:cNvCxnSpPr/>
            <p:nvPr userDrawn="1"/>
          </p:nvCxnSpPr>
          <p:spPr>
            <a:xfrm>
              <a:off x="0" y="540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Прямая соединительная линия 24"/>
            <p:cNvCxnSpPr/>
            <p:nvPr userDrawn="1"/>
          </p:nvCxnSpPr>
          <p:spPr>
            <a:xfrm>
              <a:off x="0" y="72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6" name="Заголовок 1"/>
          <p:cNvSpPr txBox="1">
            <a:spLocks/>
          </p:cNvSpPr>
          <p:nvPr/>
        </p:nvSpPr>
        <p:spPr>
          <a:xfrm>
            <a:off x="0" y="-36000"/>
            <a:ext cx="9144000" cy="6140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b="1" kern="1200" cap="none" spc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  <a:ea typeface="+mj-ea"/>
                <a:cs typeface="+mj-cs"/>
              </a:defRPr>
            </a:lvl1pPr>
          </a:lstStyle>
          <a:p>
            <a:r>
              <a:rPr lang="ru-RU" sz="2400" b="0" dirty="0">
                <a:ln>
                  <a:noFill/>
                </a:ln>
                <a:solidFill>
                  <a:schemeClr val="bg1"/>
                </a:solidFill>
                <a:effectLst/>
              </a:rPr>
              <a:t>Основные понятия</a:t>
            </a:r>
            <a:endParaRPr lang="ru-RU" b="0" dirty="0">
              <a:ln>
                <a:solidFill>
                  <a:schemeClr val="bg1"/>
                </a:solidFill>
              </a:ln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500434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35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35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35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35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35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35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35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35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35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35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35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35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35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35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64" grpId="0"/>
      <p:bldP spid="23565" grpId="0"/>
      <p:bldP spid="23566" grpId="0"/>
      <p:bldP spid="23567" grpId="0"/>
      <p:bldP spid="23568" grpId="0"/>
      <p:bldP spid="23569" grpId="0"/>
      <p:bldP spid="2357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1"/>
          <p:cNvSpPr txBox="1">
            <a:spLocks noChangeArrowheads="1"/>
          </p:cNvSpPr>
          <p:nvPr/>
        </p:nvSpPr>
        <p:spPr bwMode="auto">
          <a:xfrm>
            <a:off x="500063" y="500063"/>
            <a:ext cx="8229600" cy="72548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3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Неориентированный граф</a:t>
            </a:r>
          </a:p>
        </p:txBody>
      </p:sp>
      <p:sp>
        <p:nvSpPr>
          <p:cNvPr id="13315" name="Line 3"/>
          <p:cNvSpPr>
            <a:spLocks noChangeShapeType="1"/>
          </p:cNvSpPr>
          <p:nvPr/>
        </p:nvSpPr>
        <p:spPr bwMode="auto">
          <a:xfrm>
            <a:off x="928688" y="1214438"/>
            <a:ext cx="7429500" cy="1587"/>
          </a:xfrm>
          <a:prstGeom prst="line">
            <a:avLst/>
          </a:prstGeom>
          <a:noFill/>
          <a:ln w="19080">
            <a:solidFill>
              <a:srgbClr val="4A7EB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3316" name="Rectangle 3"/>
          <p:cNvSpPr txBox="1">
            <a:spLocks noChangeArrowheads="1"/>
          </p:cNvSpPr>
          <p:nvPr/>
        </p:nvSpPr>
        <p:spPr bwMode="auto">
          <a:xfrm>
            <a:off x="339788" y="5097787"/>
            <a:ext cx="8607300" cy="1252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9pPr>
          </a:lstStyle>
          <a:p>
            <a:pPr>
              <a:spcBef>
                <a:spcPct val="20000"/>
              </a:spcBef>
            </a:pPr>
            <a:r>
              <a:rPr lang="ru-RU" alt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На </a:t>
            </a: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схеме представлены дружеские связи в компании. Отношения являются двухсторонним, поэтому вершины соединены линиями без стрелок. </a:t>
            </a:r>
          </a:p>
        </p:txBody>
      </p:sp>
      <p:grpSp>
        <p:nvGrpSpPr>
          <p:cNvPr id="13317" name="Группа 18"/>
          <p:cNvGrpSpPr>
            <a:grpSpLocks/>
          </p:cNvGrpSpPr>
          <p:nvPr/>
        </p:nvGrpSpPr>
        <p:grpSpPr bwMode="auto">
          <a:xfrm>
            <a:off x="2214563" y="2643188"/>
            <a:ext cx="6573837" cy="2373312"/>
            <a:chOff x="1310952" y="3000372"/>
            <a:chExt cx="6573416" cy="2372844"/>
          </a:xfrm>
        </p:grpSpPr>
        <p:sp>
          <p:nvSpPr>
            <p:cNvPr id="8" name="Овал 7"/>
            <p:cNvSpPr/>
            <p:nvPr/>
          </p:nvSpPr>
          <p:spPr>
            <a:xfrm>
              <a:off x="1310952" y="3988587"/>
              <a:ext cx="1450504" cy="619472"/>
            </a:xfrm>
            <a:prstGeom prst="ellipse">
              <a:avLst/>
            </a:prstGeom>
            <a:ln>
              <a:solidFill>
                <a:schemeClr val="tx2">
                  <a:lumMod val="50000"/>
                </a:schemeClr>
              </a:solidFill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r>
                <a:rPr lang="ru-RU" sz="2000" b="1" dirty="0" smtClean="0">
                  <a:solidFill>
                    <a:schemeClr val="bg1"/>
                  </a:solidFill>
                  <a:latin typeface="Verdana" pitchFamily="34" charset="0"/>
                </a:rPr>
                <a:t>Маша</a:t>
              </a:r>
            </a:p>
          </p:txBody>
        </p:sp>
        <p:sp>
          <p:nvSpPr>
            <p:cNvPr id="23" name="Овал 22"/>
            <p:cNvSpPr/>
            <p:nvPr/>
          </p:nvSpPr>
          <p:spPr>
            <a:xfrm>
              <a:off x="2769074" y="3009075"/>
              <a:ext cx="1450504" cy="619472"/>
            </a:xfrm>
            <a:prstGeom prst="ellipse">
              <a:avLst/>
            </a:prstGeom>
            <a:ln>
              <a:solidFill>
                <a:schemeClr val="tx2">
                  <a:lumMod val="50000"/>
                </a:schemeClr>
              </a:solidFill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r>
                <a:rPr lang="ru-RU" sz="2000" b="1" dirty="0" smtClean="0">
                  <a:solidFill>
                    <a:schemeClr val="bg1"/>
                  </a:solidFill>
                  <a:latin typeface="Verdana" pitchFamily="34" charset="0"/>
                </a:rPr>
                <a:t>Юра</a:t>
              </a:r>
            </a:p>
          </p:txBody>
        </p:sp>
        <p:sp>
          <p:nvSpPr>
            <p:cNvPr id="26" name="Овал 25"/>
            <p:cNvSpPr/>
            <p:nvPr/>
          </p:nvSpPr>
          <p:spPr>
            <a:xfrm>
              <a:off x="3985592" y="4753744"/>
              <a:ext cx="1450504" cy="619472"/>
            </a:xfrm>
            <a:prstGeom prst="ellipse">
              <a:avLst/>
            </a:prstGeom>
            <a:ln>
              <a:solidFill>
                <a:schemeClr val="tx2">
                  <a:lumMod val="50000"/>
                </a:schemeClr>
              </a:solidFill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r>
                <a:rPr lang="ru-RU" sz="2000" b="1" dirty="0" smtClean="0">
                  <a:solidFill>
                    <a:schemeClr val="bg1"/>
                  </a:solidFill>
                  <a:latin typeface="Verdana" pitchFamily="34" charset="0"/>
                </a:rPr>
                <a:t>Коля</a:t>
              </a:r>
            </a:p>
          </p:txBody>
        </p:sp>
        <p:sp>
          <p:nvSpPr>
            <p:cNvPr id="29" name="Овал 28"/>
            <p:cNvSpPr/>
            <p:nvPr/>
          </p:nvSpPr>
          <p:spPr>
            <a:xfrm>
              <a:off x="6433864" y="3988587"/>
              <a:ext cx="1450504" cy="619472"/>
            </a:xfrm>
            <a:prstGeom prst="ellipse">
              <a:avLst/>
            </a:prstGeom>
            <a:ln>
              <a:solidFill>
                <a:schemeClr val="tx2">
                  <a:lumMod val="50000"/>
                </a:schemeClr>
              </a:solidFill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r>
                <a:rPr lang="ru-RU" sz="2000" b="1" dirty="0" smtClean="0">
                  <a:solidFill>
                    <a:schemeClr val="bg1"/>
                  </a:solidFill>
                  <a:latin typeface="Verdana" pitchFamily="34" charset="0"/>
                </a:rPr>
                <a:t>Витя</a:t>
              </a:r>
            </a:p>
          </p:txBody>
        </p:sp>
        <p:sp>
          <p:nvSpPr>
            <p:cNvPr id="30" name="Овал 29"/>
            <p:cNvSpPr/>
            <p:nvPr/>
          </p:nvSpPr>
          <p:spPr>
            <a:xfrm>
              <a:off x="5214942" y="3000372"/>
              <a:ext cx="1450504" cy="619472"/>
            </a:xfrm>
            <a:prstGeom prst="ellipse">
              <a:avLst/>
            </a:prstGeom>
            <a:ln>
              <a:solidFill>
                <a:schemeClr val="tx2">
                  <a:lumMod val="50000"/>
                </a:schemeClr>
              </a:solidFill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r>
                <a:rPr lang="ru-RU" sz="2000" b="1" dirty="0" smtClean="0">
                  <a:solidFill>
                    <a:schemeClr val="bg1"/>
                  </a:solidFill>
                  <a:latin typeface="Verdana" pitchFamily="34" charset="0"/>
                </a:rPr>
                <a:t>Аня</a:t>
              </a:r>
            </a:p>
          </p:txBody>
        </p:sp>
        <p:cxnSp>
          <p:nvCxnSpPr>
            <p:cNvPr id="31" name="Прямая соединительная линия 30"/>
            <p:cNvCxnSpPr/>
            <p:nvPr/>
          </p:nvCxnSpPr>
          <p:spPr>
            <a:xfrm>
              <a:off x="6679533" y="3417802"/>
              <a:ext cx="617497" cy="571387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32" name="Прямая соединительная линия 31"/>
            <p:cNvCxnSpPr/>
            <p:nvPr/>
          </p:nvCxnSpPr>
          <p:spPr>
            <a:xfrm>
              <a:off x="4219066" y="3319396"/>
              <a:ext cx="988949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33" name="Прямая соединительная линия 32"/>
            <p:cNvCxnSpPr/>
            <p:nvPr/>
          </p:nvCxnSpPr>
          <p:spPr>
            <a:xfrm flipH="1">
              <a:off x="2222119" y="3513033"/>
              <a:ext cx="692106" cy="419017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34" name="Прямая соединительная линия 33"/>
            <p:cNvCxnSpPr/>
            <p:nvPr/>
          </p:nvCxnSpPr>
          <p:spPr>
            <a:xfrm flipH="1">
              <a:off x="2760246" y="3493987"/>
              <a:ext cx="2555711" cy="804704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35" name="Прямая соединительная линия 34"/>
            <p:cNvCxnSpPr/>
            <p:nvPr/>
          </p:nvCxnSpPr>
          <p:spPr>
            <a:xfrm flipH="1">
              <a:off x="4965143" y="3670165"/>
              <a:ext cx="660358" cy="1084048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37" name="Прямая соединительная линия 36"/>
            <p:cNvCxnSpPr/>
            <p:nvPr/>
          </p:nvCxnSpPr>
          <p:spPr>
            <a:xfrm flipV="1">
              <a:off x="5476285" y="4608192"/>
              <a:ext cx="1244520" cy="455523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13318" name="Rectangle 3"/>
          <p:cNvSpPr txBox="1">
            <a:spLocks noChangeArrowheads="1"/>
          </p:cNvSpPr>
          <p:nvPr/>
        </p:nvSpPr>
        <p:spPr bwMode="auto">
          <a:xfrm>
            <a:off x="251115" y="1339717"/>
            <a:ext cx="8201025" cy="96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9pPr>
          </a:lstStyle>
          <a:p>
            <a:pPr>
              <a:spcBef>
                <a:spcPct val="20000"/>
              </a:spcBef>
            </a:pPr>
            <a:r>
              <a:rPr lang="ru-RU" altLang="ru-RU" sz="3200" b="1" dirty="0" smtClean="0">
                <a:solidFill>
                  <a:srgbClr val="00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Граф</a:t>
            </a:r>
            <a:r>
              <a:rPr lang="ru-RU" alt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называется</a:t>
            </a:r>
            <a:r>
              <a:rPr lang="ru-RU" altLang="ru-RU" sz="3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неориентированным</a:t>
            </a:r>
            <a:r>
              <a:rPr lang="ru-RU" alt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если его вершины соединены </a:t>
            </a:r>
            <a:r>
              <a:rPr lang="ru-RU" alt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ребрами</a:t>
            </a:r>
            <a:r>
              <a:rPr lang="ru-RU" alt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17" name="Номер слайда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9pPr>
          </a:lstStyle>
          <a:p>
            <a:endParaRPr lang="en-US" altLang="ru-RU" sz="2000" b="1" dirty="0">
              <a:latin typeface="Verdana" panose="020B0604030504040204" pitchFamily="34" charset="0"/>
            </a:endParaRPr>
          </a:p>
        </p:txBody>
      </p:sp>
      <p:grpSp>
        <p:nvGrpSpPr>
          <p:cNvPr id="19" name="Группа 18"/>
          <p:cNvGrpSpPr/>
          <p:nvPr/>
        </p:nvGrpSpPr>
        <p:grpSpPr>
          <a:xfrm>
            <a:off x="0" y="72000"/>
            <a:ext cx="9144000" cy="468000"/>
            <a:chOff x="0" y="72000"/>
            <a:chExt cx="9144000" cy="468000"/>
          </a:xfrm>
        </p:grpSpPr>
        <p:sp>
          <p:nvSpPr>
            <p:cNvPr id="20" name="Прямоугольник 19"/>
            <p:cNvSpPr/>
            <p:nvPr userDrawn="1"/>
          </p:nvSpPr>
          <p:spPr>
            <a:xfrm>
              <a:off x="0" y="72000"/>
              <a:ext cx="9144000" cy="46800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267034"/>
                </a:solidFill>
              </a:endParaRPr>
            </a:p>
          </p:txBody>
        </p:sp>
        <p:cxnSp>
          <p:nvCxnSpPr>
            <p:cNvPr id="21" name="Прямая соединительная линия 20"/>
            <p:cNvCxnSpPr/>
            <p:nvPr userDrawn="1"/>
          </p:nvCxnSpPr>
          <p:spPr>
            <a:xfrm>
              <a:off x="0" y="540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Прямая соединительная линия 21"/>
            <p:cNvCxnSpPr/>
            <p:nvPr userDrawn="1"/>
          </p:nvCxnSpPr>
          <p:spPr>
            <a:xfrm>
              <a:off x="0" y="72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" name="Заголовок 1"/>
          <p:cNvSpPr txBox="1">
            <a:spLocks/>
          </p:cNvSpPr>
          <p:nvPr/>
        </p:nvSpPr>
        <p:spPr>
          <a:xfrm>
            <a:off x="0" y="-36000"/>
            <a:ext cx="9144000" cy="6140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b="1" kern="1200" cap="none" spc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  <a:ea typeface="+mj-ea"/>
                <a:cs typeface="+mj-cs"/>
              </a:defRPr>
            </a:lvl1pPr>
          </a:lstStyle>
          <a:p>
            <a:r>
              <a:rPr lang="ru-RU" sz="2400" b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Какие бывают графы?</a:t>
            </a:r>
            <a:endParaRPr lang="ru-RU" b="0" dirty="0">
              <a:ln>
                <a:solidFill>
                  <a:schemeClr val="bg1"/>
                </a:solidFill>
              </a:ln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200692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1"/>
          <p:cNvSpPr txBox="1">
            <a:spLocks noChangeArrowheads="1"/>
          </p:cNvSpPr>
          <p:nvPr/>
        </p:nvSpPr>
        <p:spPr bwMode="auto">
          <a:xfrm>
            <a:off x="340072" y="474680"/>
            <a:ext cx="8229600" cy="7254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3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Ориентированный граф</a:t>
            </a:r>
          </a:p>
        </p:txBody>
      </p:sp>
      <p:sp>
        <p:nvSpPr>
          <p:cNvPr id="8" name="Овал 7"/>
          <p:cNvSpPr/>
          <p:nvPr/>
        </p:nvSpPr>
        <p:spPr>
          <a:xfrm>
            <a:off x="1238944" y="4624536"/>
            <a:ext cx="1450504" cy="619472"/>
          </a:xfrm>
          <a:prstGeom prst="ellipse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r>
              <a:rPr lang="ru-RU" sz="2000" b="1" dirty="0" smtClean="0">
                <a:solidFill>
                  <a:schemeClr val="bg1"/>
                </a:solidFill>
                <a:latin typeface="Verdana" pitchFamily="34" charset="0"/>
              </a:rPr>
              <a:t>Маша</a:t>
            </a:r>
          </a:p>
        </p:txBody>
      </p:sp>
      <p:sp>
        <p:nvSpPr>
          <p:cNvPr id="23" name="Овал 22"/>
          <p:cNvSpPr/>
          <p:nvPr/>
        </p:nvSpPr>
        <p:spPr>
          <a:xfrm>
            <a:off x="2697066" y="3645024"/>
            <a:ext cx="1450504" cy="619472"/>
          </a:xfrm>
          <a:prstGeom prst="ellipse">
            <a:avLst/>
          </a:prstGeom>
          <a:ln>
            <a:solidFill>
              <a:schemeClr val="tx2">
                <a:lumMod val="50000"/>
              </a:schemeClr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r>
              <a:rPr lang="ru-RU" sz="2000" b="1" dirty="0" smtClean="0">
                <a:solidFill>
                  <a:schemeClr val="bg1"/>
                </a:solidFill>
                <a:latin typeface="Verdana" pitchFamily="34" charset="0"/>
              </a:rPr>
              <a:t>Юра</a:t>
            </a:r>
          </a:p>
        </p:txBody>
      </p:sp>
      <p:sp>
        <p:nvSpPr>
          <p:cNvPr id="26" name="Овал 25"/>
          <p:cNvSpPr/>
          <p:nvPr/>
        </p:nvSpPr>
        <p:spPr>
          <a:xfrm>
            <a:off x="3913584" y="5389693"/>
            <a:ext cx="1450504" cy="619472"/>
          </a:xfrm>
          <a:prstGeom prst="ellipse">
            <a:avLst/>
          </a:prstGeom>
          <a:ln>
            <a:solidFill>
              <a:schemeClr val="tx2">
                <a:lumMod val="50000"/>
              </a:schemeClr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r>
              <a:rPr lang="ru-RU" sz="2000" b="1" dirty="0" smtClean="0">
                <a:solidFill>
                  <a:schemeClr val="bg1"/>
                </a:solidFill>
                <a:latin typeface="Verdana" pitchFamily="34" charset="0"/>
              </a:rPr>
              <a:t>Коля</a:t>
            </a:r>
          </a:p>
        </p:txBody>
      </p:sp>
      <p:sp>
        <p:nvSpPr>
          <p:cNvPr id="29" name="Овал 28"/>
          <p:cNvSpPr/>
          <p:nvPr/>
        </p:nvSpPr>
        <p:spPr>
          <a:xfrm>
            <a:off x="6361856" y="4624536"/>
            <a:ext cx="1450504" cy="619472"/>
          </a:xfrm>
          <a:prstGeom prst="ellipse">
            <a:avLst/>
          </a:prstGeom>
          <a:ln>
            <a:solidFill>
              <a:schemeClr val="tx2">
                <a:lumMod val="50000"/>
              </a:schemeClr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r>
              <a:rPr lang="ru-RU" sz="2000" b="1" dirty="0" smtClean="0">
                <a:solidFill>
                  <a:schemeClr val="bg1"/>
                </a:solidFill>
                <a:latin typeface="Verdana" pitchFamily="34" charset="0"/>
              </a:rPr>
              <a:t>Витя</a:t>
            </a:r>
          </a:p>
        </p:txBody>
      </p:sp>
      <p:sp>
        <p:nvSpPr>
          <p:cNvPr id="30" name="Овал 29"/>
          <p:cNvSpPr/>
          <p:nvPr/>
        </p:nvSpPr>
        <p:spPr>
          <a:xfrm>
            <a:off x="5137720" y="3645024"/>
            <a:ext cx="1450504" cy="619472"/>
          </a:xfrm>
          <a:prstGeom prst="ellipse">
            <a:avLst/>
          </a:prstGeom>
          <a:ln>
            <a:solidFill>
              <a:schemeClr val="tx2">
                <a:lumMod val="50000"/>
              </a:schemeClr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r>
              <a:rPr lang="ru-RU" sz="2000" b="1" dirty="0" smtClean="0">
                <a:solidFill>
                  <a:schemeClr val="bg1"/>
                </a:solidFill>
                <a:latin typeface="Verdana" pitchFamily="34" charset="0"/>
              </a:rPr>
              <a:t>Аня</a:t>
            </a:r>
          </a:p>
        </p:txBody>
      </p:sp>
      <p:cxnSp>
        <p:nvCxnSpPr>
          <p:cNvPr id="31" name="Прямая соединительная линия 30"/>
          <p:cNvCxnSpPr/>
          <p:nvPr/>
        </p:nvCxnSpPr>
        <p:spPr>
          <a:xfrm>
            <a:off x="6408738" y="4149725"/>
            <a:ext cx="577850" cy="495300"/>
          </a:xfrm>
          <a:prstGeom prst="line">
            <a:avLst/>
          </a:prstGeom>
          <a:ln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>
            <a:off x="4148138" y="3956050"/>
            <a:ext cx="989012" cy="0"/>
          </a:xfrm>
          <a:prstGeom prst="line">
            <a:avLst/>
          </a:prstGeom>
          <a:ln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 flipH="1">
            <a:off x="2151063" y="4149725"/>
            <a:ext cx="692150" cy="419100"/>
          </a:xfrm>
          <a:prstGeom prst="line">
            <a:avLst/>
          </a:prstGeom>
          <a:ln>
            <a:solidFill>
              <a:srgbClr val="FF0000"/>
            </a:solidFill>
            <a:headEnd type="arrow" w="med" len="med"/>
            <a:tailEnd type="none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 flipH="1">
            <a:off x="2689225" y="4130675"/>
            <a:ext cx="2555875" cy="804863"/>
          </a:xfrm>
          <a:prstGeom prst="line">
            <a:avLst/>
          </a:prstGeom>
          <a:ln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 flipH="1">
            <a:off x="4914900" y="4306888"/>
            <a:ext cx="660400" cy="1084262"/>
          </a:xfrm>
          <a:prstGeom prst="line">
            <a:avLst/>
          </a:prstGeom>
          <a:ln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 flipV="1">
            <a:off x="5164138" y="5016500"/>
            <a:ext cx="1244600" cy="455613"/>
          </a:xfrm>
          <a:prstGeom prst="line">
            <a:avLst/>
          </a:prstGeom>
          <a:ln>
            <a:solidFill>
              <a:srgbClr val="FF0000"/>
            </a:solidFill>
            <a:headEnd type="arrow" w="med" len="med"/>
            <a:tailEnd type="none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4360" name="Прямоугольник 1"/>
          <p:cNvSpPr>
            <a:spLocks noChangeArrowheads="1"/>
          </p:cNvSpPr>
          <p:nvPr/>
        </p:nvSpPr>
        <p:spPr bwMode="auto">
          <a:xfrm>
            <a:off x="251520" y="1327085"/>
            <a:ext cx="8406705" cy="22467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9pPr>
          </a:lstStyle>
          <a:p>
            <a:r>
              <a:rPr lang="ru-RU" altLang="ru-RU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Ориентированный граф </a:t>
            </a: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граф, вершины которого соединены дугами. </a:t>
            </a:r>
          </a:p>
          <a:p>
            <a:r>
              <a:rPr lang="ru-RU" alt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С </a:t>
            </a: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помощью таких графов могут быть представлены схемы односторонних отношений. На рисунке представлена схема переписки</a:t>
            </a:r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anose="03010101010201010101" pitchFamily="66" charset="0"/>
              </a:defRPr>
            </a:lvl9pPr>
          </a:lstStyle>
          <a:p>
            <a:endParaRPr lang="en-US" altLang="ru-RU" sz="2000" b="1" dirty="0">
              <a:latin typeface="Verdana" panose="020B0604030504040204" pitchFamily="34" charset="0"/>
            </a:endParaRPr>
          </a:p>
        </p:txBody>
      </p:sp>
      <p:grpSp>
        <p:nvGrpSpPr>
          <p:cNvPr id="17" name="Группа 16"/>
          <p:cNvGrpSpPr/>
          <p:nvPr/>
        </p:nvGrpSpPr>
        <p:grpSpPr>
          <a:xfrm>
            <a:off x="-28575" y="-22540"/>
            <a:ext cx="9144000" cy="468000"/>
            <a:chOff x="0" y="72000"/>
            <a:chExt cx="9144000" cy="468000"/>
          </a:xfrm>
        </p:grpSpPr>
        <p:sp>
          <p:nvSpPr>
            <p:cNvPr id="18" name="Прямоугольник 17"/>
            <p:cNvSpPr/>
            <p:nvPr userDrawn="1"/>
          </p:nvSpPr>
          <p:spPr>
            <a:xfrm>
              <a:off x="0" y="72000"/>
              <a:ext cx="9144000" cy="46800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267034"/>
                </a:solidFill>
              </a:endParaRPr>
            </a:p>
          </p:txBody>
        </p:sp>
        <p:cxnSp>
          <p:nvCxnSpPr>
            <p:cNvPr id="19" name="Прямая соединительная линия 18"/>
            <p:cNvCxnSpPr/>
            <p:nvPr userDrawn="1"/>
          </p:nvCxnSpPr>
          <p:spPr>
            <a:xfrm>
              <a:off x="0" y="540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 userDrawn="1"/>
          </p:nvCxnSpPr>
          <p:spPr>
            <a:xfrm>
              <a:off x="0" y="72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" name="Заголовок 1"/>
          <p:cNvSpPr txBox="1">
            <a:spLocks/>
          </p:cNvSpPr>
          <p:nvPr/>
        </p:nvSpPr>
        <p:spPr>
          <a:xfrm>
            <a:off x="0" y="-91418"/>
            <a:ext cx="9144000" cy="6140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b="1" kern="1200" cap="none" spc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  <a:ea typeface="+mj-ea"/>
                <a:cs typeface="+mj-cs"/>
              </a:defRPr>
            </a:lvl1pPr>
          </a:lstStyle>
          <a:p>
            <a:r>
              <a:rPr lang="ru-RU" sz="2400" b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Какие бывают графы?</a:t>
            </a:r>
            <a:endParaRPr lang="ru-RU" b="0" dirty="0">
              <a:ln>
                <a:solidFill>
                  <a:schemeClr val="bg1"/>
                </a:solidFill>
              </a:ln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57645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9999</TotalTime>
  <Words>1128</Words>
  <Application>Microsoft Office PowerPoint</Application>
  <PresentationFormat>Экран (4:3)</PresentationFormat>
  <Paragraphs>197</Paragraphs>
  <Slides>29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10</vt:i4>
      </vt:variant>
      <vt:variant>
        <vt:lpstr>Тема</vt:lpstr>
      </vt:variant>
      <vt:variant>
        <vt:i4>2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42" baseType="lpstr">
      <vt:lpstr>Arial</vt:lpstr>
      <vt:lpstr>Arial Black</vt:lpstr>
      <vt:lpstr>Calibri</vt:lpstr>
      <vt:lpstr>Cambria Math</vt:lpstr>
      <vt:lpstr>Century Schoolbook</vt:lpstr>
      <vt:lpstr>Monotype Corsiva</vt:lpstr>
      <vt:lpstr>Tahoma</vt:lpstr>
      <vt:lpstr>Times New Roman</vt:lpstr>
      <vt:lpstr>Verdana</vt:lpstr>
      <vt:lpstr>Wingdings</vt:lpstr>
      <vt:lpstr>Тема Office</vt:lpstr>
      <vt:lpstr>1_Тема Office</vt:lpstr>
      <vt:lpstr>Формула</vt:lpstr>
      <vt:lpstr>Презентация PowerPoint</vt:lpstr>
      <vt:lpstr>Презентация PowerPoint</vt:lpstr>
      <vt:lpstr>Презентация PowerPoint</vt:lpstr>
      <vt:lpstr>Презентация PowerPoint</vt:lpstr>
      <vt:lpstr>Основные понятия</vt:lpstr>
      <vt:lpstr>Степень вершины графа - это количество ребер,  выходящих из данной вершины </vt:lpstr>
      <vt:lpstr>Количество рёбер графа – равно сумме степеней всех его вершин, делённой на 2.</vt:lpstr>
      <vt:lpstr>Презентация PowerPoint</vt:lpstr>
      <vt:lpstr>Презентация PowerPoint</vt:lpstr>
      <vt:lpstr>Связные и несвязные графы</vt:lpstr>
      <vt:lpstr>Полный граф</vt:lpstr>
      <vt:lpstr>Презентация PowerPoint</vt:lpstr>
      <vt:lpstr>Презентация PowerPoint</vt:lpstr>
      <vt:lpstr>Основоположники теории графов.</vt:lpstr>
      <vt:lpstr>Проблема Кёнигсбергских мостов</vt:lpstr>
      <vt:lpstr>Презентация PowerPoint</vt:lpstr>
      <vt:lpstr>Презентация PowerPoint</vt:lpstr>
      <vt:lpstr>Получился следующий граф: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Решение:</vt:lpstr>
      <vt:lpstr>Презентация PowerPoint</vt:lpstr>
      <vt:lpstr>Изобразим все данные условия на рисунке с помощью графов и ответ станет очевидным</vt:lpstr>
      <vt:lpstr>Исторический факт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svg</dc:creator>
  <cp:lastModifiedBy>AsusK50C</cp:lastModifiedBy>
  <cp:revision>1332</cp:revision>
  <dcterms:created xsi:type="dcterms:W3CDTF">2015-06-18T09:54:57Z</dcterms:created>
  <dcterms:modified xsi:type="dcterms:W3CDTF">2022-11-08T17:39:14Z</dcterms:modified>
</cp:coreProperties>
</file>