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795" r:id="rId2"/>
  </p:sldMasterIdLst>
  <p:notesMasterIdLst>
    <p:notesMasterId r:id="rId23"/>
  </p:notesMasterIdLst>
  <p:sldIdLst>
    <p:sldId id="256" r:id="rId3"/>
    <p:sldId id="362" r:id="rId4"/>
    <p:sldId id="548" r:id="rId5"/>
    <p:sldId id="607" r:id="rId6"/>
    <p:sldId id="565" r:id="rId7"/>
    <p:sldId id="540" r:id="rId8"/>
    <p:sldId id="589" r:id="rId9"/>
    <p:sldId id="566" r:id="rId10"/>
    <p:sldId id="578" r:id="rId11"/>
    <p:sldId id="602" r:id="rId12"/>
    <p:sldId id="598" r:id="rId13"/>
    <p:sldId id="599" r:id="rId14"/>
    <p:sldId id="600" r:id="rId15"/>
    <p:sldId id="604" r:id="rId16"/>
    <p:sldId id="603" r:id="rId17"/>
    <p:sldId id="605" r:id="rId18"/>
    <p:sldId id="591" r:id="rId19"/>
    <p:sldId id="575" r:id="rId20"/>
    <p:sldId id="606" r:id="rId21"/>
    <p:sldId id="58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7047"/>
    <a:srgbClr val="FF603B"/>
    <a:srgbClr val="FF5229"/>
    <a:srgbClr val="FF896D"/>
    <a:srgbClr val="214200"/>
    <a:srgbClr val="404F21"/>
    <a:srgbClr val="006600"/>
    <a:srgbClr val="FFFFFF"/>
    <a:srgbClr val="327A62"/>
    <a:srgbClr val="A767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96" autoAdjust="0"/>
    <p:restoredTop sz="94671" autoAdjust="0"/>
  </p:normalViewPr>
  <p:slideViewPr>
    <p:cSldViewPr>
      <p:cViewPr varScale="1">
        <p:scale>
          <a:sx n="69" d="100"/>
          <a:sy n="69" d="100"/>
        </p:scale>
        <p:origin x="13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98811-A731-4BA0-901E-773D873299CD}" type="datetimeFigureOut">
              <a:rPr lang="ru-RU" smtClean="0"/>
              <a:t>08.11.2022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8B569-EB4A-4734-A3DC-2CED7F90C44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561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4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8300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248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142" y="957003"/>
            <a:ext cx="3371850" cy="4305300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0" y="131701"/>
            <a:ext cx="9216000" cy="821890"/>
          </a:xfrm>
          <a:prstGeom prst="rect">
            <a:avLst/>
          </a:prstGeom>
          <a:solidFill>
            <a:schemeClr val="accent3">
              <a:lumMod val="75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6D5CA8"/>
              </a:solidFill>
            </a:endParaRPr>
          </a:p>
        </p:txBody>
      </p:sp>
      <p:sp>
        <p:nvSpPr>
          <p:cNvPr id="16" name="TextBox 14"/>
          <p:cNvSpPr txBox="1"/>
          <p:nvPr/>
        </p:nvSpPr>
        <p:spPr>
          <a:xfrm>
            <a:off x="395536" y="313649"/>
            <a:ext cx="8978264" cy="461665"/>
          </a:xfrm>
          <a:prstGeom prst="rect">
            <a:avLst/>
          </a:prstGeom>
          <a:solidFill>
            <a:srgbClr val="44A786">
              <a:alpha val="0"/>
            </a:srgb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>РЕШЕНИЕ ЗАДАЧ С ПОМОЩЬЮ УРАВНЕНИЙ.</a:t>
            </a:r>
            <a:endParaRPr lang="ru-RU" sz="2400" dirty="0">
              <a:solidFill>
                <a:schemeClr val="accent3">
                  <a:lumMod val="50000"/>
                </a:schemeClr>
              </a:solidFill>
              <a:effectLst>
                <a:glow rad="101600">
                  <a:srgbClr val="FFFFFF"/>
                </a:glow>
              </a:effectLst>
              <a:latin typeface="Arial Black" pitchFamily="34" charset="0"/>
            </a:endParaRPr>
          </a:p>
        </p:txBody>
      </p:sp>
      <p:pic>
        <p:nvPicPr>
          <p:cNvPr id="1026" name="Picture 2" descr="Этель Лилиан Войни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96" y="1135539"/>
            <a:ext cx="2618510" cy="3347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2601030" y="2207757"/>
            <a:ext cx="3151112" cy="2092881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600" b="1" i="1" dirty="0" smtClean="0">
                <a:solidFill>
                  <a:schemeClr val="accent3">
                    <a:lumMod val="50000"/>
                  </a:schemeClr>
                </a:solidFill>
              </a:rPr>
              <a:t>Чем сложнее задача, тем больше оснований сейчас же приступить к ней.</a:t>
            </a:r>
            <a:endParaRPr lang="ru-RU" sz="2600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5197" y="4615972"/>
            <a:ext cx="2660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Этель </a:t>
            </a:r>
            <a:r>
              <a:rPr lang="ru-RU" b="1" dirty="0" err="1" smtClean="0"/>
              <a:t>Лилиан</a:t>
            </a:r>
            <a:r>
              <a:rPr lang="ru-RU" b="1" dirty="0" smtClean="0"/>
              <a:t> </a:t>
            </a:r>
            <a:r>
              <a:rPr lang="ru-RU" b="1" dirty="0" err="1" smtClean="0"/>
              <a:t>Войнич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endParaRPr lang="ru-RU" dirty="0" smtClean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r>
              <a:rPr lang="ru-RU" dirty="0" smtClean="0">
                <a:solidFill>
                  <a:srgbClr val="202122"/>
                </a:solidFill>
                <a:latin typeface="Arial" panose="020B0604020202020204" pitchFamily="34" charset="0"/>
              </a:rPr>
              <a:t>   (</a:t>
            </a:r>
            <a:r>
              <a:rPr lang="ru-RU" u="sng" dirty="0" smtClean="0">
                <a:latin typeface="Arial" panose="020B0604020202020204" pitchFamily="34" charset="0"/>
              </a:rPr>
              <a:t>1864</a:t>
            </a:r>
            <a:r>
              <a:rPr lang="ru-RU" u="sng" dirty="0">
                <a:latin typeface="Arial" panose="020B0604020202020204" pitchFamily="34" charset="0"/>
              </a:rPr>
              <a:t> —  </a:t>
            </a:r>
            <a:r>
              <a:rPr lang="ru-RU" u="sng" dirty="0" smtClean="0">
                <a:latin typeface="Arial" panose="020B0604020202020204" pitchFamily="34" charset="0"/>
              </a:rPr>
              <a:t>19460</a:t>
            </a:r>
            <a:r>
              <a:rPr lang="ru-RU" dirty="0" smtClean="0">
                <a:solidFill>
                  <a:srgbClr val="202122"/>
                </a:solidFill>
                <a:latin typeface="Arial" panose="020B0604020202020204" pitchFamily="34" charset="0"/>
              </a:rPr>
              <a:t>)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895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Обогащаем знания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108000" y="612000"/>
            <a:ext cx="3924000" cy="360000"/>
            <a:chOff x="108000" y="612000"/>
            <a:chExt cx="3924000" cy="360000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484000" y="612000"/>
              <a:ext cx="1548000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</a:t>
              </a:r>
              <a:r>
                <a:rPr lang="ru-RU" sz="2000" b="1" dirty="0">
                  <a:solidFill>
                    <a:schemeClr val="bg1"/>
                  </a:solidFill>
                </a:rPr>
                <a:t> </a:t>
              </a:r>
              <a:r>
                <a:rPr lang="ru-RU" sz="2000" b="1" dirty="0" smtClean="0">
                  <a:solidFill>
                    <a:schemeClr val="bg1"/>
                  </a:solidFill>
                </a:rPr>
                <a:t>3.3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Скругленный прямоугольник 29"/>
          <p:cNvSpPr/>
          <p:nvPr/>
        </p:nvSpPr>
        <p:spPr>
          <a:xfrm>
            <a:off x="8198190" y="2365796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292080" y="3323735"/>
            <a:ext cx="290611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 = 2( a + b)</a:t>
            </a:r>
            <a:endParaRPr lang="ru-RU" sz="3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5730" y="1056095"/>
            <a:ext cx="869254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Периметр прямоугольника равен 7,8 см, а одна из его сторон на 1,3 см больше другой. Найдите стороны прямоугольника.</a:t>
            </a:r>
          </a:p>
        </p:txBody>
      </p:sp>
      <p:pic>
        <p:nvPicPr>
          <p:cNvPr id="19" name="Picture 2" descr="Длина прямоугольника – формула, примеры как най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89" y="2629738"/>
            <a:ext cx="4427190" cy="249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920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Обогащаем знания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108000" y="612000"/>
            <a:ext cx="3924000" cy="360000"/>
            <a:chOff x="108000" y="612000"/>
            <a:chExt cx="3924000" cy="360000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484000" y="612000"/>
              <a:ext cx="1548000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</a:t>
              </a:r>
              <a:r>
                <a:rPr lang="ru-RU" sz="2000" b="1" dirty="0">
                  <a:solidFill>
                    <a:schemeClr val="bg1"/>
                  </a:solidFill>
                </a:rPr>
                <a:t> </a:t>
              </a:r>
              <a:r>
                <a:rPr lang="ru-RU" sz="2000" b="1" dirty="0" smtClean="0">
                  <a:solidFill>
                    <a:schemeClr val="bg1"/>
                  </a:solidFill>
                </a:rPr>
                <a:t>3.3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Скругленный прямоугольник 29"/>
          <p:cNvSpPr/>
          <p:nvPr/>
        </p:nvSpPr>
        <p:spPr>
          <a:xfrm>
            <a:off x="8198190" y="2365796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814962" y="3461457"/>
            <a:ext cx="5046532" cy="310854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(х + х + 1,3) ∙ 2 = 7,8;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(2х + 1,3) = 7,8 : 2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2х + 1,3 = 3,9;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2х = 3,9 – 1,3;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2х = 2,6;</a:t>
            </a: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= 2,6 : 2;</a:t>
            </a: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= 1,3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5730" y="1056095"/>
            <a:ext cx="869254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Периметр прямоугольника равен 7,8 см, а одна из его сторон на 1,3 см больше другой. Найдите стороны прямоугольника.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366220"/>
              </p:ext>
            </p:extLst>
          </p:nvPr>
        </p:nvGraphicFramePr>
        <p:xfrm>
          <a:off x="1225689" y="2327038"/>
          <a:ext cx="6082574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1287">
                  <a:extLst>
                    <a:ext uri="{9D8B030D-6E8A-4147-A177-3AD203B41FA5}">
                      <a16:colId xmlns:a16="http://schemas.microsoft.com/office/drawing/2014/main" val="3515427537"/>
                    </a:ext>
                  </a:extLst>
                </a:gridCol>
                <a:gridCol w="3041287">
                  <a:extLst>
                    <a:ext uri="{9D8B030D-6E8A-4147-A177-3AD203B41FA5}">
                      <a16:colId xmlns:a16="http://schemas.microsoft.com/office/drawing/2014/main" val="2225165476"/>
                    </a:ext>
                  </a:extLst>
                </a:gridCol>
              </a:tblGrid>
              <a:tr h="47715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Одна сторона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Вторая сторона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8482095"/>
                  </a:ext>
                </a:extLst>
              </a:tr>
              <a:tr h="477151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 см</a:t>
                      </a:r>
                      <a:endParaRPr lang="ru-RU" sz="2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(х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+ 1,3) см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2406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633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Обогащаем знания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108000" y="612000"/>
            <a:ext cx="3924000" cy="360000"/>
            <a:chOff x="108000" y="612000"/>
            <a:chExt cx="3924000" cy="360000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484000" y="612000"/>
              <a:ext cx="1548000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</a:t>
              </a:r>
              <a:r>
                <a:rPr lang="ru-RU" sz="2000" b="1" dirty="0">
                  <a:solidFill>
                    <a:schemeClr val="bg1"/>
                  </a:solidFill>
                </a:rPr>
                <a:t> </a:t>
              </a:r>
              <a:r>
                <a:rPr lang="ru-RU" sz="2000" b="1" dirty="0" smtClean="0">
                  <a:solidFill>
                    <a:schemeClr val="bg1"/>
                  </a:solidFill>
                </a:rPr>
                <a:t>3.3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Скругленный прямоугольник 29"/>
          <p:cNvSpPr/>
          <p:nvPr/>
        </p:nvSpPr>
        <p:spPr>
          <a:xfrm>
            <a:off x="8198190" y="2365796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290228" y="3783635"/>
            <a:ext cx="6096000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Одна сторона прямоугольника1,3 см;</a:t>
            </a:r>
          </a:p>
          <a:p>
            <a:pPr marL="514350" indent="-514350">
              <a:buAutoNum type="arabicParenR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1,3 + 1,3 = 2,6 (см) вторая сторона прямоугольника.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Ответ: 1,3 см, 2,6 см.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25730" y="1056095"/>
            <a:ext cx="869254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Периметр прямоугольника равен 7,8 см, а одна из его сторон на 1,3 см больше другой. Найдите стороны прямоугольника.</a:t>
            </a: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62507"/>
              </p:ext>
            </p:extLst>
          </p:nvPr>
        </p:nvGraphicFramePr>
        <p:xfrm>
          <a:off x="1260000" y="2461287"/>
          <a:ext cx="6082574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1287">
                  <a:extLst>
                    <a:ext uri="{9D8B030D-6E8A-4147-A177-3AD203B41FA5}">
                      <a16:colId xmlns:a16="http://schemas.microsoft.com/office/drawing/2014/main" val="3515427537"/>
                    </a:ext>
                  </a:extLst>
                </a:gridCol>
                <a:gridCol w="3041287">
                  <a:extLst>
                    <a:ext uri="{9D8B030D-6E8A-4147-A177-3AD203B41FA5}">
                      <a16:colId xmlns:a16="http://schemas.microsoft.com/office/drawing/2014/main" val="2225165476"/>
                    </a:ext>
                  </a:extLst>
                </a:gridCol>
              </a:tblGrid>
              <a:tr h="47715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Одна сторона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Вторая сторона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8482095"/>
                  </a:ext>
                </a:extLst>
              </a:tr>
              <a:tr h="477151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 см</a:t>
                      </a:r>
                      <a:endParaRPr lang="ru-RU" sz="2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(х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+ 1,3) см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2406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761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Обогащаем знания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108000" y="612000"/>
            <a:ext cx="3924000" cy="360000"/>
            <a:chOff x="108000" y="612000"/>
            <a:chExt cx="3924000" cy="360000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484000" y="612000"/>
              <a:ext cx="1548000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</a:t>
              </a:r>
              <a:r>
                <a:rPr lang="ru-RU" sz="2000" b="1" dirty="0">
                  <a:solidFill>
                    <a:schemeClr val="bg1"/>
                  </a:solidFill>
                </a:rPr>
                <a:t> </a:t>
              </a:r>
              <a:r>
                <a:rPr lang="ru-RU" sz="2000" b="1" dirty="0" smtClean="0">
                  <a:solidFill>
                    <a:schemeClr val="bg1"/>
                  </a:solidFill>
                </a:rPr>
                <a:t>3.5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Скругленный прямоугольник 29"/>
          <p:cNvSpPr/>
          <p:nvPr/>
        </p:nvSpPr>
        <p:spPr>
          <a:xfrm>
            <a:off x="7971184" y="2327756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5730" y="1056095"/>
            <a:ext cx="869254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Канат длиной 30 м разрезали на три части. Первая часть на 2 м длиннее второй и на 4 м длиннее третьей. Найдите длину каждой части каната</a:t>
            </a:r>
          </a:p>
        </p:txBody>
      </p:sp>
      <p:pic>
        <p:nvPicPr>
          <p:cNvPr id="2050" name="Picture 2" descr="Long jute rope with curls and knots isolated on white - 1204842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332" y="2734478"/>
            <a:ext cx="3582206" cy="238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70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Обогащаем знания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108000" y="612000"/>
            <a:ext cx="3924000" cy="360000"/>
            <a:chOff x="108000" y="612000"/>
            <a:chExt cx="3924000" cy="360000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484000" y="612000"/>
              <a:ext cx="1548000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</a:t>
              </a:r>
              <a:r>
                <a:rPr lang="ru-RU" sz="2000" b="1" dirty="0">
                  <a:solidFill>
                    <a:schemeClr val="bg1"/>
                  </a:solidFill>
                </a:rPr>
                <a:t> </a:t>
              </a:r>
              <a:r>
                <a:rPr lang="ru-RU" sz="2000" b="1" dirty="0" smtClean="0">
                  <a:solidFill>
                    <a:schemeClr val="bg1"/>
                  </a:solidFill>
                </a:rPr>
                <a:t>3.5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Скругленный прямоугольник 29"/>
          <p:cNvSpPr/>
          <p:nvPr/>
        </p:nvSpPr>
        <p:spPr>
          <a:xfrm>
            <a:off x="7971184" y="2327756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5730" y="1056095"/>
            <a:ext cx="869254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Канат длиной 30 м разрезали на три части. Первая часть на 2 м длиннее второй и на 4 м длиннее третьей. Найдите длину каждой части каната</a:t>
            </a:r>
          </a:p>
        </p:txBody>
      </p:sp>
      <p:pic>
        <p:nvPicPr>
          <p:cNvPr id="2050" name="Picture 2" descr="Long jute rope with curls and knots isolated on white - 1204842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573" y="4011435"/>
            <a:ext cx="3107651" cy="2072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794830"/>
              </p:ext>
            </p:extLst>
          </p:nvPr>
        </p:nvGraphicFramePr>
        <p:xfrm>
          <a:off x="755576" y="2434322"/>
          <a:ext cx="609600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64652717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93611069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7513255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часть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часть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часть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48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3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 </a:t>
                      </a:r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2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4 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1461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964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Обогащаем знания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108000" y="612000"/>
            <a:ext cx="3924000" cy="360000"/>
            <a:chOff x="108000" y="612000"/>
            <a:chExt cx="3924000" cy="360000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484000" y="612000"/>
              <a:ext cx="1548000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</a:t>
              </a:r>
              <a:r>
                <a:rPr lang="ru-RU" sz="2000" b="1" dirty="0">
                  <a:solidFill>
                    <a:schemeClr val="bg1"/>
                  </a:solidFill>
                </a:rPr>
                <a:t> </a:t>
              </a:r>
              <a:r>
                <a:rPr lang="ru-RU" sz="2000" b="1" dirty="0" smtClean="0">
                  <a:solidFill>
                    <a:schemeClr val="bg1"/>
                  </a:solidFill>
                </a:rPr>
                <a:t>3.5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Скругленный прямоугольник 29"/>
          <p:cNvSpPr/>
          <p:nvPr/>
        </p:nvSpPr>
        <p:spPr>
          <a:xfrm>
            <a:off x="7971184" y="2327756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75656" y="2327756"/>
            <a:ext cx="4176096" cy="267765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 + х – 2 + х – 4 = 30;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3х – 6 = 30;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3х = 30 + 6;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3х = 36;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= 36 : 3;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= 12;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25730" y="1056095"/>
            <a:ext cx="869254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Канат длиной 30 м разрезали на три части. Первая часть на 2 м длиннее второй и на 4 м длиннее третьей. Найдите длину каждой части каната</a:t>
            </a:r>
          </a:p>
        </p:txBody>
      </p:sp>
      <p:pic>
        <p:nvPicPr>
          <p:cNvPr id="2050" name="Picture 2" descr="Long jute rope with curls and knots isolated on white - 1204842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4772670"/>
            <a:ext cx="2937864" cy="1959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31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Обогащаем знания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108000" y="612000"/>
            <a:ext cx="3924000" cy="360000"/>
            <a:chOff x="108000" y="612000"/>
            <a:chExt cx="3924000" cy="360000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484000" y="612000"/>
              <a:ext cx="1548000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</a:t>
              </a:r>
              <a:r>
                <a:rPr lang="ru-RU" sz="2000" b="1" dirty="0">
                  <a:solidFill>
                    <a:schemeClr val="bg1"/>
                  </a:solidFill>
                </a:rPr>
                <a:t> </a:t>
              </a:r>
              <a:r>
                <a:rPr lang="ru-RU" sz="2000" b="1" dirty="0" smtClean="0">
                  <a:solidFill>
                    <a:schemeClr val="bg1"/>
                  </a:solidFill>
                </a:rPr>
                <a:t>3.5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Скругленный прямоугольник 29"/>
          <p:cNvSpPr/>
          <p:nvPr/>
        </p:nvSpPr>
        <p:spPr>
          <a:xfrm>
            <a:off x="7971184" y="2327756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23528" y="2327756"/>
            <a:ext cx="6984776" cy="310854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 = 12;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Длина первой части каната – 12 метров;</a:t>
            </a:r>
          </a:p>
          <a:p>
            <a:pPr marL="514350" indent="-514350">
              <a:buAutoNum type="arabicParenR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12 – 2 = 10 (м) длина второй части каната;</a:t>
            </a:r>
          </a:p>
          <a:p>
            <a:pPr marL="514350" indent="-514350">
              <a:buAutoNum type="arabicParenR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12 – 4 = 8 (м) длина третьей части каната.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Ответ: 12 м, 10 м , 8 м.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5730" y="1056095"/>
            <a:ext cx="869254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Канат длиной 30 м разрезали на три части. Первая часть на 2 м длиннее второй и на 4 м длиннее третьей. Найдите длину каждой части каната</a:t>
            </a:r>
          </a:p>
        </p:txBody>
      </p:sp>
      <p:pic>
        <p:nvPicPr>
          <p:cNvPr id="2050" name="Picture 2" descr="Long jute rope with curls and knots isolated on white - 1204842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689" y="4951758"/>
            <a:ext cx="2669335" cy="1780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39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000"/>
            <a:ext cx="9144000" cy="203911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Обогащаем знания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79512" y="602015"/>
            <a:ext cx="1368488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№</a:t>
            </a: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3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8033512" y="2867418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412000" y="2952000"/>
            <a:ext cx="5046532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144, 48 и 12 гульденов;</a:t>
            </a:r>
          </a:p>
        </p:txBody>
      </p:sp>
      <p:pic>
        <p:nvPicPr>
          <p:cNvPr id="5122" name="Picture 2" descr="Гульден — Википед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90692"/>
            <a:ext cx="2915122" cy="1467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4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Самостоятельная работа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-1" y="759643"/>
            <a:ext cx="9097081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задачу, составив уравнение: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Бригада рабочих за две недели изготовила 356 деталей, причём за вторую неделю было изготовлено в 3 раза больше деталей, чем за первую. Сколько деталей было изготовлено за первую неделю?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05" y="3412034"/>
            <a:ext cx="9097081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задачу, составив уравнение: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Провод длиной 624 м разрезали на две части, одна из которых в 5 раз короче другой. Найдите длину меньшей части.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22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Самостоятельная работа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967" y="840527"/>
            <a:ext cx="8964488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задачу, составив уравнение: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Длина одного куска проволоки в 7 раз больше длины другого. Найдите длину меньшего куска, если он короче большего на 288 м.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89756" y="3284984"/>
            <a:ext cx="8964488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задачу, составив уравнение: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 автопарке грузовых автомобилей в 7 раз больше, чем легковых. Сколько легковых автомобилей в автопарке, если их на 162 меньше, чем грузовых?</a:t>
            </a:r>
          </a:p>
        </p:txBody>
      </p:sp>
    </p:spTree>
    <p:extLst>
      <p:ext uri="{BB962C8B-B14F-4D97-AF65-F5344CB8AC3E}">
        <p14:creationId xmlns:p14="http://schemas.microsoft.com/office/powerpoint/2010/main" val="160791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документ 8"/>
          <p:cNvSpPr/>
          <p:nvPr/>
        </p:nvSpPr>
        <p:spPr>
          <a:xfrm>
            <a:off x="260778" y="692696"/>
            <a:ext cx="8631702" cy="3312368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Цель нашего урока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0778" y="692696"/>
            <a:ext cx="812764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Перевести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задачи на язык математики можно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по-разному,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уравнения получаются разные. Как правило,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простой перевод.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Составить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условию задачи наиболее простое уравнение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правила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377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нутый угол 8"/>
          <p:cNvSpPr/>
          <p:nvPr/>
        </p:nvSpPr>
        <p:spPr>
          <a:xfrm>
            <a:off x="179512" y="692696"/>
            <a:ext cx="8784976" cy="4896544"/>
          </a:xfrm>
          <a:prstGeom prst="foldedCorner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«Синтетическая» пословица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92696"/>
            <a:ext cx="87849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Пойа приводит такую «синтетическую» пословицу: «Ваши лучшие пять друзей: «Что?», «Почему?», «Где?», «Когда?» и «Как?».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Если вам нужен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совет, обратитесь к ним — и больше ни к кому не обращайтесь. Ничему не верьте, но сомневайтесь только в том, что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вызывает сомнение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Найдя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гриб или сделав первое открытие, осмотритесь вокруг, — они родятся пучками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Примените пословицу к нашему уроку.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5708183"/>
            <a:ext cx="878497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Домашнее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задание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    У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: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§ 3– читать; № 3.2, 3.4, 3.6.</a:t>
            </a:r>
          </a:p>
        </p:txBody>
      </p:sp>
    </p:spTree>
    <p:extLst>
      <p:ext uri="{BB962C8B-B14F-4D97-AF65-F5344CB8AC3E}">
        <p14:creationId xmlns:p14="http://schemas.microsoft.com/office/powerpoint/2010/main" val="353436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Что сделано дома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45" name="Группа 44"/>
          <p:cNvGrpSpPr/>
          <p:nvPr/>
        </p:nvGrpSpPr>
        <p:grpSpPr>
          <a:xfrm>
            <a:off x="24896" y="692696"/>
            <a:ext cx="2652896" cy="360000"/>
            <a:chOff x="108000" y="612000"/>
            <a:chExt cx="2652896" cy="360000"/>
          </a:xfrm>
        </p:grpSpPr>
        <p:sp>
          <p:nvSpPr>
            <p:cNvPr id="46" name="Прямоугольник 45"/>
            <p:cNvSpPr/>
            <p:nvPr/>
          </p:nvSpPr>
          <p:spPr>
            <a:xfrm>
              <a:off x="108000" y="612000"/>
              <a:ext cx="142896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1573922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2.12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8" name="Скругленный прямоугольник 47"/>
          <p:cNvSpPr/>
          <p:nvPr/>
        </p:nvSpPr>
        <p:spPr>
          <a:xfrm>
            <a:off x="2760896" y="692696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491879" y="641863"/>
                <a:ext cx="5474555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1)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 6 </a:t>
                </a:r>
                <a:r>
                  <a:rPr lang="en-US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;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 </a:t>
                </a:r>
                <a:r>
                  <a:rPr lang="en-US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–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4,5; </a:t>
                </a:r>
                <a:endParaRPr lang="ru-RU" sz="2400" i="1" dirty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79" y="641863"/>
                <a:ext cx="5474555" cy="461665"/>
              </a:xfrm>
              <a:prstGeom prst="rect">
                <a:avLst/>
              </a:prstGeom>
              <a:blipFill>
                <a:blip r:embed="rId2"/>
                <a:stretch>
                  <a:fillRect l="-1667" t="-8974" b="-26923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Группа 18"/>
          <p:cNvGrpSpPr/>
          <p:nvPr/>
        </p:nvGrpSpPr>
        <p:grpSpPr>
          <a:xfrm>
            <a:off x="43225" y="1455659"/>
            <a:ext cx="2652896" cy="360000"/>
            <a:chOff x="108000" y="612000"/>
            <a:chExt cx="2652896" cy="360000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108000" y="612000"/>
              <a:ext cx="142896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1573922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2.12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Скругленный прямоугольник 21"/>
          <p:cNvSpPr/>
          <p:nvPr/>
        </p:nvSpPr>
        <p:spPr>
          <a:xfrm>
            <a:off x="2779225" y="1455659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510208" y="1404826"/>
                <a:ext cx="5474555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2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= </a:t>
                </a:r>
                <a:r>
                  <a:rPr lang="en-US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0,8 </a:t>
                </a:r>
                <a:r>
                  <a:rPr lang="en-US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;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3.</a:t>
                </a:r>
                <a:endParaRPr lang="ru-RU" sz="2400" i="1" dirty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208" y="1404826"/>
                <a:ext cx="5474555" cy="461665"/>
              </a:xfrm>
              <a:prstGeom prst="rect">
                <a:avLst/>
              </a:prstGeom>
              <a:blipFill>
                <a:blip r:embed="rId3"/>
                <a:stretch>
                  <a:fillRect l="-1667" t="-8974" b="-26923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Группа 23"/>
          <p:cNvGrpSpPr/>
          <p:nvPr/>
        </p:nvGrpSpPr>
        <p:grpSpPr>
          <a:xfrm>
            <a:off x="43608" y="2207968"/>
            <a:ext cx="2652896" cy="360000"/>
            <a:chOff x="108000" y="612000"/>
            <a:chExt cx="2652896" cy="360000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108000" y="612000"/>
              <a:ext cx="142896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573922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2.22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2779608" y="2207968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510591" y="2157135"/>
                <a:ext cx="5474555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1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 </a:t>
                </a:r>
                <a:r>
                  <a:rPr lang="en-US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3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:r>
                  <a:rPr lang="en-US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;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 3</a:t>
                </a:r>
                <a:r>
                  <a:rPr lang="en-US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; </a:t>
                </a:r>
                <a:endParaRPr lang="ru-RU" sz="2400" i="1" dirty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591" y="2157135"/>
                <a:ext cx="5474555" cy="461665"/>
              </a:xfrm>
              <a:prstGeom prst="rect">
                <a:avLst/>
              </a:prstGeom>
              <a:blipFill>
                <a:blip r:embed="rId4"/>
                <a:stretch>
                  <a:fillRect l="-1667" t="-8974" b="-26923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Группа 28"/>
          <p:cNvGrpSpPr/>
          <p:nvPr/>
        </p:nvGrpSpPr>
        <p:grpSpPr>
          <a:xfrm>
            <a:off x="31477" y="2828667"/>
            <a:ext cx="2652896" cy="360000"/>
            <a:chOff x="108000" y="612000"/>
            <a:chExt cx="2652896" cy="360000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108000" y="612000"/>
              <a:ext cx="142896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1573922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2.22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Скругленный прямоугольник 31"/>
          <p:cNvSpPr/>
          <p:nvPr/>
        </p:nvSpPr>
        <p:spPr>
          <a:xfrm>
            <a:off x="2767477" y="2828667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98460" y="2777834"/>
            <a:ext cx="547455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 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к</a:t>
            </a: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орней нет;</a:t>
            </a:r>
            <a:endParaRPr lang="ru-RU" sz="2400" i="1" dirty="0">
              <a:solidFill>
                <a:prstClr val="black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4308" y="3525287"/>
            <a:ext cx="1428964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prstClr val="white"/>
                </a:solidFill>
              </a:rPr>
              <a:t>УЧЕБНИК</a:t>
            </a:r>
            <a:endParaRPr lang="ru-RU" sz="2000" b="1" dirty="0">
              <a:solidFill>
                <a:prstClr val="white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770308" y="3525287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3501291" y="3474454"/>
                <a:ext cx="5474555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3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 </a:t>
                </a:r>
                <a:r>
                  <a:rPr lang="en-US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15 </a:t>
                </a:r>
                <a:r>
                  <a:rPr lang="en-US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;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 </a:t>
                </a:r>
                <a:r>
                  <a:rPr lang="en-US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9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;</a:t>
                </a:r>
                <a:endParaRPr lang="ru-RU" sz="2400" i="1" dirty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1291" y="3474454"/>
                <a:ext cx="5474555" cy="461665"/>
              </a:xfrm>
              <a:prstGeom prst="rect">
                <a:avLst/>
              </a:prstGeom>
              <a:blipFill>
                <a:blip r:embed="rId5"/>
                <a:stretch>
                  <a:fillRect l="-1556" t="-8974" b="-26923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Прямоугольник 39"/>
          <p:cNvSpPr/>
          <p:nvPr/>
        </p:nvSpPr>
        <p:spPr>
          <a:xfrm>
            <a:off x="1485730" y="3494452"/>
            <a:ext cx="1186974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№ 2.22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9" grpId="0" animBg="1"/>
      <p:bldP spid="23" grpId="0" animBg="1"/>
      <p:bldP spid="28" grpId="0" animBg="1"/>
      <p:bldP spid="33" grpId="0" animBg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Что сделано дома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45" name="Группа 44"/>
          <p:cNvGrpSpPr/>
          <p:nvPr/>
        </p:nvGrpSpPr>
        <p:grpSpPr>
          <a:xfrm>
            <a:off x="24896" y="692696"/>
            <a:ext cx="2652896" cy="360000"/>
            <a:chOff x="108000" y="612000"/>
            <a:chExt cx="2652896" cy="360000"/>
          </a:xfrm>
        </p:grpSpPr>
        <p:sp>
          <p:nvSpPr>
            <p:cNvPr id="46" name="Прямоугольник 45"/>
            <p:cNvSpPr/>
            <p:nvPr/>
          </p:nvSpPr>
          <p:spPr>
            <a:xfrm>
              <a:off x="108000" y="612000"/>
              <a:ext cx="142896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1573922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2.22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8" name="Скругленный прямоугольник 47"/>
          <p:cNvSpPr/>
          <p:nvPr/>
        </p:nvSpPr>
        <p:spPr>
          <a:xfrm>
            <a:off x="2760896" y="692696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491879" y="641863"/>
                <a:ext cx="5474555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4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</a:t>
                </a:r>
                <a:r>
                  <a:rPr lang="en-US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:r>
                  <a:rPr lang="en-US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20</a:t>
                </a:r>
                <a:r>
                  <a:rPr lang="en-US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;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100; </a:t>
                </a:r>
                <a:endParaRPr lang="ru-RU" sz="2400" i="1" dirty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79" y="641863"/>
                <a:ext cx="5474555" cy="461665"/>
              </a:xfrm>
              <a:prstGeom prst="rect">
                <a:avLst/>
              </a:prstGeom>
              <a:blipFill>
                <a:blip r:embed="rId2"/>
                <a:stretch>
                  <a:fillRect l="-1667" t="-8974" b="-26923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Группа 18"/>
          <p:cNvGrpSpPr/>
          <p:nvPr/>
        </p:nvGrpSpPr>
        <p:grpSpPr>
          <a:xfrm>
            <a:off x="43225" y="1455659"/>
            <a:ext cx="2652896" cy="360000"/>
            <a:chOff x="108000" y="612000"/>
            <a:chExt cx="2652896" cy="360000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108000" y="612000"/>
              <a:ext cx="142896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1573922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2.22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Скругленный прямоугольник 21"/>
          <p:cNvSpPr/>
          <p:nvPr/>
        </p:nvSpPr>
        <p:spPr>
          <a:xfrm>
            <a:off x="2779225" y="1455659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208" y="1404826"/>
            <a:ext cx="547455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5) х = 0,5;</a:t>
            </a:r>
            <a:endParaRPr lang="ru-RU" sz="2400" i="1" dirty="0">
              <a:solidFill>
                <a:prstClr val="black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43608" y="2207968"/>
            <a:ext cx="2652896" cy="360000"/>
            <a:chOff x="108000" y="612000"/>
            <a:chExt cx="2652896" cy="360000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108000" y="612000"/>
              <a:ext cx="142896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573922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2.22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2779608" y="2207968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510591" y="2157135"/>
                <a:ext cx="5474555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6)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 </a:t>
                </a:r>
                <a:r>
                  <a:rPr lang="en-US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0,9 </a:t>
                </a:r>
                <a:r>
                  <a:rPr lang="en-US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;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2,3</a:t>
                </a:r>
                <a:r>
                  <a:rPr lang="en-US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; </a:t>
                </a:r>
                <a:endParaRPr lang="ru-RU" sz="2400" i="1" dirty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591" y="2157135"/>
                <a:ext cx="5474555" cy="461665"/>
              </a:xfrm>
              <a:prstGeom prst="rect">
                <a:avLst/>
              </a:prstGeom>
              <a:blipFill>
                <a:blip r:embed="rId3"/>
                <a:stretch>
                  <a:fillRect l="-1667" t="-8974" b="-26923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Группа 28"/>
          <p:cNvGrpSpPr/>
          <p:nvPr/>
        </p:nvGrpSpPr>
        <p:grpSpPr>
          <a:xfrm>
            <a:off x="31477" y="2828667"/>
            <a:ext cx="2652896" cy="360000"/>
            <a:chOff x="108000" y="612000"/>
            <a:chExt cx="2652896" cy="360000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108000" y="612000"/>
              <a:ext cx="142896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prstClr val="white"/>
                  </a:solidFill>
                </a:rPr>
                <a:t>УЧЕБНИК</a:t>
              </a:r>
              <a:endParaRPr lang="ru-RU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1573922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2.22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Скругленный прямоугольник 31"/>
          <p:cNvSpPr/>
          <p:nvPr/>
        </p:nvSpPr>
        <p:spPr>
          <a:xfrm>
            <a:off x="2767477" y="2828667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3491878" y="2832375"/>
                <a:ext cx="5474555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7)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</a:t>
                </a:r>
                <a:r>
                  <a:rPr lang="en-US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:r>
                  <a:rPr lang="en-US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4</a:t>
                </a:r>
                <a:r>
                  <a:rPr lang="en-US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;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 4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;</a:t>
                </a:r>
                <a:r>
                  <a:rPr lang="ru-RU" sz="2400" dirty="0">
                    <a:solidFill>
                      <a:prstClr val="black"/>
                    </a:solidFill>
                    <a:ea typeface="Cambria Math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0;  </a:t>
                </a:r>
                <a:endParaRPr lang="ru-RU" sz="2400" i="1" dirty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78" y="2832375"/>
                <a:ext cx="5474555" cy="461665"/>
              </a:xfrm>
              <a:prstGeom prst="rect">
                <a:avLst/>
              </a:prstGeom>
              <a:blipFill>
                <a:blip r:embed="rId4"/>
                <a:stretch>
                  <a:fillRect l="-1667" t="-10390" b="-27273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Прямоугольник 35"/>
          <p:cNvSpPr/>
          <p:nvPr/>
        </p:nvSpPr>
        <p:spPr>
          <a:xfrm>
            <a:off x="34308" y="3525287"/>
            <a:ext cx="1428964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prstClr val="white"/>
                </a:solidFill>
              </a:rPr>
              <a:t>УЧЕБНИК</a:t>
            </a:r>
            <a:endParaRPr lang="ru-RU" sz="2000" b="1" dirty="0">
              <a:solidFill>
                <a:prstClr val="white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770308" y="3525287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3501291" y="3474454"/>
                <a:ext cx="5474555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8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 </a:t>
                </a:r>
                <a:r>
                  <a:rPr lang="en-US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1,5 </a:t>
                </a:r>
                <a:r>
                  <a:rPr lang="en-US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;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= </a:t>
                </a:r>
                <a:r>
                  <a:rPr lang="en-US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–</a:t>
                </a:r>
                <a:r>
                  <a:rPr lang="ru-RU" sz="2400" i="1" dirty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:r>
                  <a:rPr lang="ru-RU" sz="2400" i="1" dirty="0" smtClean="0">
                    <a:solidFill>
                      <a:prstClr val="black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0,25;</a:t>
                </a:r>
                <a:endParaRPr lang="ru-RU" sz="2400" i="1" dirty="0">
                  <a:solidFill>
                    <a:prstClr val="black"/>
                  </a:solidFill>
                  <a:latin typeface="Times New Roman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1291" y="3474454"/>
                <a:ext cx="5474555" cy="461665"/>
              </a:xfrm>
              <a:prstGeom prst="rect">
                <a:avLst/>
              </a:prstGeom>
              <a:blipFill>
                <a:blip r:embed="rId5"/>
                <a:stretch>
                  <a:fillRect l="-1556" t="-8974" b="-26923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Прямоугольник 39"/>
          <p:cNvSpPr/>
          <p:nvPr/>
        </p:nvSpPr>
        <p:spPr>
          <a:xfrm>
            <a:off x="1485730" y="3494452"/>
            <a:ext cx="1186974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№ 2.22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88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9" grpId="0" animBg="1"/>
      <p:bldP spid="23" grpId="0" animBg="1"/>
      <p:bldP spid="28" grpId="0" animBg="1"/>
      <p:bldP spid="33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55376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Упростите: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а) 2х + 3х;                  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2х – 3х;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б) – 2х + 3х;               г) – 2х – 3х.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 startAt="2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уравнение: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а) х – 7 = 1;                б) 7х = 1;                в) 7х = 0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 startAt="3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книга стоит 362 р., а вторая – на 48 р. меньше.  Сколько стоят обе книги вместе?</a:t>
            </a:r>
          </a:p>
          <a:p>
            <a:pPr marL="457200" indent="-457200">
              <a:buAutoNum type="arabicPeriod" startAt="3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 С одной яблони собрали 12 кг яблок, с другой в 2 раза больше. Яблоки разложили поровну в 6 корзин. Сколько килограммов яблок в каждой корзине?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75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79512" y="1207735"/>
            <a:ext cx="87998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двух складах было 1840т угля. Затем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первом  складе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запас угля удвоили, а на второй привезли ещё 120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т,  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тогда на втором складе стало на 620 т меньше, чем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первом.  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стало угля на каждом складе?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Решение задач с помощью уравнений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Организация и самоорганизация учащихся. Организация обратной связи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85586"/>
            <a:ext cx="1011832" cy="62214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1403648" y="636014"/>
            <a:ext cx="1648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 1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836292"/>
            <a:ext cx="8799894" cy="378565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Какую величину здесь целесообразно обозначить буквой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Руководствуйся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неформальным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мудрым правилом: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«Целое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дроби».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Выразим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величины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2х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- ((1840 - х ) + 120) = 620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Решим это уравнение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= 860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ответим на вопрос задачи: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/>
              <a:t>на </a:t>
            </a:r>
            <a:r>
              <a:rPr lang="ru-RU" sz="2400" dirty="0"/>
              <a:t>первом складе </a:t>
            </a:r>
            <a:r>
              <a:rPr lang="ru-RU" sz="2400" dirty="0" smtClean="0"/>
              <a:t>стало 860 </a:t>
            </a:r>
            <a:r>
              <a:rPr lang="ru-RU" sz="2400" dirty="0"/>
              <a:t>• 2 = 1720 т угля, </a:t>
            </a:r>
            <a:endParaRPr lang="ru-RU" sz="2400" dirty="0" smtClean="0"/>
          </a:p>
          <a:p>
            <a:r>
              <a:rPr lang="ru-RU" sz="2400" dirty="0" smtClean="0"/>
              <a:t>а </a:t>
            </a:r>
            <a:r>
              <a:rPr lang="ru-RU" sz="2400" dirty="0"/>
              <a:t>на втором складе стало </a:t>
            </a:r>
            <a:r>
              <a:rPr lang="ru-RU" sz="2400" dirty="0" smtClean="0"/>
              <a:t>1720 – 620 </a:t>
            </a:r>
            <a:r>
              <a:rPr lang="ru-RU" sz="2400" dirty="0"/>
              <a:t>= 1100 т</a:t>
            </a:r>
            <a:r>
              <a:rPr lang="ru-RU" sz="2400" dirty="0" smtClean="0"/>
              <a:t>.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68000" y="4392000"/>
            <a:ext cx="3790463" cy="324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проверить</a:t>
            </a:r>
            <a:endParaRPr lang="ru-RU" sz="2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276000" y="5112000"/>
            <a:ext cx="1620000" cy="324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проверить</a:t>
            </a:r>
            <a:endParaRPr lang="ru-RU" sz="2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88000" y="5877272"/>
            <a:ext cx="5832000" cy="648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проверить</a:t>
            </a:r>
            <a:endParaRPr lang="ru-RU" sz="2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58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9" grpId="0" animBg="1"/>
      <p:bldP spid="25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72053" y="1149003"/>
            <a:ext cx="87998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решении задач с помощью уравнений поступают следующим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Подведение под понятие уравнения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9407" y="2504503"/>
            <a:ext cx="8692540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Обозначают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некоторое неизвестное число буквой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и, используя условие задачи,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уравнение;</a:t>
            </a:r>
          </a:p>
          <a:p>
            <a:pPr marL="457200" indent="-4572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ешают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уравнение;</a:t>
            </a:r>
          </a:p>
          <a:p>
            <a:pPr marL="457200" indent="-4572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столковывают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полученный результат в соответствии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условием задачи.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68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Обогащаем знания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000"/>
            <a:ext cx="9144000" cy="52760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5" name="Скругленный прямоугольник 24"/>
          <p:cNvSpPr/>
          <p:nvPr/>
        </p:nvSpPr>
        <p:spPr>
          <a:xfrm>
            <a:off x="8172400" y="5805264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43808" y="4077072"/>
            <a:ext cx="144016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(х + 6)</a:t>
            </a:r>
            <a:endParaRPr lang="ru-RU" sz="2400" i="1" dirty="0">
              <a:solidFill>
                <a:srgbClr val="C0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08650" y="4456611"/>
            <a:ext cx="636975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х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+ (х + 6) лет                                         16 лет</a:t>
            </a:r>
            <a:endParaRPr lang="ru-RU" sz="2400" i="1" dirty="0">
              <a:solidFill>
                <a:srgbClr val="C0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84650" y="4788000"/>
            <a:ext cx="326341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х + (х + 6) = 16</a:t>
            </a:r>
            <a:endParaRPr lang="ru-RU" sz="2400" i="1" dirty="0">
              <a:solidFill>
                <a:srgbClr val="C0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72000" y="5112000"/>
            <a:ext cx="163170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2х  = 10</a:t>
            </a:r>
            <a:endParaRPr lang="ru-RU" sz="2400" i="1" dirty="0">
              <a:solidFill>
                <a:srgbClr val="C0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72000" y="5472000"/>
            <a:ext cx="163170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х  = 5</a:t>
            </a:r>
            <a:endParaRPr lang="ru-RU" sz="2400" i="1" dirty="0">
              <a:solidFill>
                <a:srgbClr val="C0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764000" y="5796000"/>
            <a:ext cx="410414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б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рату 5 лет, сестре 11 лет</a:t>
            </a:r>
            <a:endParaRPr lang="ru-RU" sz="2400" i="1" dirty="0">
              <a:solidFill>
                <a:srgbClr val="C0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6208" y="522616"/>
            <a:ext cx="1648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 2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18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30" grpId="0"/>
      <p:bldP spid="31" grpId="1"/>
      <p:bldP spid="32" grpId="1"/>
      <p:bldP spid="33" grpId="1"/>
      <p:bldP spid="34" grpId="1"/>
      <p:bldP spid="3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Обогащаем знания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108000" y="612000"/>
            <a:ext cx="3924000" cy="360000"/>
            <a:chOff x="108000" y="612000"/>
            <a:chExt cx="3924000" cy="360000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484000" y="612000"/>
              <a:ext cx="1548000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</a:t>
              </a:r>
              <a:r>
                <a:rPr lang="ru-RU" sz="2000" b="1" dirty="0">
                  <a:solidFill>
                    <a:schemeClr val="bg1"/>
                  </a:solidFill>
                </a:rPr>
                <a:t> </a:t>
              </a:r>
              <a:r>
                <a:rPr lang="ru-RU" sz="2000" b="1" dirty="0" smtClean="0">
                  <a:solidFill>
                    <a:schemeClr val="bg1"/>
                  </a:solidFill>
                </a:rPr>
                <a:t>3.1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Скругленный прямоугольник 29"/>
          <p:cNvSpPr/>
          <p:nvPr/>
        </p:nvSpPr>
        <p:spPr>
          <a:xfrm>
            <a:off x="7971184" y="2327756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25730" y="2316997"/>
            <a:ext cx="7658638" cy="440120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Тетрадей в клетку– х шт.;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Тетрадей в линейку – (х + 6)шт.;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 + х + 6 = 24;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2х = 24 – 6;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2х = 18;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= 18 : 2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= 9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Тетрадей в клетку–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шт.;</a:t>
            </a:r>
          </a:p>
          <a:p>
            <a:pPr marL="514350" indent="-514350">
              <a:buAutoNum type="arabicParenR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9 + 6 = 15 (т) в линейку купила Наташа.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Ответ: 9т., 15т.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5730" y="1056095"/>
            <a:ext cx="869254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Наташа купила 24 тетради, причём тетрадей в линейку она купила на 6 больше, чем тетрадей в клетку. Сколько тетрадей каждого вида купила Наташа?</a:t>
            </a:r>
          </a:p>
        </p:txBody>
      </p:sp>
    </p:spTree>
    <p:extLst>
      <p:ext uri="{BB962C8B-B14F-4D97-AF65-F5344CB8AC3E}">
        <p14:creationId xmlns:p14="http://schemas.microsoft.com/office/powerpoint/2010/main" val="84138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9717</TotalTime>
  <Words>1255</Words>
  <Application>Microsoft Office PowerPoint</Application>
  <PresentationFormat>Экран (4:3)</PresentationFormat>
  <Paragraphs>198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Arial Black</vt:lpstr>
      <vt:lpstr>Calibri</vt:lpstr>
      <vt:lpstr>Cambria Math</vt:lpstr>
      <vt:lpstr>Tahoma</vt:lpstr>
      <vt:lpstr>Times New Roman</vt:lpstr>
      <vt:lpstr>Тема Office</vt:lpstr>
      <vt:lpstr>1_Тема Office</vt:lpstr>
      <vt:lpstr>Презентация PowerPoint</vt:lpstr>
      <vt:lpstr>Цель нашего урока</vt:lpstr>
      <vt:lpstr>Что сделано дома</vt:lpstr>
      <vt:lpstr>Что сделано дома</vt:lpstr>
      <vt:lpstr>Математическая разминка</vt:lpstr>
      <vt:lpstr>Решение задач с помощью уравнений</vt:lpstr>
      <vt:lpstr>Подведение под понятие уравнения</vt:lpstr>
      <vt:lpstr>Обогащаем знания</vt:lpstr>
      <vt:lpstr>Обогащаем знания</vt:lpstr>
      <vt:lpstr>Обогащаем знания</vt:lpstr>
      <vt:lpstr>Обогащаем знания</vt:lpstr>
      <vt:lpstr>Обогащаем знания</vt:lpstr>
      <vt:lpstr>Обогащаем знания</vt:lpstr>
      <vt:lpstr>Обогащаем знания</vt:lpstr>
      <vt:lpstr>Обогащаем знания</vt:lpstr>
      <vt:lpstr>Обогащаем знания</vt:lpstr>
      <vt:lpstr>Обогащаем знания</vt:lpstr>
      <vt:lpstr>Самостоятельная работа</vt:lpstr>
      <vt:lpstr>Самостоятельная работа</vt:lpstr>
      <vt:lpstr>«Синтетическая» пословица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AsusK50C</cp:lastModifiedBy>
  <cp:revision>1304</cp:revision>
  <dcterms:created xsi:type="dcterms:W3CDTF">2015-06-18T09:54:57Z</dcterms:created>
  <dcterms:modified xsi:type="dcterms:W3CDTF">2022-11-08T17:22:20Z</dcterms:modified>
</cp:coreProperties>
</file>