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76" r:id="rId3"/>
    <p:sldId id="257" r:id="rId4"/>
    <p:sldId id="261" r:id="rId5"/>
    <p:sldId id="265" r:id="rId6"/>
    <p:sldId id="274" r:id="rId7"/>
    <p:sldId id="260" r:id="rId8"/>
    <p:sldId id="259" r:id="rId9"/>
    <p:sldId id="264" r:id="rId10"/>
    <p:sldId id="266" r:id="rId11"/>
    <p:sldId id="273" r:id="rId12"/>
    <p:sldId id="277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68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B03F29-E8AE-4000-BBC0-6E0806ABBF11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D6C91D-2174-440B-93F3-5EDAC05BEF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47244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6C91D-2174-440B-93F3-5EDAC05BEF4B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94583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сихолог\Desktop\0b6c1bcfc1e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7068" y="-17870"/>
            <a:ext cx="9151068" cy="6875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404664"/>
            <a:ext cx="7848872" cy="648072"/>
          </a:xfrm>
        </p:spPr>
        <p:txBody>
          <a:bodyPr>
            <a:normAutofit lnSpcReduction="10000"/>
          </a:bodyPr>
          <a:lstStyle/>
          <a:p>
            <a:r>
              <a:rPr lang="ru-RU" sz="1600" b="1" dirty="0" smtClean="0">
                <a:solidFill>
                  <a:srgbClr val="002060"/>
                </a:solidFill>
              </a:rPr>
              <a:t>МУНИЦИПАЛЬНОЕ БЮДЖЕТНОЕ ДОШКОЛЬНОЕ ОБРАЗОВАТЕЛЬНОЕ УЧРЕЖДЕНИЕ ДЕТСКИЙ САД </a:t>
            </a:r>
            <a:r>
              <a:rPr lang="ru-RU" sz="2400" b="1" dirty="0" smtClean="0">
                <a:solidFill>
                  <a:srgbClr val="002060"/>
                </a:solidFill>
              </a:rPr>
              <a:t>«Снежинка</a:t>
            </a:r>
            <a:r>
              <a:rPr lang="ru-RU" sz="1600" b="1" dirty="0" smtClean="0">
                <a:solidFill>
                  <a:srgbClr val="002060"/>
                </a:solidFill>
              </a:rPr>
              <a:t>»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907976" y="2708920"/>
            <a:ext cx="7848872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800" b="1" dirty="0">
              <a:solidFill>
                <a:srgbClr val="002060"/>
              </a:solidFill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907976" y="2099297"/>
            <a:ext cx="7848872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8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06275" y="2240854"/>
            <a:ext cx="5184576" cy="1938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cs typeface="Aharoni" pitchFamily="2" charset="-79"/>
              </a:rPr>
              <a:t>Роль семьи </a:t>
            </a:r>
            <a:endParaRPr lang="ru-RU" sz="4000" b="1" dirty="0" smtClean="0">
              <a:solidFill>
                <a:srgbClr val="C00000"/>
              </a:solidFill>
              <a:cs typeface="Aharoni" pitchFamily="2" charset="-79"/>
            </a:endParaRPr>
          </a:p>
          <a:p>
            <a:pPr algn="ctr"/>
            <a:r>
              <a:rPr lang="ru-RU" sz="4000" b="1" dirty="0" smtClean="0">
                <a:solidFill>
                  <a:srgbClr val="C00000"/>
                </a:solidFill>
                <a:cs typeface="Aharoni" pitchFamily="2" charset="-79"/>
              </a:rPr>
              <a:t>в </a:t>
            </a:r>
            <a:r>
              <a:rPr lang="ru-RU" sz="4000" b="1" dirty="0">
                <a:solidFill>
                  <a:srgbClr val="C00000"/>
                </a:solidFill>
                <a:cs typeface="Aharoni" pitchFamily="2" charset="-79"/>
              </a:rPr>
              <a:t>речевом развитии </a:t>
            </a:r>
            <a:endParaRPr lang="ru-RU" sz="4000" b="1" dirty="0" smtClean="0">
              <a:solidFill>
                <a:srgbClr val="C00000"/>
              </a:solidFill>
              <a:cs typeface="Aharoni" pitchFamily="2" charset="-79"/>
            </a:endParaRPr>
          </a:p>
          <a:p>
            <a:pPr algn="ctr"/>
            <a:r>
              <a:rPr lang="ru-RU" sz="4000" b="1" dirty="0" smtClean="0">
                <a:solidFill>
                  <a:srgbClr val="C00000"/>
                </a:solidFill>
                <a:cs typeface="Aharoni" pitchFamily="2" charset="-79"/>
              </a:rPr>
              <a:t>Ребёнка </a:t>
            </a:r>
            <a:endParaRPr lang="ru-RU" sz="4000" dirty="0">
              <a:solidFill>
                <a:srgbClr val="C00000"/>
              </a:solidFill>
              <a:cs typeface="Aharoni" pitchFamily="2" charset="-79"/>
            </a:endParaRP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107504" y="5336418"/>
            <a:ext cx="3096344" cy="11878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b="1" dirty="0" smtClean="0">
                <a:solidFill>
                  <a:srgbClr val="002060"/>
                </a:solidFill>
                <a:latin typeface="+mj-lt"/>
              </a:rPr>
              <a:t>Подготовила воспитатель:</a:t>
            </a:r>
          </a:p>
          <a:p>
            <a:r>
              <a:rPr lang="ru-RU" sz="1800" b="1" dirty="0" smtClean="0">
                <a:solidFill>
                  <a:srgbClr val="002060"/>
                </a:solidFill>
                <a:latin typeface="+mj-lt"/>
              </a:rPr>
              <a:t>Казакова Л.И.</a:t>
            </a:r>
          </a:p>
          <a:p>
            <a:endParaRPr lang="ru-RU" sz="1800" b="1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01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сихолог\Desktop\0b6c1bcfc1e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-63964"/>
            <a:ext cx="9151068" cy="6863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636912"/>
            <a:ext cx="6653250" cy="2353816"/>
          </a:xfrm>
        </p:spPr>
        <p:txBody>
          <a:bodyPr>
            <a:normAutofit/>
          </a:bodyPr>
          <a:lstStyle/>
          <a:p>
            <a:pPr algn="l"/>
            <a:r>
              <a:rPr lang="ru-RU" sz="3000" dirty="0" smtClean="0">
                <a:solidFill>
                  <a:srgbClr val="002060"/>
                </a:solidFill>
              </a:rPr>
              <a:t>	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2060848"/>
            <a:ext cx="7848872" cy="181588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/>
              <a:t>3</a:t>
            </a:r>
            <a:r>
              <a:rPr lang="ru-RU" sz="2000" b="1" dirty="0" smtClean="0"/>
              <a:t>.Чтение </a:t>
            </a:r>
            <a:r>
              <a:rPr lang="ru-RU" sz="2000" b="1" dirty="0"/>
              <a:t>детям художественной литературы</a:t>
            </a:r>
            <a:r>
              <a:rPr lang="ru-RU" sz="2000" b="1" dirty="0" smtClean="0"/>
              <a:t>.</a:t>
            </a:r>
          </a:p>
          <a:p>
            <a:pPr algn="ctr"/>
            <a:endParaRPr lang="ru-RU" sz="2000" dirty="0"/>
          </a:p>
          <a:p>
            <a:r>
              <a:rPr lang="ru-RU" dirty="0" smtClean="0"/>
              <a:t>	</a:t>
            </a:r>
            <a:r>
              <a:rPr lang="ru-RU" dirty="0" smtClean="0">
                <a:solidFill>
                  <a:srgbClr val="002060"/>
                </a:solidFill>
              </a:rPr>
              <a:t>Художественная </a:t>
            </a:r>
            <a:r>
              <a:rPr lang="ru-RU" dirty="0">
                <a:solidFill>
                  <a:srgbClr val="002060"/>
                </a:solidFill>
              </a:rPr>
              <a:t>литература является необходимым условием для всестороннего развития речи ребёнка. Красочные определения, яркие, необычные сравнения, которые с помощью взрослого ребенок находит в худ. лит-ре, помогают ему самому подбирать их в своём рассказе.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4437112"/>
            <a:ext cx="6336704" cy="181588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/>
              <a:t>4</a:t>
            </a:r>
            <a:r>
              <a:rPr lang="ru-RU" sz="2000" b="1" dirty="0" smtClean="0"/>
              <a:t>. Совместное </a:t>
            </a:r>
            <a:r>
              <a:rPr lang="ru-RU" sz="2000" b="1" dirty="0"/>
              <a:t>пение с ребёнком</a:t>
            </a:r>
            <a:r>
              <a:rPr lang="ru-RU" sz="2000" b="1" dirty="0" smtClean="0"/>
              <a:t>.</a:t>
            </a:r>
          </a:p>
          <a:p>
            <a:pPr algn="ctr"/>
            <a:endParaRPr lang="ru-RU" sz="2000" b="1" dirty="0"/>
          </a:p>
          <a:p>
            <a:r>
              <a:rPr lang="ru-RU" dirty="0" smtClean="0"/>
              <a:t>	</a:t>
            </a:r>
            <a:r>
              <a:rPr lang="ru-RU" dirty="0" smtClean="0">
                <a:solidFill>
                  <a:srgbClr val="002060"/>
                </a:solidFill>
              </a:rPr>
              <a:t>Пение </a:t>
            </a:r>
            <a:r>
              <a:rPr lang="ru-RU" dirty="0">
                <a:solidFill>
                  <a:srgbClr val="002060"/>
                </a:solidFill>
              </a:rPr>
              <a:t>способствует развитию фонематического слуха. Правильное восприятие фонемы обеспечивает правильное воспроизведение, а в дальнейшем и написание её.</a:t>
            </a:r>
          </a:p>
        </p:txBody>
      </p:sp>
    </p:spTree>
    <p:extLst>
      <p:ext uri="{BB962C8B-B14F-4D97-AF65-F5344CB8AC3E}">
        <p14:creationId xmlns:p14="http://schemas.microsoft.com/office/powerpoint/2010/main" xmlns="" val="320713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сихолог\Desktop\0b6c1bcfc1e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-10880"/>
            <a:ext cx="9151068" cy="6863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636912"/>
            <a:ext cx="6653250" cy="2353816"/>
          </a:xfrm>
        </p:spPr>
        <p:txBody>
          <a:bodyPr>
            <a:normAutofit/>
          </a:bodyPr>
          <a:lstStyle/>
          <a:p>
            <a:pPr algn="l"/>
            <a:r>
              <a:rPr lang="ru-RU" sz="3000" dirty="0" smtClean="0">
                <a:solidFill>
                  <a:srgbClr val="002060"/>
                </a:solidFill>
              </a:rPr>
              <a:t>	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37355" y="1943246"/>
            <a:ext cx="6470949" cy="9541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5. </a:t>
            </a:r>
            <a:r>
              <a:rPr lang="ru-RU" sz="2000" b="1" dirty="0">
                <a:solidFill>
                  <a:schemeClr val="tx1"/>
                </a:solidFill>
              </a:rPr>
              <a:t>Развитие мелкой моторики рук.</a:t>
            </a:r>
          </a:p>
          <a:p>
            <a:pPr algn="ctr"/>
            <a:endParaRPr lang="ru-RU" dirty="0">
              <a:solidFill>
                <a:srgbClr val="002060"/>
              </a:solidFill>
            </a:endParaRPr>
          </a:p>
          <a:p>
            <a:pPr algn="ctr"/>
            <a:r>
              <a:rPr lang="ru-RU" dirty="0">
                <a:solidFill>
                  <a:srgbClr val="002060"/>
                </a:solidFill>
              </a:rPr>
              <a:t>	Развитие моторики напрямую связано с речью.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4299" y="3197037"/>
            <a:ext cx="6336704" cy="320087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2000" b="1" dirty="0" smtClean="0">
                <a:solidFill>
                  <a:prstClr val="black"/>
                </a:solidFill>
              </a:rPr>
              <a:t>6. </a:t>
            </a:r>
            <a:r>
              <a:rPr lang="ru-RU" sz="2000" b="1" dirty="0">
                <a:solidFill>
                  <a:prstClr val="black"/>
                </a:solidFill>
              </a:rPr>
              <a:t>Дыхательные упражнения.</a:t>
            </a:r>
          </a:p>
          <a:p>
            <a:pPr lvl="0" algn="ctr"/>
            <a:endParaRPr lang="ru-RU" sz="2000" b="1" dirty="0">
              <a:solidFill>
                <a:prstClr val="black"/>
              </a:solidFill>
            </a:endParaRPr>
          </a:p>
          <a:p>
            <a:pPr lvl="0"/>
            <a:r>
              <a:rPr lang="ru-RU" dirty="0">
                <a:solidFill>
                  <a:prstClr val="black"/>
                </a:solidFill>
              </a:rPr>
              <a:t>	</a:t>
            </a:r>
            <a:r>
              <a:rPr lang="ru-RU" dirty="0">
                <a:solidFill>
                  <a:srgbClr val="002060"/>
                </a:solidFill>
              </a:rPr>
              <a:t>Одной из главных задач формирования речи является развитие речевого дыхания, которое включает в себя выработку длительного и достаточной силы ротового выдоха, умения беззвучно и своевременно добирать воздух в процессе высказывания. Так же формируются умения пользоваться интонационной окраской высказываний (восклицательной, вопросительной, утвердительной, повествовательной, испуга, радости, огорчения, просьбы, удивления, разочарования, нежности). </a:t>
            </a:r>
          </a:p>
        </p:txBody>
      </p:sp>
    </p:spTree>
    <p:extLst>
      <p:ext uri="{BB962C8B-B14F-4D97-AF65-F5344CB8AC3E}">
        <p14:creationId xmlns:p14="http://schemas.microsoft.com/office/powerpoint/2010/main" xmlns="" val="3116158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сихолог\Desktop\0b6c1bcfc1e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-17699"/>
            <a:ext cx="9151068" cy="6863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636912"/>
            <a:ext cx="6653250" cy="2353816"/>
          </a:xfrm>
        </p:spPr>
        <p:txBody>
          <a:bodyPr>
            <a:normAutofit/>
          </a:bodyPr>
          <a:lstStyle/>
          <a:p>
            <a:pPr algn="l"/>
            <a:r>
              <a:rPr lang="ru-RU" sz="3000" dirty="0" smtClean="0">
                <a:solidFill>
                  <a:srgbClr val="002060"/>
                </a:solidFill>
              </a:rPr>
              <a:t>	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980728"/>
            <a:ext cx="5256584" cy="501675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tx1"/>
                </a:solidFill>
              </a:rPr>
              <a:t>В заключение напомним общие для всех методик развития речи правила:</a:t>
            </a:r>
          </a:p>
          <a:p>
            <a:pPr algn="ctr"/>
            <a:endParaRPr lang="ru-RU" sz="2000" dirty="0">
              <a:solidFill>
                <a:srgbClr val="002060"/>
              </a:solidFill>
            </a:endParaRPr>
          </a:p>
          <a:p>
            <a:r>
              <a:rPr lang="ru-RU" sz="2000" dirty="0">
                <a:solidFill>
                  <a:srgbClr val="002060"/>
                </a:solidFill>
              </a:rPr>
              <a:t>* говорите с ребенком медленно и внятно, достаточно короткими фразами; </a:t>
            </a:r>
          </a:p>
          <a:p>
            <a:r>
              <a:rPr lang="ru-RU" sz="2000" dirty="0">
                <a:solidFill>
                  <a:srgbClr val="002060"/>
                </a:solidFill>
              </a:rPr>
              <a:t>* каждый день читайте ребенку стихи, сказки, обсуждайте картинки; не отказывайте, если ребенок попросит Вас в очередной раз прочитать его любимую сказку;</a:t>
            </a:r>
          </a:p>
          <a:p>
            <a:r>
              <a:rPr lang="ru-RU" sz="2000" dirty="0">
                <a:solidFill>
                  <a:srgbClr val="002060"/>
                </a:solidFill>
              </a:rPr>
              <a:t>* игра - основная деятельность ребенка. поэтому все занятия с детьми раннего возраста возможно проводить только в игровой форме;</a:t>
            </a:r>
          </a:p>
          <a:p>
            <a:r>
              <a:rPr lang="ru-RU" sz="2000" dirty="0">
                <a:solidFill>
                  <a:srgbClr val="002060"/>
                </a:solidFill>
              </a:rPr>
              <a:t>* не переходите на "детский язык" (не "сюсюкайте") сами и просите не делать этого других взрослых.</a:t>
            </a:r>
          </a:p>
        </p:txBody>
      </p:sp>
    </p:spTree>
    <p:extLst>
      <p:ext uri="{BB962C8B-B14F-4D97-AF65-F5344CB8AC3E}">
        <p14:creationId xmlns:p14="http://schemas.microsoft.com/office/powerpoint/2010/main" xmlns="" val="10395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сихолог\Desktop\0b6c1bcfc1e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-5302"/>
            <a:ext cx="9151068" cy="6863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636912"/>
            <a:ext cx="6653250" cy="2353816"/>
          </a:xfrm>
        </p:spPr>
        <p:txBody>
          <a:bodyPr>
            <a:normAutofit/>
          </a:bodyPr>
          <a:lstStyle/>
          <a:p>
            <a:pPr algn="l"/>
            <a:r>
              <a:rPr lang="ru-RU" sz="3000" dirty="0" smtClean="0">
                <a:solidFill>
                  <a:srgbClr val="002060"/>
                </a:solidFill>
              </a:rPr>
              <a:t>	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3010849"/>
            <a:ext cx="6552728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Спасибо за внимание!</a:t>
            </a:r>
            <a:endParaRPr lang="ru-RU" sz="4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575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сихолог\Desktop\0b6c1bcfc1e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009" y="-171400"/>
            <a:ext cx="9151068" cy="6863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636912"/>
            <a:ext cx="6653250" cy="2353816"/>
          </a:xfrm>
        </p:spPr>
        <p:txBody>
          <a:bodyPr>
            <a:normAutofit/>
          </a:bodyPr>
          <a:lstStyle/>
          <a:p>
            <a:pPr algn="l"/>
            <a:r>
              <a:rPr lang="ru-RU" sz="3000" dirty="0" smtClean="0">
                <a:solidFill>
                  <a:srgbClr val="002060"/>
                </a:solidFill>
              </a:rPr>
              <a:t>	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98852" y="3051736"/>
            <a:ext cx="5256584" cy="193899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002060"/>
                </a:solidFill>
              </a:rPr>
              <a:t>В формировании речи ребёнка большую роль играет его окружение, а именно, родители и педагоги. И от того, как мы говорим, сколько внимания уделяем речевому общению с ребёнком, во многом зависит его успех в усвоении языка.</a:t>
            </a:r>
          </a:p>
        </p:txBody>
      </p:sp>
    </p:spTree>
    <p:extLst>
      <p:ext uri="{BB962C8B-B14F-4D97-AF65-F5344CB8AC3E}">
        <p14:creationId xmlns:p14="http://schemas.microsoft.com/office/powerpoint/2010/main" xmlns="" val="1103300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сихолог\Desktop\0b6c1bcfc1e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-99394"/>
            <a:ext cx="9151068" cy="6863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2060848"/>
            <a:ext cx="7344816" cy="4392488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rgbClr val="002060"/>
                </a:solidFill>
              </a:rPr>
              <a:t>	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58201" y="1750277"/>
            <a:ext cx="2267909" cy="319627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40703" y="1750277"/>
            <a:ext cx="2115495" cy="319627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30055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сихолог\Desktop\0b6c1bcfc1e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-5302"/>
            <a:ext cx="9151068" cy="6863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636912"/>
            <a:ext cx="6653250" cy="2353816"/>
          </a:xfrm>
        </p:spPr>
        <p:txBody>
          <a:bodyPr>
            <a:normAutofit/>
          </a:bodyPr>
          <a:lstStyle/>
          <a:p>
            <a:pPr algn="l"/>
            <a:r>
              <a:rPr lang="ru-RU" sz="3000" dirty="0" smtClean="0">
                <a:solidFill>
                  <a:srgbClr val="002060"/>
                </a:solidFill>
              </a:rPr>
              <a:t>	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2636912"/>
            <a:ext cx="69847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	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90914" y="1793653"/>
            <a:ext cx="3251262" cy="361359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02346" y="1793654"/>
            <a:ext cx="3425638" cy="361359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144550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сихолог\Desktop\0b6c1bcfc1e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-66864"/>
            <a:ext cx="9151068" cy="6863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636912"/>
            <a:ext cx="6653250" cy="2353816"/>
          </a:xfrm>
        </p:spPr>
        <p:txBody>
          <a:bodyPr>
            <a:normAutofit/>
          </a:bodyPr>
          <a:lstStyle/>
          <a:p>
            <a:pPr algn="l"/>
            <a:r>
              <a:rPr lang="ru-RU" sz="3000" dirty="0" smtClean="0">
                <a:solidFill>
                  <a:srgbClr val="002060"/>
                </a:solidFill>
              </a:rPr>
              <a:t>	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9692" y="1074608"/>
            <a:ext cx="7438571" cy="547842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</a:rPr>
              <a:t>1</a:t>
            </a:r>
            <a:r>
              <a:rPr lang="ru-RU" sz="1400" dirty="0">
                <a:solidFill>
                  <a:srgbClr val="002060"/>
                </a:solidFill>
              </a:rPr>
              <a:t>. Общее правило – чем больше Вы разговариваете с ребёнком, тем большему он научится.</a:t>
            </a:r>
          </a:p>
          <a:p>
            <a:r>
              <a:rPr lang="ru-RU" sz="1400" dirty="0">
                <a:solidFill>
                  <a:srgbClr val="002060"/>
                </a:solidFill>
              </a:rPr>
              <a:t> 2. Продолжайте и дополняйте сказанное ребёнком – делайте его предложения распространенными.</a:t>
            </a:r>
          </a:p>
          <a:p>
            <a:r>
              <a:rPr lang="ru-RU" sz="1400" dirty="0">
                <a:solidFill>
                  <a:srgbClr val="002060"/>
                </a:solidFill>
              </a:rPr>
              <a:t>3. Никогда не поправляйте речь ребёнка. Просто повторите ту же фразу правильно.</a:t>
            </a:r>
          </a:p>
          <a:p>
            <a:r>
              <a:rPr lang="ru-RU" sz="1400" dirty="0">
                <a:solidFill>
                  <a:srgbClr val="002060"/>
                </a:solidFill>
              </a:rPr>
              <a:t>4. Заботьтесь о том, чтобы у ребёнка были новые впечатления, о которых он мог бы рассказать.</a:t>
            </a:r>
          </a:p>
          <a:p>
            <a:r>
              <a:rPr lang="ru-RU" sz="1400" dirty="0">
                <a:solidFill>
                  <a:srgbClr val="002060"/>
                </a:solidFill>
              </a:rPr>
              <a:t>5. Поощряйте в ребенке стремление задавать вопросы и никогда не оставляйте их без ответа.</a:t>
            </a:r>
          </a:p>
          <a:p>
            <a:r>
              <a:rPr lang="ru-RU" sz="1400" dirty="0">
                <a:solidFill>
                  <a:srgbClr val="002060"/>
                </a:solidFill>
              </a:rPr>
              <a:t>6. Не перебивайте ребёнка, не отворачивайтесь пока малыш, не закончит рассказывать – другими словами, не дайте заподозрить, что Вас мало интересует то, о чём он говорит.</a:t>
            </a:r>
          </a:p>
          <a:p>
            <a:r>
              <a:rPr lang="ru-RU" sz="1400" dirty="0">
                <a:solidFill>
                  <a:srgbClr val="002060"/>
                </a:solidFill>
              </a:rPr>
              <a:t>7. Давайте ребёнку перебирать крупы, играть с пуговицами, мелкими игрушками – это развивает пальцы рук, следовательно, и речь.</a:t>
            </a:r>
          </a:p>
          <a:p>
            <a:r>
              <a:rPr lang="ru-RU" sz="1400" dirty="0">
                <a:solidFill>
                  <a:srgbClr val="002060"/>
                </a:solidFill>
              </a:rPr>
              <a:t>8. Обращайте внимание детей на звуки и шумы с улицы, из другой комнаты, из кухни. Это развивает фонематический (речевой) слух.</a:t>
            </a:r>
          </a:p>
          <a:p>
            <a:r>
              <a:rPr lang="ru-RU" sz="1400" dirty="0">
                <a:solidFill>
                  <a:srgbClr val="002060"/>
                </a:solidFill>
              </a:rPr>
              <a:t> 9. Ограничивайте время просмотра телевизора. Лучше смотрите телевизор вместе с ребёнком и обсуждайте с ним его впечатления от увиденного.</a:t>
            </a:r>
          </a:p>
          <a:p>
            <a:r>
              <a:rPr lang="ru-RU" sz="1400" dirty="0">
                <a:solidFill>
                  <a:srgbClr val="002060"/>
                </a:solidFill>
              </a:rPr>
              <a:t>10. Читайте с ребёнком художественную литературу: Колобок, Теремок, Курочка Ряба, Три медведя, Волк и семеро козлят, Репка.</a:t>
            </a:r>
          </a:p>
          <a:p>
            <a:r>
              <a:rPr lang="ru-RU" sz="1400" dirty="0">
                <a:solidFill>
                  <a:srgbClr val="002060"/>
                </a:solidFill>
              </a:rPr>
              <a:t>это приучает ребёнка слушать, быть усидчивым, беседуйте о прочитанном.</a:t>
            </a:r>
          </a:p>
          <a:p>
            <a:r>
              <a:rPr lang="ru-RU" sz="1400" dirty="0">
                <a:solidFill>
                  <a:srgbClr val="002060"/>
                </a:solidFill>
              </a:rPr>
              <a:t>11. Не критикуйте ребёнка даже с глазу на глаз, тем более не следует этого делать в присутствии посторонних.</a:t>
            </a:r>
          </a:p>
          <a:p>
            <a:r>
              <a:rPr lang="ru-RU" sz="1400" dirty="0">
                <a:solidFill>
                  <a:srgbClr val="002060"/>
                </a:solidFill>
              </a:rPr>
              <a:t>12. Не сравнивайте ребёнка с другими детьми.</a:t>
            </a:r>
          </a:p>
          <a:p>
            <a:r>
              <a:rPr lang="ru-RU" sz="1400" dirty="0">
                <a:solidFill>
                  <a:srgbClr val="002060"/>
                </a:solidFill>
              </a:rPr>
              <a:t>13. Играйте с ребёнком в разные игры.</a:t>
            </a:r>
          </a:p>
          <a:p>
            <a:r>
              <a:rPr lang="ru-RU" sz="1400" dirty="0">
                <a:solidFill>
                  <a:srgbClr val="002060"/>
                </a:solidFill>
              </a:rPr>
              <a:t>14.Проблемы отцов и детей не бывают там, где родители и дети дружат и чем-то занимаются вместе.</a:t>
            </a:r>
          </a:p>
          <a:p>
            <a:pPr algn="ctr"/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43808" y="223534"/>
            <a:ext cx="3997964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Памятка для родителей</a:t>
            </a:r>
          </a:p>
          <a:p>
            <a:pPr algn="ctr"/>
            <a:r>
              <a:rPr lang="ru-RU" dirty="0">
                <a:solidFill>
                  <a:srgbClr val="002060"/>
                </a:solidFill>
              </a:rPr>
              <a:t>по развитию речи детей.</a:t>
            </a:r>
          </a:p>
        </p:txBody>
      </p:sp>
    </p:spTree>
    <p:extLst>
      <p:ext uri="{BB962C8B-B14F-4D97-AF65-F5344CB8AC3E}">
        <p14:creationId xmlns:p14="http://schemas.microsoft.com/office/powerpoint/2010/main" xmlns="" val="3883904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сихолог\Desktop\0b6c1bcfc1e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0498" y="-99392"/>
            <a:ext cx="9151068" cy="6863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636912"/>
            <a:ext cx="6653250" cy="2353816"/>
          </a:xfrm>
        </p:spPr>
        <p:txBody>
          <a:bodyPr>
            <a:normAutofit/>
          </a:bodyPr>
          <a:lstStyle/>
          <a:p>
            <a:pPr algn="l"/>
            <a:r>
              <a:rPr lang="ru-RU" sz="3000" dirty="0" smtClean="0">
                <a:solidFill>
                  <a:srgbClr val="002060"/>
                </a:solidFill>
              </a:rPr>
              <a:t>	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0282" y="223714"/>
            <a:ext cx="6552728" cy="621708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b="1" i="1" dirty="0">
                <a:solidFill>
                  <a:srgbClr val="002060"/>
                </a:solidFill>
              </a:rPr>
              <a:t>Анкета для родителей по развитию речи ребенка</a:t>
            </a:r>
          </a:p>
          <a:p>
            <a:r>
              <a:rPr lang="ru-RU" sz="1400" dirty="0">
                <a:solidFill>
                  <a:srgbClr val="002060"/>
                </a:solidFill>
              </a:rPr>
              <a:t>1</a:t>
            </a:r>
            <a:r>
              <a:rPr lang="ru-RU" sz="1600" dirty="0">
                <a:solidFill>
                  <a:srgbClr val="002060"/>
                </a:solidFill>
              </a:rPr>
              <a:t>. Читаете ли вы своему ребенку сказки, стихи, рассказы?</a:t>
            </a:r>
          </a:p>
          <a:p>
            <a:r>
              <a:rPr lang="ru-RU" sz="1600" dirty="0">
                <a:solidFill>
                  <a:srgbClr val="002060"/>
                </a:solidFill>
              </a:rPr>
              <a:t>а) читаем много, постоянно;</a:t>
            </a:r>
          </a:p>
          <a:p>
            <a:r>
              <a:rPr lang="ru-RU" sz="1600" dirty="0">
                <a:solidFill>
                  <a:srgbClr val="002060"/>
                </a:solidFill>
              </a:rPr>
              <a:t>б) читаем, но редко;</a:t>
            </a:r>
          </a:p>
          <a:p>
            <a:r>
              <a:rPr lang="ru-RU" sz="1600" dirty="0">
                <a:solidFill>
                  <a:srgbClr val="002060"/>
                </a:solidFill>
              </a:rPr>
              <a:t>в) не читаем.</a:t>
            </a:r>
          </a:p>
          <a:p>
            <a:r>
              <a:rPr lang="ru-RU" sz="1600" dirty="0">
                <a:solidFill>
                  <a:srgbClr val="002060"/>
                </a:solidFill>
              </a:rPr>
              <a:t>2. Любит ли слушать ребенок, когда ему читают?</a:t>
            </a:r>
          </a:p>
          <a:p>
            <a:r>
              <a:rPr lang="ru-RU" sz="1600" dirty="0">
                <a:solidFill>
                  <a:srgbClr val="002060"/>
                </a:solidFill>
              </a:rPr>
              <a:t>а) любит и подолгу слушает;</a:t>
            </a:r>
          </a:p>
          <a:p>
            <a:r>
              <a:rPr lang="ru-RU" sz="1600" dirty="0">
                <a:solidFill>
                  <a:srgbClr val="002060"/>
                </a:solidFill>
              </a:rPr>
              <a:t>б) когда как;</a:t>
            </a:r>
          </a:p>
          <a:p>
            <a:r>
              <a:rPr lang="ru-RU" sz="1600" dirty="0">
                <a:solidFill>
                  <a:srgbClr val="002060"/>
                </a:solidFill>
              </a:rPr>
              <a:t>в) не любит.</a:t>
            </a:r>
          </a:p>
          <a:p>
            <a:r>
              <a:rPr lang="ru-RU" sz="1600" dirty="0">
                <a:solidFill>
                  <a:srgbClr val="002060"/>
                </a:solidFill>
              </a:rPr>
              <a:t>3. Что больше нравиться вашему ребенку:</a:t>
            </a:r>
          </a:p>
          <a:p>
            <a:r>
              <a:rPr lang="ru-RU" sz="1600" dirty="0">
                <a:solidFill>
                  <a:srgbClr val="002060"/>
                </a:solidFill>
              </a:rPr>
              <a:t>а) сказки;</a:t>
            </a:r>
          </a:p>
          <a:p>
            <a:r>
              <a:rPr lang="ru-RU" sz="1600" dirty="0">
                <a:solidFill>
                  <a:srgbClr val="002060"/>
                </a:solidFill>
              </a:rPr>
              <a:t>б) стихи;</a:t>
            </a:r>
          </a:p>
          <a:p>
            <a:r>
              <a:rPr lang="ru-RU" sz="1600" dirty="0">
                <a:solidFill>
                  <a:srgbClr val="002060"/>
                </a:solidFill>
              </a:rPr>
              <a:t>в) рассказы.</a:t>
            </a:r>
          </a:p>
          <a:p>
            <a:r>
              <a:rPr lang="ru-RU" sz="1600" dirty="0">
                <a:solidFill>
                  <a:srgbClr val="002060"/>
                </a:solidFill>
              </a:rPr>
              <a:t>4. После чтения рассказа или сказки может ли ребёнок ее рассказать?</a:t>
            </a:r>
          </a:p>
          <a:p>
            <a:r>
              <a:rPr lang="ru-RU" sz="1600" dirty="0">
                <a:solidFill>
                  <a:srgbClr val="002060"/>
                </a:solidFill>
              </a:rPr>
              <a:t>а) да, рассказывает, как ему читали;</a:t>
            </a:r>
          </a:p>
          <a:p>
            <a:r>
              <a:rPr lang="ru-RU" sz="1600" dirty="0">
                <a:solidFill>
                  <a:srgbClr val="002060"/>
                </a:solidFill>
              </a:rPr>
              <a:t>б) рассказывает, но на свой лад;</a:t>
            </a:r>
          </a:p>
          <a:p>
            <a:r>
              <a:rPr lang="ru-RU" sz="1600" dirty="0">
                <a:solidFill>
                  <a:srgbClr val="002060"/>
                </a:solidFill>
              </a:rPr>
              <a:t>в) частично рассказывает сказку;</a:t>
            </a:r>
          </a:p>
          <a:p>
            <a:r>
              <a:rPr lang="ru-RU" sz="1600" dirty="0">
                <a:solidFill>
                  <a:srgbClr val="002060"/>
                </a:solidFill>
              </a:rPr>
              <a:t>г) не рассказывает.</a:t>
            </a:r>
          </a:p>
          <a:p>
            <a:r>
              <a:rPr lang="ru-RU" sz="1600" dirty="0">
                <a:solidFill>
                  <a:srgbClr val="002060"/>
                </a:solidFill>
              </a:rPr>
              <a:t>5. Есть ли у ребенка потребность к творчеству?</a:t>
            </a:r>
          </a:p>
          <a:p>
            <a:r>
              <a:rPr lang="ru-RU" sz="1600" dirty="0">
                <a:solidFill>
                  <a:srgbClr val="002060"/>
                </a:solidFill>
              </a:rPr>
              <a:t>а) есть;</a:t>
            </a:r>
          </a:p>
          <a:p>
            <a:r>
              <a:rPr lang="ru-RU" sz="1600" dirty="0">
                <a:solidFill>
                  <a:srgbClr val="002060"/>
                </a:solidFill>
              </a:rPr>
              <a:t>б) проявляется, но изредка;</a:t>
            </a:r>
          </a:p>
          <a:p>
            <a:r>
              <a:rPr lang="ru-RU" sz="1600" dirty="0">
                <a:solidFill>
                  <a:srgbClr val="002060"/>
                </a:solidFill>
              </a:rPr>
              <a:t>в) очень редко.</a:t>
            </a:r>
          </a:p>
          <a:p>
            <a:r>
              <a:rPr lang="ru-RU" sz="1600" dirty="0">
                <a:solidFill>
                  <a:srgbClr val="002060"/>
                </a:solidFill>
              </a:rPr>
              <a:t>6. Играете ли вы со своим ребенком в игры по развитию речи?</a:t>
            </a:r>
          </a:p>
          <a:p>
            <a:r>
              <a:rPr lang="ru-RU" sz="1600" dirty="0">
                <a:solidFill>
                  <a:srgbClr val="002060"/>
                </a:solidFill>
              </a:rPr>
              <a:t>а) да</a:t>
            </a:r>
          </a:p>
          <a:p>
            <a:r>
              <a:rPr lang="ru-RU" sz="1600" dirty="0">
                <a:solidFill>
                  <a:srgbClr val="002060"/>
                </a:solidFill>
              </a:rPr>
              <a:t>б) нет</a:t>
            </a:r>
          </a:p>
        </p:txBody>
      </p:sp>
    </p:spTree>
    <p:extLst>
      <p:ext uri="{BB962C8B-B14F-4D97-AF65-F5344CB8AC3E}">
        <p14:creationId xmlns:p14="http://schemas.microsoft.com/office/powerpoint/2010/main" xmlns="" val="14774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сихолог\Desktop\0b6c1bcfc1e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36125" y="-109448"/>
            <a:ext cx="9151068" cy="6863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636912"/>
            <a:ext cx="6653250" cy="2353816"/>
          </a:xfrm>
        </p:spPr>
        <p:txBody>
          <a:bodyPr>
            <a:normAutofit/>
          </a:bodyPr>
          <a:lstStyle/>
          <a:p>
            <a:pPr algn="l"/>
            <a:r>
              <a:rPr lang="ru-RU" sz="3000" dirty="0" smtClean="0">
                <a:solidFill>
                  <a:srgbClr val="002060"/>
                </a:solidFill>
              </a:rPr>
              <a:t>	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2136339"/>
            <a:ext cx="76328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	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5056" y="2387945"/>
            <a:ext cx="3916944" cy="368188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63785" y="1484784"/>
            <a:ext cx="3583185" cy="3674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7635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сихолог\Desktop\0b6c1bcfc1e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35135" y="-5301"/>
            <a:ext cx="9151068" cy="6863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636912"/>
            <a:ext cx="6653250" cy="2353816"/>
          </a:xfrm>
        </p:spPr>
        <p:txBody>
          <a:bodyPr>
            <a:normAutofit/>
          </a:bodyPr>
          <a:lstStyle/>
          <a:p>
            <a:pPr algn="l"/>
            <a:r>
              <a:rPr lang="ru-RU" sz="3000" dirty="0" smtClean="0">
                <a:solidFill>
                  <a:srgbClr val="002060"/>
                </a:solidFill>
              </a:rPr>
              <a:t>	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580112" y="1868977"/>
            <a:ext cx="3380727" cy="364825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71018" y="1051317"/>
            <a:ext cx="2809093" cy="324177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8412" t="29937" r="6230" b="18088"/>
          <a:stretch/>
        </p:blipFill>
        <p:spPr bwMode="auto">
          <a:xfrm>
            <a:off x="107038" y="2958363"/>
            <a:ext cx="2663980" cy="270288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2859815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сихолог\Desktop\0b6c1bcfc1e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-5302"/>
            <a:ext cx="9151068" cy="6863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1402" y="4149080"/>
            <a:ext cx="8794367" cy="2353816"/>
          </a:xfrm>
        </p:spPr>
        <p:txBody>
          <a:bodyPr>
            <a:normAutofit/>
          </a:bodyPr>
          <a:lstStyle/>
          <a:p>
            <a:pPr algn="l"/>
            <a:r>
              <a:rPr lang="ru-RU" sz="3000" dirty="0" smtClean="0">
                <a:solidFill>
                  <a:srgbClr val="002060"/>
                </a:solidFill>
              </a:rPr>
              <a:t>	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5298" y="692696"/>
            <a:ext cx="8820472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Ф</a:t>
            </a:r>
            <a:r>
              <a:rPr lang="ru-RU" sz="3200" b="1" dirty="0" smtClean="0">
                <a:solidFill>
                  <a:srgbClr val="C00000"/>
                </a:solidFill>
              </a:rPr>
              <a:t>акторы </a:t>
            </a:r>
            <a:r>
              <a:rPr lang="ru-RU" sz="3200" b="1" dirty="0">
                <a:solidFill>
                  <a:srgbClr val="C00000"/>
                </a:solidFill>
              </a:rPr>
              <a:t>успешного речевого развития </a:t>
            </a:r>
            <a:r>
              <a:rPr lang="ru-RU" sz="3200" b="1" dirty="0" smtClean="0">
                <a:solidFill>
                  <a:srgbClr val="C00000"/>
                </a:solidFill>
              </a:rPr>
              <a:t>ребенка: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7" y="1582341"/>
            <a:ext cx="8352929" cy="292387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/>
              <a:t>1</a:t>
            </a:r>
            <a:r>
              <a:rPr lang="ru-RU" sz="2000" b="1" dirty="0" smtClean="0"/>
              <a:t>. Эмоциональное </a:t>
            </a:r>
            <a:r>
              <a:rPr lang="ru-RU" sz="2000" b="1" dirty="0"/>
              <a:t>общение родителей с ребёнком с младенческого возраста.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>
                <a:solidFill>
                  <a:srgbClr val="002060"/>
                </a:solidFill>
              </a:rPr>
              <a:t>	</a:t>
            </a:r>
            <a:r>
              <a:rPr lang="ru-RU" dirty="0" smtClean="0">
                <a:solidFill>
                  <a:srgbClr val="002060"/>
                </a:solidFill>
              </a:rPr>
              <a:t>Речь </a:t>
            </a:r>
            <a:r>
              <a:rPr lang="ru-RU" dirty="0">
                <a:solidFill>
                  <a:srgbClr val="002060"/>
                </a:solidFill>
              </a:rPr>
              <a:t>не передается по наследству, малыш перенимает опыт речевого общения у окружающих его взрослых.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	В </a:t>
            </a:r>
            <a:r>
              <a:rPr lang="ru-RU" dirty="0">
                <a:solidFill>
                  <a:srgbClr val="002060"/>
                </a:solidFill>
              </a:rPr>
              <a:t>качестве основного “проводника” в мир речевого общения и мышления для ребёнка выступает взрослый. В общении с взрослым ребёнок овладевает речевыми нормами, узнает новые слова и тем самым расширяет свой словарный запас. Поэтому так важно, что бы дома он слышал правильную, грамотную речь.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4725144"/>
            <a:ext cx="6912768" cy="181588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/>
              <a:t>2. Общение ребёнка со сверстниками</a:t>
            </a:r>
            <a:r>
              <a:rPr lang="ru-RU" sz="2000" b="1" dirty="0" smtClean="0"/>
              <a:t>.</a:t>
            </a:r>
          </a:p>
          <a:p>
            <a:pPr algn="ctr"/>
            <a:endParaRPr lang="ru-RU" sz="2000" b="1" dirty="0"/>
          </a:p>
          <a:p>
            <a:r>
              <a:rPr lang="ru-RU" dirty="0" smtClean="0"/>
              <a:t>	</a:t>
            </a:r>
            <a:r>
              <a:rPr lang="ru-RU" dirty="0" smtClean="0">
                <a:solidFill>
                  <a:srgbClr val="002060"/>
                </a:solidFill>
              </a:rPr>
              <a:t>Чтобы </a:t>
            </a:r>
            <a:r>
              <a:rPr lang="ru-RU" dirty="0">
                <a:solidFill>
                  <a:srgbClr val="002060"/>
                </a:solidFill>
              </a:rPr>
              <a:t>новые слова не оставались в пассиве, необходимо общение детей друг с другом. Желание быть услышанным и получить ответ делает речь детей в общении со сверстниками связной, полной, логичной. </a:t>
            </a:r>
          </a:p>
        </p:txBody>
      </p:sp>
    </p:spTree>
    <p:extLst>
      <p:ext uri="{BB962C8B-B14F-4D97-AF65-F5344CB8AC3E}">
        <p14:creationId xmlns:p14="http://schemas.microsoft.com/office/powerpoint/2010/main" xmlns="" val="2655515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596</Words>
  <Application>Microsoft Office PowerPoint</Application>
  <PresentationFormat>Экран (4:3)</PresentationFormat>
  <Paragraphs>91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Психолог</dc:creator>
  <cp:lastModifiedBy>Кирилл</cp:lastModifiedBy>
  <cp:revision>31</cp:revision>
  <dcterms:created xsi:type="dcterms:W3CDTF">2014-10-21T05:32:54Z</dcterms:created>
  <dcterms:modified xsi:type="dcterms:W3CDTF">2022-11-08T16:36:11Z</dcterms:modified>
</cp:coreProperties>
</file>