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5" r:id="rId1"/>
    <p:sldMasterId id="2147483953" r:id="rId2"/>
  </p:sldMasterIdLst>
  <p:notesMasterIdLst>
    <p:notesMasterId r:id="rId27"/>
  </p:notesMasterIdLst>
  <p:sldIdLst>
    <p:sldId id="282"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06" autoAdjust="0"/>
    <p:restoredTop sz="94660"/>
  </p:normalViewPr>
  <p:slideViewPr>
    <p:cSldViewPr snapToGrid="0">
      <p:cViewPr varScale="1">
        <p:scale>
          <a:sx n="86" d="100"/>
          <a:sy n="86" d="100"/>
        </p:scale>
        <p:origin x="326"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8164DD-33C2-49A5-9EB1-E9AF55DF1B5C}" type="datetimeFigureOut">
              <a:rPr lang="ru-RU" smtClean="0"/>
              <a:t>08.11.2022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E7F001-514B-49F8-A778-82FDAF4BA519}" type="slidenum">
              <a:rPr lang="ru-RU" smtClean="0"/>
              <a:t>‹#›</a:t>
            </a:fld>
            <a:endParaRPr lang="ru-RU"/>
          </a:p>
        </p:txBody>
      </p:sp>
    </p:spTree>
    <p:extLst>
      <p:ext uri="{BB962C8B-B14F-4D97-AF65-F5344CB8AC3E}">
        <p14:creationId xmlns:p14="http://schemas.microsoft.com/office/powerpoint/2010/main" val="2087689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82A19D9-50B5-4D94-AD4B-F3C169B179BA}" type="slidenum">
              <a:rPr lang="ru-RU" smtClean="0"/>
              <a:pPr/>
              <a:t>2</a:t>
            </a:fld>
            <a:endParaRPr lang="ru-RU"/>
          </a:p>
        </p:txBody>
      </p:sp>
    </p:spTree>
    <p:extLst>
      <p:ext uri="{BB962C8B-B14F-4D97-AF65-F5344CB8AC3E}">
        <p14:creationId xmlns:p14="http://schemas.microsoft.com/office/powerpoint/2010/main" val="458708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2783576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4110008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3056254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ru-R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D0907649-4A5C-47C6-ABF0-6A9416E6EEC1}" type="slidenum">
              <a:rPr lang="ru-RU" smtClean="0"/>
              <a:pPr/>
              <a:t>‹#›</a:t>
            </a:fld>
            <a:endParaRPr lang="ru-RU"/>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4701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575086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86695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2187681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957599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12444073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3927892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1697686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3842255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40802248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18183059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269958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ru-RU"/>
              <a:t>Образец заголовка</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2752185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2037356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45127" y="2507550"/>
            <a:ext cx="5156200" cy="36805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7550"/>
            <a:ext cx="5181601" cy="36805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0907649-4A5C-47C6-ABF0-6A9416E6EEC1}" type="slidenum">
              <a:rPr lang="ru-RU" smtClean="0"/>
              <a:pPr/>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557651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0907649-4A5C-47C6-ABF0-6A9416E6EEC1}" type="slidenum">
              <a:rPr lang="ru-RU" smtClean="0"/>
              <a:pPr/>
              <a:t>‹#›</a:t>
            </a:fld>
            <a:endParaRPr lang="ru-RU"/>
          </a:p>
        </p:txBody>
      </p:sp>
      <p:sp>
        <p:nvSpPr>
          <p:cNvPr id="6" name="Title 5"/>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425247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273728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ru-RU"/>
              <a:t>Образец заголовка</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4199956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ru-RU"/>
              <a:t>Образец заголовка</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A172F61-FDB3-4EDF-8C58-596D7632A30F}" type="datetimeFigureOut">
              <a:rPr lang="ru-RU" smtClean="0"/>
              <a:pPr/>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907649-4A5C-47C6-ABF0-6A9416E6EEC1}" type="slidenum">
              <a:rPr lang="ru-RU" smtClean="0"/>
              <a:pPr/>
              <a:t>‹#›</a:t>
            </a:fld>
            <a:endParaRPr lang="ru-RU"/>
          </a:p>
        </p:txBody>
      </p:sp>
    </p:spTree>
    <p:extLst>
      <p:ext uri="{BB962C8B-B14F-4D97-AF65-F5344CB8AC3E}">
        <p14:creationId xmlns:p14="http://schemas.microsoft.com/office/powerpoint/2010/main" val="618526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1A172F61-FDB3-4EDF-8C58-596D7632A30F}" type="datetimeFigureOut">
              <a:rPr lang="ru-RU" smtClean="0"/>
              <a:pPr/>
              <a:t>08.11.2022</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D0907649-4A5C-47C6-ABF0-6A9416E6EEC1}" type="slidenum">
              <a:rPr lang="ru-RU" smtClean="0"/>
              <a:pPr/>
              <a:t>‹#›</a:t>
            </a:fld>
            <a:endParaRPr lang="ru-RU"/>
          </a:p>
        </p:txBody>
      </p:sp>
    </p:spTree>
    <p:extLst>
      <p:ext uri="{BB962C8B-B14F-4D97-AF65-F5344CB8AC3E}">
        <p14:creationId xmlns:p14="http://schemas.microsoft.com/office/powerpoint/2010/main" val="1184473849"/>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1A172F61-FDB3-4EDF-8C58-596D7632A30F}" type="datetimeFigureOut">
              <a:rPr lang="ru-RU" smtClean="0"/>
              <a:pPr/>
              <a:t>08.11.2022</a:t>
            </a:fld>
            <a:endParaRPr lang="ru-RU"/>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D0907649-4A5C-47C6-ABF0-6A9416E6EEC1}" type="slidenum">
              <a:rPr lang="ru-RU" smtClean="0"/>
              <a:pPr/>
              <a:t>‹#›</a:t>
            </a:fld>
            <a:endParaRPr lang="ru-RU"/>
          </a:p>
        </p:txBody>
      </p:sp>
    </p:spTree>
    <p:extLst>
      <p:ext uri="{BB962C8B-B14F-4D97-AF65-F5344CB8AC3E}">
        <p14:creationId xmlns:p14="http://schemas.microsoft.com/office/powerpoint/2010/main" val="1444262876"/>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1038958" y="864620"/>
            <a:ext cx="9966960" cy="2926080"/>
          </a:xfrm>
        </p:spPr>
        <p:txBody>
          <a:bodyPr/>
          <a:lstStyle/>
          <a:p>
            <a:r>
              <a:rPr lang="en-US" dirty="0">
                <a:latin typeface="Times New Roman" panose="02020603050405020304" pitchFamily="18" charset="0"/>
                <a:cs typeface="Times New Roman" panose="02020603050405020304" pitchFamily="18" charset="0"/>
              </a:rPr>
              <a:t>The first electric automobiles</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6643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81921" y="5274573"/>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In 1896, they organized the first taxi company Electric Vehicle Co.</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3062788" y="765688"/>
            <a:ext cx="6114263" cy="4824536"/>
          </a:xfrm>
          <a:prstGeom prst="rect">
            <a:avLst/>
          </a:prstGeom>
        </p:spPr>
      </p:pic>
    </p:spTree>
    <p:extLst>
      <p:ext uri="{BB962C8B-B14F-4D97-AF65-F5344CB8AC3E}">
        <p14:creationId xmlns:p14="http://schemas.microsoft.com/office/powerpoint/2010/main" val="1579232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34201" y="5196647"/>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In 1897 in New York, worked for 12 electric vehicles and by 1899 the city streets were running more than 60 such machines. </a:t>
            </a:r>
            <a:r>
              <a:rPr lang="en-US" sz="2000" dirty="0" err="1">
                <a:latin typeface="Times New Roman" panose="02020603050405020304" pitchFamily="18" charset="0"/>
                <a:cs typeface="Times New Roman" panose="02020603050405020304" pitchFamily="18" charset="0"/>
              </a:rPr>
              <a:t>Electrobat</a:t>
            </a:r>
            <a:r>
              <a:rPr lang="en-US" sz="2000" dirty="0">
                <a:latin typeface="Times New Roman" panose="02020603050405020304" pitchFamily="18" charset="0"/>
                <a:cs typeface="Times New Roman" panose="02020603050405020304" pitchFamily="18" charset="0"/>
              </a:rPr>
              <a:t> was driving about 40 miles on a single charge at a speed of 20 miles per hour.</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3188061" y="756811"/>
            <a:ext cx="5868877" cy="4392488"/>
          </a:xfrm>
          <a:prstGeom prst="rect">
            <a:avLst/>
          </a:prstGeom>
        </p:spPr>
      </p:pic>
    </p:spTree>
    <p:extLst>
      <p:ext uri="{BB962C8B-B14F-4D97-AF65-F5344CB8AC3E}">
        <p14:creationId xmlns:p14="http://schemas.microsoft.com/office/powerpoint/2010/main" val="2531503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5560" y="4725144"/>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Strange but true - in 1900, the majority of cars on the streets of New York were electric cars. That year in the US were sold 4192 vehicles, of which 1575 were electric, and 1681 worked on the steam engine.</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207569" y="692696"/>
            <a:ext cx="7803551" cy="3816424"/>
          </a:xfrm>
          <a:prstGeom prst="rect">
            <a:avLst/>
          </a:prstGeom>
        </p:spPr>
      </p:pic>
    </p:spTree>
    <p:extLst>
      <p:ext uri="{BB962C8B-B14F-4D97-AF65-F5344CB8AC3E}">
        <p14:creationId xmlns:p14="http://schemas.microsoft.com/office/powerpoint/2010/main" val="2346540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3592" y="4725144"/>
            <a:ext cx="7924800" cy="1143000"/>
          </a:xfrm>
        </p:spPr>
        <p:txBody>
          <a:bodyPr>
            <a:normAutofit fontScale="90000"/>
          </a:bodyPr>
          <a:lstStyle/>
          <a:p>
            <a:pPr indent="354013" algn="ctr"/>
            <a:r>
              <a:rPr lang="en-US" sz="2000" dirty="0">
                <a:latin typeface="Times New Roman" panose="02020603050405020304" pitchFamily="18" charset="0"/>
                <a:cs typeface="Times New Roman" panose="02020603050405020304" pitchFamily="18" charset="0"/>
              </a:rPr>
              <a:t>The first electric automobiles had only one problem. It is  the problem of mileage electric vehicles. The solution was soon found. Battery made removable and all that was needed to make the driver to stop every few hours in the garage to replace it. Thus the machine could be operated almost around the clock. Thought it was a success and nothing will prevent the conquest of the market of passenger transportation in new York, and then across the country.</a:t>
            </a:r>
            <a:endParaRPr lang="ru-RU" sz="20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quarter" idx="4294967295"/>
          </p:nvPr>
        </p:nvPicPr>
        <p:blipFill rotWithShape="1">
          <a:blip r:embed="rId2" cstate="print">
            <a:extLst>
              <a:ext uri="{28A0092B-C50C-407E-A947-70E740481C1C}">
                <a14:useLocalDpi xmlns:a14="http://schemas.microsoft.com/office/drawing/2010/main" val="0"/>
              </a:ext>
            </a:extLst>
          </a:blip>
          <a:srcRect b="4321"/>
          <a:stretch/>
        </p:blipFill>
        <p:spPr>
          <a:xfrm>
            <a:off x="2991766" y="836710"/>
            <a:ext cx="6543809" cy="3238140"/>
          </a:xfrm>
          <a:prstGeom prst="rect">
            <a:avLst/>
          </a:prstGeom>
        </p:spPr>
      </p:pic>
    </p:spTree>
    <p:extLst>
      <p:ext uri="{BB962C8B-B14F-4D97-AF65-F5344CB8AC3E}">
        <p14:creationId xmlns:p14="http://schemas.microsoft.com/office/powerpoint/2010/main" val="609523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00050" y="5186783"/>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Stand to replace the batteries in the garage of the company. Battery rear of the car with the number 63.</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692883" y="786404"/>
            <a:ext cx="7003131" cy="4464496"/>
          </a:xfrm>
          <a:prstGeom prst="rect">
            <a:avLst/>
          </a:prstGeom>
        </p:spPr>
      </p:pic>
    </p:spTree>
    <p:extLst>
      <p:ext uri="{BB962C8B-B14F-4D97-AF65-F5344CB8AC3E}">
        <p14:creationId xmlns:p14="http://schemas.microsoft.com/office/powerpoint/2010/main" val="2454612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71071" y="5195661"/>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Room charge the batteries.</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348625" y="695654"/>
            <a:ext cx="7896939" cy="4824536"/>
          </a:xfrm>
          <a:prstGeom prst="rect">
            <a:avLst/>
          </a:prstGeom>
        </p:spPr>
      </p:pic>
    </p:spTree>
    <p:extLst>
      <p:ext uri="{BB962C8B-B14F-4D97-AF65-F5344CB8AC3E}">
        <p14:creationId xmlns:p14="http://schemas.microsoft.com/office/powerpoint/2010/main" val="132313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6581" y="5080251"/>
            <a:ext cx="7924800" cy="1143000"/>
          </a:xfrm>
        </p:spPr>
        <p:txBody>
          <a:bodyPr>
            <a:normAutofit fontScale="90000"/>
          </a:bodyPr>
          <a:lstStyle/>
          <a:p>
            <a:pPr indent="354013" algn="ctr"/>
            <a:r>
              <a:rPr lang="en-US" sz="2000" dirty="0">
                <a:latin typeface="Times New Roman" panose="02020603050405020304" pitchFamily="18" charset="0"/>
                <a:cs typeface="Times New Roman" panose="02020603050405020304" pitchFamily="18" charset="0"/>
              </a:rPr>
              <a:t>At the beginning of the 20th century, the company Electric Vehicle Co. owned a fleet consisting of 2,000 electric vehicles, </a:t>
            </a:r>
            <a:r>
              <a:rPr lang="en-US" sz="2000" dirty="0" err="1">
                <a:latin typeface="Times New Roman" panose="02020603050405020304" pitchFamily="18" charset="0"/>
                <a:cs typeface="Times New Roman" panose="02020603050405020304" pitchFamily="18" charset="0"/>
              </a:rPr>
              <a:t>electrographical</a:t>
            </a:r>
            <a:r>
              <a:rPr lang="en-US" sz="2000" dirty="0">
                <a:latin typeface="Times New Roman" panose="02020603050405020304" pitchFamily="18" charset="0"/>
                <a:cs typeface="Times New Roman" panose="02020603050405020304" pitchFamily="18" charset="0"/>
              </a:rPr>
              <a:t> and buses, and their factory in Connecticut was largest for the production of electric cars in the world.</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574512" y="1089231"/>
            <a:ext cx="7239958" cy="3744416"/>
          </a:xfrm>
          <a:prstGeom prst="rect">
            <a:avLst/>
          </a:prstGeom>
        </p:spPr>
      </p:pic>
    </p:spTree>
    <p:extLst>
      <p:ext uri="{BB962C8B-B14F-4D97-AF65-F5344CB8AC3E}">
        <p14:creationId xmlns:p14="http://schemas.microsoft.com/office/powerpoint/2010/main" val="3966780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3316" y="5071373"/>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By 1907, the company was unable to repay his own expenses, went bankrupt and was sold. The new owners renamed it and replaced all </a:t>
            </a:r>
            <a:r>
              <a:rPr lang="en-US" sz="2000" dirty="0" err="1">
                <a:latin typeface="Times New Roman" panose="02020603050405020304" pitchFamily="18" charset="0"/>
                <a:cs typeface="Times New Roman" panose="02020603050405020304" pitchFamily="18" charset="0"/>
              </a:rPr>
              <a:t>Electrotechnology</a:t>
            </a:r>
            <a:r>
              <a:rPr lang="en-US" sz="2000" dirty="0">
                <a:latin typeface="Times New Roman" panose="02020603050405020304" pitchFamily="18" charset="0"/>
                <a:cs typeface="Times New Roman" panose="02020603050405020304" pitchFamily="18" charset="0"/>
              </a:rPr>
              <a:t> on the machine with the engine.</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3151563" y="642388"/>
            <a:ext cx="6112342" cy="4536504"/>
          </a:xfrm>
          <a:prstGeom prst="rect">
            <a:avLst/>
          </a:prstGeom>
        </p:spPr>
      </p:pic>
    </p:spTree>
    <p:extLst>
      <p:ext uri="{BB962C8B-B14F-4D97-AF65-F5344CB8AC3E}">
        <p14:creationId xmlns:p14="http://schemas.microsoft.com/office/powerpoint/2010/main" val="605934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58007" y="5169027"/>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A Electric tourist bus company "seeing New York", 1904.</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873395" y="705519"/>
            <a:ext cx="6583588" cy="4680520"/>
          </a:xfrm>
          <a:prstGeom prst="rect">
            <a:avLst/>
          </a:prstGeom>
        </p:spPr>
      </p:pic>
    </p:spTree>
    <p:extLst>
      <p:ext uri="{BB962C8B-B14F-4D97-AF65-F5344CB8AC3E}">
        <p14:creationId xmlns:p14="http://schemas.microsoft.com/office/powerpoint/2010/main" val="212047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62193" y="5240049"/>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Electric tourist bus company "Green Car Sight Seeing Service", 1905.</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646520" y="838684"/>
            <a:ext cx="7098686" cy="4536504"/>
          </a:xfrm>
          <a:prstGeom prst="rect">
            <a:avLst/>
          </a:prstGeom>
        </p:spPr>
      </p:pic>
    </p:spTree>
    <p:extLst>
      <p:ext uri="{BB962C8B-B14F-4D97-AF65-F5344CB8AC3E}">
        <p14:creationId xmlns:p14="http://schemas.microsoft.com/office/powerpoint/2010/main" val="3846516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16445" y="4986541"/>
            <a:ext cx="7924800" cy="1512168"/>
          </a:xfrm>
        </p:spPr>
        <p:txBody>
          <a:bodyPr/>
          <a:lstStyle/>
          <a:p>
            <a:pPr indent="354013" algn="ctr"/>
            <a:r>
              <a:rPr lang="en-US" sz="2000" dirty="0">
                <a:latin typeface="Times New Roman" pitchFamily="18" charset="0"/>
                <a:cs typeface="Times New Roman" pitchFamily="18" charset="0"/>
              </a:rPr>
              <a:t>The electric automobile energized by rechargeable batteries appeared to have a great future nearly a century ago.</a:t>
            </a:r>
            <a:endParaRPr lang="ru-RU" sz="2000" dirty="0">
              <a:latin typeface="Times New Roman" pitchFamily="18" charset="0"/>
              <a:cs typeface="Times New Roman" pitchFamily="18" charset="0"/>
            </a:endParaRPr>
          </a:p>
        </p:txBody>
      </p:sp>
      <p:pic>
        <p:nvPicPr>
          <p:cNvPr id="4" name="Объект 3"/>
          <p:cNvPicPr>
            <a:picLocks noGrp="1" noChangeAspect="1"/>
          </p:cNvPicPr>
          <p:nvPr>
            <p:ph sz="quarter" idx="4294967295"/>
          </p:nvPr>
        </p:nvPicPr>
        <p:blipFill>
          <a:blip r:embed="rId3" cstate="print">
            <a:extLst>
              <a:ext uri="{28A0092B-C50C-407E-A947-70E740481C1C}">
                <a14:useLocalDpi xmlns:a14="http://schemas.microsoft.com/office/drawing/2010/main" val="0"/>
              </a:ext>
            </a:extLst>
          </a:blip>
          <a:stretch>
            <a:fillRect/>
          </a:stretch>
        </p:blipFill>
        <p:spPr>
          <a:xfrm>
            <a:off x="3189047" y="712423"/>
            <a:ext cx="5787310" cy="4464496"/>
          </a:xfrm>
          <a:prstGeom prst="rect">
            <a:avLst/>
          </a:prstGeom>
        </p:spPr>
      </p:pic>
    </p:spTree>
    <p:extLst>
      <p:ext uri="{BB962C8B-B14F-4D97-AF65-F5344CB8AC3E}">
        <p14:creationId xmlns:p14="http://schemas.microsoft.com/office/powerpoint/2010/main" val="42322645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91916" y="5125626"/>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GMC Electric Truck 1914</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557744" y="518101"/>
            <a:ext cx="6741168" cy="5003211"/>
          </a:xfrm>
          <a:prstGeom prst="rect">
            <a:avLst/>
          </a:prstGeom>
        </p:spPr>
      </p:pic>
    </p:spTree>
    <p:extLst>
      <p:ext uri="{BB962C8B-B14F-4D97-AF65-F5344CB8AC3E}">
        <p14:creationId xmlns:p14="http://schemas.microsoft.com/office/powerpoint/2010/main" val="2163271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1472693" y="1748154"/>
            <a:ext cx="4384498" cy="3384376"/>
          </a:xfrm>
          <a:prstGeom prst="rect">
            <a:avLst/>
          </a:prstGeom>
        </p:spPr>
      </p:pic>
      <p:pic>
        <p:nvPicPr>
          <p:cNvPr id="6" name="Объект 5"/>
          <p:cNvPicPr>
            <a:picLocks noGrp="1" noChangeAspect="1"/>
          </p:cNvPicPr>
          <p:nvPr>
            <p:ph sz="quarter" idx="4294967295"/>
          </p:nvPr>
        </p:nvPicPr>
        <p:blipFill>
          <a:blip r:embed="rId3" cstate="print">
            <a:extLst>
              <a:ext uri="{28A0092B-C50C-407E-A947-70E740481C1C}">
                <a14:useLocalDpi xmlns:a14="http://schemas.microsoft.com/office/drawing/2010/main" val="0"/>
              </a:ext>
            </a:extLst>
          </a:blip>
          <a:stretch>
            <a:fillRect/>
          </a:stretch>
        </p:blipFill>
        <p:spPr>
          <a:xfrm>
            <a:off x="6507333" y="1165184"/>
            <a:ext cx="4276533" cy="3384376"/>
          </a:xfrm>
          <a:prstGeom prst="rect">
            <a:avLst/>
          </a:prstGeom>
        </p:spPr>
      </p:pic>
      <p:sp>
        <p:nvSpPr>
          <p:cNvPr id="4" name="Заголовок 3"/>
          <p:cNvSpPr>
            <a:spLocks noGrp="1"/>
          </p:cNvSpPr>
          <p:nvPr>
            <p:ph type="title"/>
          </p:nvPr>
        </p:nvSpPr>
        <p:spPr>
          <a:xfrm>
            <a:off x="2017190" y="5186783"/>
            <a:ext cx="7924800" cy="1143000"/>
          </a:xfrm>
        </p:spPr>
        <p:txBody>
          <a:bodyPr/>
          <a:lstStyle/>
          <a:p>
            <a:pPr algn="ctr"/>
            <a:r>
              <a:rPr lang="en-US" sz="2000" dirty="0">
                <a:latin typeface="Times New Roman" panose="02020603050405020304" pitchFamily="18" charset="0"/>
                <a:cs typeface="Times New Roman" panose="02020603050405020304" pitchFamily="18" charset="0"/>
              </a:rPr>
              <a:t>Some of America’s most distinguished inventors, including Thomas Edison, were promoting electrics or taking part in their development.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8430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79948" y="5284438"/>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Thomas Edison in his 1901 Baker runabout. </a:t>
            </a:r>
            <a:endParaRPr lang="ru-RU" sz="2000"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3061800" y="643375"/>
            <a:ext cx="6200169" cy="4896544"/>
          </a:xfrm>
          <a:prstGeom prst="rect">
            <a:avLst/>
          </a:prstGeom>
        </p:spPr>
      </p:pic>
    </p:spTree>
    <p:extLst>
      <p:ext uri="{BB962C8B-B14F-4D97-AF65-F5344CB8AC3E}">
        <p14:creationId xmlns:p14="http://schemas.microsoft.com/office/powerpoint/2010/main" val="2590889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0049" y="5213416"/>
            <a:ext cx="7924800" cy="1143000"/>
          </a:xfrm>
        </p:spPr>
        <p:txBody>
          <a:bodyPr/>
          <a:lstStyle/>
          <a:p>
            <a:pPr algn="ctr"/>
            <a:r>
              <a:rPr lang="en-US" sz="2000" dirty="0">
                <a:latin typeface="Times New Roman" panose="02020603050405020304" pitchFamily="18" charset="0"/>
                <a:cs typeface="Times New Roman" panose="02020603050405020304" pitchFamily="18" charset="0"/>
              </a:rPr>
              <a:t>And the first American firm to manufacture cars by hundreds was churning out well-designed electrics.</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3610244" y="889976"/>
            <a:ext cx="5040560" cy="4420638"/>
          </a:xfrm>
          <a:prstGeom prst="rect">
            <a:avLst/>
          </a:prstGeom>
        </p:spPr>
      </p:pic>
    </p:spTree>
    <p:extLst>
      <p:ext uri="{BB962C8B-B14F-4D97-AF65-F5344CB8AC3E}">
        <p14:creationId xmlns:p14="http://schemas.microsoft.com/office/powerpoint/2010/main" val="20142401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1350" y="576262"/>
            <a:ext cx="5829300" cy="5705475"/>
          </a:xfrm>
          <a:prstGeom prst="rect">
            <a:avLst/>
          </a:prstGeom>
        </p:spPr>
      </p:pic>
    </p:spTree>
    <p:extLst>
      <p:ext uri="{BB962C8B-B14F-4D97-AF65-F5344CB8AC3E}">
        <p14:creationId xmlns:p14="http://schemas.microsoft.com/office/powerpoint/2010/main" val="1733641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3396193" y="561504"/>
            <a:ext cx="5256584" cy="4735109"/>
          </a:xfrm>
          <a:prstGeom prst="rect">
            <a:avLst/>
          </a:prstGeom>
        </p:spPr>
      </p:pic>
      <p:sp>
        <p:nvSpPr>
          <p:cNvPr id="4" name="Заголовок 3"/>
          <p:cNvSpPr>
            <a:spLocks noGrp="1"/>
          </p:cNvSpPr>
          <p:nvPr>
            <p:ph type="title"/>
          </p:nvPr>
        </p:nvSpPr>
        <p:spPr>
          <a:xfrm>
            <a:off x="2278590" y="5105897"/>
            <a:ext cx="7924800" cy="1143000"/>
          </a:xfrm>
        </p:spPr>
        <p:txBody>
          <a:bodyPr/>
          <a:lstStyle/>
          <a:p>
            <a:pPr indent="354013" algn="ctr"/>
            <a:r>
              <a:rPr lang="en-US" sz="2000" dirty="0">
                <a:latin typeface="Times New Roman" pitchFamily="18" charset="0"/>
                <a:cs typeface="Times New Roman" pitchFamily="18" charset="0"/>
              </a:rPr>
              <a:t>In</a:t>
            </a:r>
            <a:r>
              <a:rPr lang="en-US" cap="none" dirty="0">
                <a:latin typeface="Times New Roman" pitchFamily="18" charset="0"/>
                <a:cs typeface="Times New Roman" pitchFamily="18" charset="0"/>
              </a:rPr>
              <a:t> </a:t>
            </a:r>
            <a:r>
              <a:rPr lang="en-US" sz="2000" dirty="0">
                <a:latin typeface="Times New Roman" pitchFamily="18" charset="0"/>
                <a:cs typeface="Times New Roman" pitchFamily="18" charset="0"/>
              </a:rPr>
              <a:t>1888, </a:t>
            </a:r>
            <a:r>
              <a:rPr lang="en-US" sz="2000" i="1" dirty="0">
                <a:latin typeface="Times New Roman" pitchFamily="18" charset="0"/>
                <a:cs typeface="Times New Roman" pitchFamily="18" charset="0"/>
              </a:rPr>
              <a:t>Scientific American</a:t>
            </a:r>
            <a:r>
              <a:rPr lang="en-US" sz="2000" dirty="0">
                <a:latin typeface="Times New Roman" pitchFamily="18" charset="0"/>
                <a:cs typeface="Times New Roman" pitchFamily="18" charset="0"/>
              </a:rPr>
              <a:t> described an English electric carriage.</a:t>
            </a:r>
            <a:br>
              <a:rPr lang="en-US" sz="2000" dirty="0">
                <a:latin typeface="Times New Roman" pitchFamily="18" charset="0"/>
                <a:cs typeface="Times New Roman" pitchFamily="18" charset="0"/>
              </a:rPr>
            </a:br>
            <a:r>
              <a:rPr lang="en-US" sz="2000" dirty="0" err="1">
                <a:latin typeface="Times New Roman" pitchFamily="18" charset="0"/>
                <a:cs typeface="Times New Roman" pitchFamily="18" charset="0"/>
              </a:rPr>
              <a:t>Immisch</a:t>
            </a:r>
            <a:r>
              <a:rPr lang="en-US" sz="2000" dirty="0">
                <a:latin typeface="Times New Roman" pitchFamily="18" charset="0"/>
                <a:cs typeface="Times New Roman" pitchFamily="18" charset="0"/>
              </a:rPr>
              <a:t> &amp; Company’s electrified “dog cart”</a:t>
            </a:r>
            <a:endParaRPr lang="ru-RU" i="1" cap="none" dirty="0">
              <a:latin typeface="Times New Roman" pitchFamily="18" charset="0"/>
              <a:cs typeface="Times New Roman" pitchFamily="18" charset="0"/>
            </a:endParaRPr>
          </a:p>
        </p:txBody>
      </p:sp>
    </p:spTree>
    <p:extLst>
      <p:ext uri="{BB962C8B-B14F-4D97-AF65-F5344CB8AC3E}">
        <p14:creationId xmlns:p14="http://schemas.microsoft.com/office/powerpoint/2010/main" val="3676423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5560" y="4929331"/>
            <a:ext cx="7924800" cy="1143000"/>
          </a:xfrm>
        </p:spPr>
        <p:txBody>
          <a:bodyPr/>
          <a:lstStyle/>
          <a:p>
            <a:pPr algn="ctr"/>
            <a:r>
              <a:rPr lang="en-US" sz="2000" dirty="0">
                <a:latin typeface="Times New Roman" panose="02020603050405020304" pitchFamily="18" charset="0"/>
                <a:cs typeface="Times New Roman" panose="02020603050405020304" pitchFamily="18" charset="0"/>
              </a:rPr>
              <a:t>An ordinary four-passenger “dog cart”, the vehicle was electrified by </a:t>
            </a:r>
            <a:r>
              <a:rPr lang="en-US" sz="2000" dirty="0" err="1">
                <a:latin typeface="Times New Roman" panose="02020603050405020304" pitchFamily="18" charset="0"/>
                <a:cs typeface="Times New Roman" panose="02020603050405020304" pitchFamily="18" charset="0"/>
              </a:rPr>
              <a:t>Immisch</a:t>
            </a:r>
            <a:r>
              <a:rPr lang="en-US" sz="2000" dirty="0">
                <a:latin typeface="Times New Roman" panose="02020603050405020304" pitchFamily="18" charset="0"/>
                <a:cs typeface="Times New Roman" panose="02020603050405020304" pitchFamily="18" charset="0"/>
              </a:rPr>
              <a:t> &amp; Company of London for the Sultan of Turkey.</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It had a 1-hp motor connected by chain to a rear wheel.</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4206037" y="757798"/>
            <a:ext cx="3888432" cy="4030198"/>
          </a:xfrm>
          <a:prstGeom prst="rect">
            <a:avLst/>
          </a:prstGeom>
        </p:spPr>
      </p:pic>
    </p:spTree>
    <p:extLst>
      <p:ext uri="{BB962C8B-B14F-4D97-AF65-F5344CB8AC3E}">
        <p14:creationId xmlns:p14="http://schemas.microsoft.com/office/powerpoint/2010/main" val="1103547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05222" y="5416616"/>
            <a:ext cx="7924800" cy="1143000"/>
          </a:xfrm>
        </p:spPr>
        <p:txBody>
          <a:bodyPr/>
          <a:lstStyle/>
          <a:p>
            <a:pPr algn="ctr"/>
            <a:r>
              <a:rPr lang="en-US" sz="2000" dirty="0">
                <a:latin typeface="Times New Roman" panose="02020603050405020304" pitchFamily="18" charset="0"/>
                <a:cs typeface="Times New Roman" panose="02020603050405020304" pitchFamily="18" charset="0"/>
              </a:rPr>
              <a:t>In 1847, Werner von Siemens publicly said he would build an electric-powered carriage. </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4482231" y="754602"/>
            <a:ext cx="3600400" cy="4887421"/>
          </a:xfrm>
          <a:prstGeom prst="rect">
            <a:avLst/>
          </a:prstGeom>
        </p:spPr>
      </p:pic>
    </p:spTree>
    <p:extLst>
      <p:ext uri="{BB962C8B-B14F-4D97-AF65-F5344CB8AC3E}">
        <p14:creationId xmlns:p14="http://schemas.microsoft.com/office/powerpoint/2010/main" val="3485409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7568" y="4725144"/>
            <a:ext cx="7924800" cy="1143000"/>
          </a:xfrm>
        </p:spPr>
        <p:txBody>
          <a:bodyPr/>
          <a:lstStyle/>
          <a:p>
            <a:pPr algn="ctr"/>
            <a:r>
              <a:rPr lang="en-US" sz="2000" dirty="0">
                <a:latin typeface="Times New Roman" panose="02020603050405020304" pitchFamily="18" charset="0"/>
                <a:cs typeface="Times New Roman" panose="02020603050405020304" pitchFamily="18" charset="0"/>
              </a:rPr>
              <a:t>He did so with the 1897 </a:t>
            </a:r>
            <a:r>
              <a:rPr lang="en-US" sz="2000" dirty="0" err="1">
                <a:latin typeface="Times New Roman" panose="02020603050405020304" pitchFamily="18" charset="0"/>
                <a:cs typeface="Times New Roman" panose="02020603050405020304" pitchFamily="18" charset="0"/>
              </a:rPr>
              <a:t>Viktoria</a:t>
            </a:r>
            <a:r>
              <a:rPr lang="en-US" sz="2000" dirty="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063553" y="692696"/>
            <a:ext cx="8006637" cy="3888432"/>
          </a:xfrm>
          <a:prstGeom prst="rect">
            <a:avLst/>
          </a:prstGeom>
        </p:spPr>
      </p:pic>
    </p:spTree>
    <p:extLst>
      <p:ext uri="{BB962C8B-B14F-4D97-AF65-F5344CB8AC3E}">
        <p14:creationId xmlns:p14="http://schemas.microsoft.com/office/powerpoint/2010/main" val="1783402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4294967295"/>
          </p:nvPr>
        </p:nvPicPr>
        <p:blipFill rotWithShape="1">
          <a:blip r:embed="rId2" cstate="print">
            <a:extLst>
              <a:ext uri="{28A0092B-C50C-407E-A947-70E740481C1C}">
                <a14:useLocalDpi xmlns:a14="http://schemas.microsoft.com/office/drawing/2010/main" val="0"/>
              </a:ext>
            </a:extLst>
          </a:blip>
          <a:srcRect t="12944" b="12243"/>
          <a:stretch/>
        </p:blipFill>
        <p:spPr>
          <a:xfrm>
            <a:off x="1793277" y="1553592"/>
            <a:ext cx="4224469" cy="2370338"/>
          </a:xfrm>
          <a:prstGeom prst="rect">
            <a:avLst/>
          </a:prstGeom>
        </p:spPr>
      </p:pic>
      <p:pic>
        <p:nvPicPr>
          <p:cNvPr id="6" name="Объект 5"/>
          <p:cNvPicPr>
            <a:picLocks noGrp="1" noChangeAspect="1"/>
          </p:cNvPicPr>
          <p:nvPr>
            <p:ph sz="quarter" idx="4294967295"/>
          </p:nvPr>
        </p:nvPicPr>
        <p:blipFill rotWithShape="1">
          <a:blip r:embed="rId3" cstate="print">
            <a:extLst>
              <a:ext uri="{28A0092B-C50C-407E-A947-70E740481C1C}">
                <a14:useLocalDpi xmlns:a14="http://schemas.microsoft.com/office/drawing/2010/main" val="0"/>
              </a:ext>
            </a:extLst>
          </a:blip>
          <a:srcRect t="12384" b="13924"/>
          <a:stretch/>
        </p:blipFill>
        <p:spPr>
          <a:xfrm>
            <a:off x="6023993" y="941033"/>
            <a:ext cx="4224469" cy="2334828"/>
          </a:xfrm>
          <a:prstGeom prst="rect">
            <a:avLst/>
          </a:prstGeom>
        </p:spPr>
      </p:pic>
      <p:sp>
        <p:nvSpPr>
          <p:cNvPr id="4" name="Заголовок 3"/>
          <p:cNvSpPr>
            <a:spLocks noGrp="1"/>
          </p:cNvSpPr>
          <p:nvPr>
            <p:ph type="title"/>
          </p:nvPr>
        </p:nvSpPr>
        <p:spPr>
          <a:xfrm>
            <a:off x="2207568" y="4725144"/>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Since 1905 </a:t>
            </a:r>
            <a:r>
              <a:rPr lang="en-US" sz="2000" dirty="0" err="1">
                <a:latin typeface="Times New Roman" panose="02020603050405020304" pitchFamily="18" charset="0"/>
                <a:cs typeface="Times New Roman" panose="02020603050405020304" pitchFamily="18" charset="0"/>
              </a:rPr>
              <a:t>Viktoria</a:t>
            </a:r>
            <a:r>
              <a:rPr lang="en-US" sz="2000" dirty="0">
                <a:latin typeface="Times New Roman" panose="02020603050405020304" pitchFamily="18" charset="0"/>
                <a:cs typeface="Times New Roman" panose="02020603050405020304" pitchFamily="18" charset="0"/>
              </a:rPr>
              <a:t> transported passengers at a speed of 30 km / h at a distance of 80 km without recharging the battery.</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9220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35188" y="5266682"/>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Twenty-eight percent of the 4,192 American automobiles produced in 1900 were electric. In the New York automobile show of that year more electrics were on display than gasoline or steam vehicles</a:t>
            </a:r>
            <a:r>
              <a:rPr lang="en-US" sz="2000" dirty="0"/>
              <a:t>.</a:t>
            </a:r>
            <a:endParaRPr lang="ru-RU" sz="2000" dirty="0"/>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547881" y="516128"/>
            <a:ext cx="7012739" cy="4698535"/>
          </a:xfrm>
          <a:prstGeom prst="rect">
            <a:avLst/>
          </a:prstGeom>
        </p:spPr>
      </p:pic>
    </p:spTree>
    <p:extLst>
      <p:ext uri="{BB962C8B-B14F-4D97-AF65-F5344CB8AC3E}">
        <p14:creationId xmlns:p14="http://schemas.microsoft.com/office/powerpoint/2010/main" val="3583061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1544" y="4725144"/>
            <a:ext cx="7924800" cy="1143000"/>
          </a:xfrm>
        </p:spPr>
        <p:txBody>
          <a:bodyPr/>
          <a:lstStyle/>
          <a:p>
            <a:pPr indent="354013" algn="ctr"/>
            <a:r>
              <a:rPr lang="en-US" sz="2000" dirty="0">
                <a:latin typeface="Times New Roman" panose="02020603050405020304" pitchFamily="18" charset="0"/>
                <a:cs typeface="Times New Roman" panose="02020603050405020304" pitchFamily="18" charset="0"/>
              </a:rPr>
              <a:t>The first US electric motorized taxi was </a:t>
            </a:r>
            <a:r>
              <a:rPr lang="en-US" sz="2000" dirty="0" err="1">
                <a:latin typeface="Times New Roman" panose="02020603050405020304" pitchFamily="18" charset="0"/>
                <a:cs typeface="Times New Roman" panose="02020603050405020304" pitchFamily="18" charset="0"/>
              </a:rPr>
              <a:t>Electrobat</a:t>
            </a:r>
            <a:r>
              <a:rPr lang="en-US" sz="2000" dirty="0">
                <a:latin typeface="Times New Roman" panose="02020603050405020304" pitchFamily="18" charset="0"/>
                <a:cs typeface="Times New Roman" panose="02020603050405020304" pitchFamily="18" charset="0"/>
              </a:rPr>
              <a:t> manufactured by Henry Morris and Pedro Sal of Philadelphia.</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sz="quarter" idx="4294967295"/>
          </p:nvPr>
        </p:nvPicPr>
        <p:blipFill>
          <a:blip r:embed="rId2" cstate="print">
            <a:extLst>
              <a:ext uri="{28A0092B-C50C-407E-A947-70E740481C1C}">
                <a14:useLocalDpi xmlns:a14="http://schemas.microsoft.com/office/drawing/2010/main" val="0"/>
              </a:ext>
            </a:extLst>
          </a:blip>
          <a:stretch>
            <a:fillRect/>
          </a:stretch>
        </p:blipFill>
        <p:spPr>
          <a:xfrm>
            <a:off x="2978150" y="404813"/>
            <a:ext cx="6096000" cy="3971925"/>
          </a:xfrm>
          <a:prstGeom prst="rect">
            <a:avLst/>
          </a:prstGeom>
        </p:spPr>
      </p:pic>
    </p:spTree>
    <p:extLst>
      <p:ext uri="{BB962C8B-B14F-4D97-AF65-F5344CB8AC3E}">
        <p14:creationId xmlns:p14="http://schemas.microsoft.com/office/powerpoint/2010/main" val="3796374600"/>
      </p:ext>
    </p:extLst>
  </p:cSld>
  <p:clrMapOvr>
    <a:masterClrMapping/>
  </p:clrMapOvr>
</p:sld>
</file>

<file path=ppt/theme/theme1.xml><?xml version="1.0" encoding="utf-8"?>
<a:theme xmlns:a="http://schemas.openxmlformats.org/drawingml/2006/main" name="HDOfficeLightV0">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Базис">
  <a:themeElements>
    <a:clrScheme name="Красный">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Базис">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111</TotalTime>
  <Words>546</Words>
  <Application>Microsoft Office PowerPoint</Application>
  <PresentationFormat>Широкоэкранный</PresentationFormat>
  <Paragraphs>24</Paragraphs>
  <Slides>24</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24</vt:i4>
      </vt:variant>
    </vt:vector>
  </HeadingPairs>
  <TitlesOfParts>
    <vt:vector size="31" baseType="lpstr">
      <vt:lpstr>Calibri</vt:lpstr>
      <vt:lpstr>Calibri Light</vt:lpstr>
      <vt:lpstr>Corbel</vt:lpstr>
      <vt:lpstr>Times New Roman</vt:lpstr>
      <vt:lpstr>Wingdings 2</vt:lpstr>
      <vt:lpstr>HDOfficeLightV0</vt:lpstr>
      <vt:lpstr>Базис</vt:lpstr>
      <vt:lpstr>The first electric automobiles</vt:lpstr>
      <vt:lpstr>The electric automobile energized by rechargeable batteries appeared to have a great future nearly a century ago.</vt:lpstr>
      <vt:lpstr>In 1888, Scientific American described an English electric carriage. Immisch &amp; Company’s electrified “dog cart”</vt:lpstr>
      <vt:lpstr>An ordinary four-passenger “dog cart”, the vehicle was electrified by Immisch &amp; Company of London for the Sultan of Turkey. It had a 1-hp motor connected by chain to a rear wheel.</vt:lpstr>
      <vt:lpstr>In 1847, Werner von Siemens publicly said he would build an electric-powered carriage. </vt:lpstr>
      <vt:lpstr>He did so with the 1897 Viktoria.</vt:lpstr>
      <vt:lpstr>Since 1905 Viktoria transported passengers at a speed of 30 km / h at a distance of 80 km without recharging the battery.</vt:lpstr>
      <vt:lpstr>Twenty-eight percent of the 4,192 American automobiles produced in 1900 were electric. In the New York automobile show of that year more electrics were on display than gasoline or steam vehicles.</vt:lpstr>
      <vt:lpstr>The first US electric motorized taxi was Electrobat manufactured by Henry Morris and Pedro Sal of Philadelphia.</vt:lpstr>
      <vt:lpstr>In 1896, they organized the first taxi company Electric Vehicle Co.</vt:lpstr>
      <vt:lpstr>In 1897 in New York, worked for 12 electric vehicles and by 1899 the city streets were running more than 60 such machines. Electrobat was driving about 40 miles on a single charge at a speed of 20 miles per hour.</vt:lpstr>
      <vt:lpstr>Strange but true - in 1900, the majority of cars on the streets of New York were electric cars. That year in the US were sold 4192 vehicles, of which 1575 were electric, and 1681 worked on the steam engine.</vt:lpstr>
      <vt:lpstr>The first electric automobiles had only one problem. It is  the problem of mileage electric vehicles. The solution was soon found. Battery made removable and all that was needed to make the driver to stop every few hours in the garage to replace it. Thus the machine could be operated almost around the clock. Thought it was a success and nothing will prevent the conquest of the market of passenger transportation in new York, and then across the country.</vt:lpstr>
      <vt:lpstr>Stand to replace the batteries in the garage of the company. Battery rear of the car with the number 63.</vt:lpstr>
      <vt:lpstr>Room charge the batteries.</vt:lpstr>
      <vt:lpstr>At the beginning of the 20th century, the company Electric Vehicle Co. owned a fleet consisting of 2,000 electric vehicles, electrographical and buses, and their factory in Connecticut was largest for the production of electric cars in the world.</vt:lpstr>
      <vt:lpstr>By 1907, the company was unable to repay his own expenses, went bankrupt and was sold. The new owners renamed it and replaced all Electrotechnology on the machine with the engine.</vt:lpstr>
      <vt:lpstr>A Electric tourist bus company "seeing New York", 1904.</vt:lpstr>
      <vt:lpstr>Electric tourist bus company "Green Car Sight Seeing Service", 1905.</vt:lpstr>
      <vt:lpstr>GMC Electric Truck 1914</vt:lpstr>
      <vt:lpstr>Some of America’s most distinguished inventors, including Thomas Edison, were promoting electrics or taking part in their development. </vt:lpstr>
      <vt:lpstr>Thomas Edison in his 1901 Baker runabout. </vt:lpstr>
      <vt:lpstr>And the first American firm to manufacture cars by hundreds was churning out well-designed electrics.</vt:lpstr>
      <vt:lpstr>Презентация PowerPoint</vt:lpstr>
    </vt:vector>
  </TitlesOfParts>
  <Company>UralSOFT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Автомобильные компании мира</dc:title>
  <dc:creator>габова</dc:creator>
  <cp:lastModifiedBy>KAT</cp:lastModifiedBy>
  <cp:revision>14</cp:revision>
  <dcterms:created xsi:type="dcterms:W3CDTF">2016-05-09T12:50:14Z</dcterms:created>
  <dcterms:modified xsi:type="dcterms:W3CDTF">2022-11-08T08:43:45Z</dcterms:modified>
</cp:coreProperties>
</file>