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7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A0327F5-AE68-4F4A-9EDA-415F4B7235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1CAE46-5085-415B-99C9-2CBDC38864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928670"/>
            <a:ext cx="8143900" cy="250033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Угол </a:t>
            </a:r>
            <a:b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между прямыми</a:t>
            </a:r>
            <a:r>
              <a:rPr lang="ru-RU" sz="6600" dirty="0" smtClean="0">
                <a:solidFill>
                  <a:srgbClr val="002060"/>
                </a:solidFill>
              </a:rPr>
              <a:t/>
            </a:r>
            <a:br>
              <a:rPr lang="ru-RU" sz="6600" dirty="0" smtClean="0">
                <a:solidFill>
                  <a:srgbClr val="002060"/>
                </a:solidFill>
              </a:rPr>
            </a:b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929066"/>
            <a:ext cx="6906574" cy="2038352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Поречная Ирина Викторовна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 «Суджанская средняя 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общеобразовательная школа №2»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Суджанского района   Курской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673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14290"/>
            <a:ext cx="79295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Углом между двумя пересекающимися прямыми в пространстве называется наименьший из углов, образованных лучами этих прямых с вершиной в точке их пересечения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428860" y="3286124"/>
            <a:ext cx="3857652" cy="18573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71736" y="3571876"/>
            <a:ext cx="4429156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28860" y="2928934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/>
              <a:t>а</a:t>
            </a:r>
            <a:endParaRPr lang="ru-RU" sz="4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49291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b</a:t>
            </a:r>
            <a:endParaRPr lang="ru-RU" sz="3200" i="1" dirty="0"/>
          </a:p>
        </p:txBody>
      </p:sp>
      <p:sp>
        <p:nvSpPr>
          <p:cNvPr id="18" name="Дуга 17"/>
          <p:cNvSpPr/>
          <p:nvPr/>
        </p:nvSpPr>
        <p:spPr>
          <a:xfrm>
            <a:off x="5143504" y="3857628"/>
            <a:ext cx="45719" cy="785818"/>
          </a:xfrm>
          <a:prstGeom prst="arc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6248" y="3429000"/>
            <a:ext cx="638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673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14290"/>
            <a:ext cx="79295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Углом между скрещивающимися прямыми  называется угол между пересекающимися прямыми, соответственно параллельными данным </a:t>
            </a:r>
          </a:p>
          <a:p>
            <a:pPr algn="ctr">
              <a:spcBef>
                <a:spcPct val="50000"/>
              </a:spcBef>
            </a:pP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786182" y="3286124"/>
            <a:ext cx="2571768" cy="12144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14744" y="3857628"/>
            <a:ext cx="3071834" cy="8572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00826" y="4786322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а</a:t>
            </a:r>
            <a:r>
              <a:rPr lang="en-US" b="1" i="1" dirty="0" smtClean="0"/>
              <a:t>1</a:t>
            </a:r>
            <a:endParaRPr lang="ru-RU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285749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b</a:t>
            </a:r>
            <a:r>
              <a:rPr lang="en-US" sz="2000" b="1" i="1" dirty="0"/>
              <a:t>1</a:t>
            </a:r>
            <a:endParaRPr lang="ru-RU" sz="2000" b="1" i="1" dirty="0"/>
          </a:p>
        </p:txBody>
      </p:sp>
      <p:sp>
        <p:nvSpPr>
          <p:cNvPr id="18" name="Дуга 17"/>
          <p:cNvSpPr/>
          <p:nvPr/>
        </p:nvSpPr>
        <p:spPr>
          <a:xfrm>
            <a:off x="5143504" y="3857628"/>
            <a:ext cx="45719" cy="785818"/>
          </a:xfrm>
          <a:prstGeom prst="arc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786050" y="2214554"/>
            <a:ext cx="2571768" cy="12144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57488" y="5143512"/>
            <a:ext cx="3071834" cy="8572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57818" y="5929330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а</a:t>
            </a:r>
            <a:endParaRPr lang="ru-RU" sz="4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271462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b</a:t>
            </a:r>
            <a:endParaRPr lang="ru-RU" sz="32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429124" y="3500438"/>
            <a:ext cx="470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673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14290"/>
            <a:ext cx="7929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прямые параллельны, то угол между ними считается равным 0</a:t>
            </a:r>
            <a:r>
              <a:rPr lang="ru-RU" sz="3600" b="1" i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ctr">
              <a:spcBef>
                <a:spcPct val="50000"/>
              </a:spcBef>
            </a:pP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786050" y="3286124"/>
            <a:ext cx="2643206" cy="1428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857488" y="5000636"/>
            <a:ext cx="3143272" cy="1428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15074" y="4572008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а</a:t>
            </a:r>
            <a:endParaRPr lang="ru-RU" sz="4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2571744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b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85992"/>
            <a:ext cx="4680520" cy="3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4348" y="500042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28572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36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endParaRPr lang="ru-RU" sz="3600" i="1" dirty="0">
              <a:solidFill>
                <a:srgbClr val="0070C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143116"/>
            <a:ext cx="4608512" cy="373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285992"/>
            <a:ext cx="4392488" cy="361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428868"/>
            <a:ext cx="41719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428868"/>
            <a:ext cx="3940468" cy="324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28" y="571480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500042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Ирина\Desktop\аттестация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3116"/>
            <a:ext cx="3729053" cy="3333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500042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кубе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найдите угол между прямыми 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3200" b="1" i="1" baseline="-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357430"/>
            <a:ext cx="403440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1000108"/>
            <a:ext cx="7213630" cy="178595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>
            <a:lum contrast="50000"/>
          </a:blip>
          <a:srcRect/>
          <a:stretch>
            <a:fillRect/>
          </a:stretch>
        </p:blipFill>
        <p:spPr bwMode="auto">
          <a:xfrm>
            <a:off x="928662" y="714356"/>
            <a:ext cx="4104953" cy="4248472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714876" y="642918"/>
            <a:ext cx="4143404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Дано:  </a:t>
            </a:r>
            <a:r>
              <a:rPr lang="el-GR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Δ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АВС. 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АА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∩ВВ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∩СС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=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F, A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B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║AB,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     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A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C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║AC,  B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C</a:t>
            </a:r>
            <a:r>
              <a:rPr lang="en-US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1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║BC,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  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BAC = 30</a:t>
            </a:r>
            <a:r>
              <a:rPr lang="en-US" sz="2800" b="1" i="1" baseline="30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0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, ABC = 80</a:t>
            </a:r>
            <a:r>
              <a:rPr lang="en-US" sz="2800" b="1" i="1" baseline="30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0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Найдите угол между прямыми: </a:t>
            </a:r>
          </a:p>
          <a:p>
            <a:pPr algn="ctr">
              <a:spcBef>
                <a:spcPts val="6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а) АВ  и  В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С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;</a:t>
            </a:r>
          </a:p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б)  А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С</a:t>
            </a:r>
            <a:r>
              <a:rPr lang="ru-RU" sz="28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 и  ВС.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</a:t>
            </a:r>
            <a:endParaRPr lang="ru-RU" sz="2800" b="1" i="1" dirty="0" smtClean="0">
              <a:solidFill>
                <a:srgbClr val="0070C0"/>
              </a:solidFill>
              <a:latin typeface="Times New Roman"/>
              <a:cs typeface="Times New Roman"/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70000"/>
          </a:blip>
          <a:srcRect/>
          <a:stretch>
            <a:fillRect/>
          </a:stretch>
        </p:blipFill>
        <p:spPr bwMode="auto">
          <a:xfrm rot="486270">
            <a:off x="1336937" y="1694772"/>
            <a:ext cx="3475345" cy="414340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857752" y="642918"/>
            <a:ext cx="42862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прямоугольник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 = 60</a:t>
            </a:r>
            <a:r>
              <a:rPr lang="en-US" sz="3200" b="1" i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0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 AA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║BB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║CC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║DD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</a:t>
            </a:r>
          </a:p>
          <a:p>
            <a:endParaRPr lang="ru-RU" sz="3200" b="1" i="1" dirty="0" smtClean="0">
              <a:solidFill>
                <a:srgbClr val="0070C0"/>
              </a:solidFill>
              <a:latin typeface="Times New Roman"/>
              <a:cs typeface="Times New Roman"/>
              <a:sym typeface="Symbol"/>
            </a:endParaRP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Найдите угол между прямыми: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 а)  А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В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 и  АС; 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  б)  АВ  и  А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D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/>
                <a:cs typeface="Times New Roman"/>
                <a:sym typeface="Symbol"/>
              </a:rPr>
              <a:t>1</a:t>
            </a:r>
            <a:endParaRPr lang="ru-RU" sz="32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428604"/>
            <a:ext cx="31878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   уроке 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2000240"/>
            <a:ext cx="79295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Сегодня на уроке я узнал……..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Было интересно……….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Теперь я могу……………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Полученные знания мне пригодятся ……</a:t>
            </a:r>
            <a:endParaRPr lang="ru-RU" sz="3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3428992" y="4857760"/>
            <a:ext cx="3071834" cy="1071570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араллелограмм 9"/>
          <p:cNvSpPr/>
          <p:nvPr/>
        </p:nvSpPr>
        <p:spPr>
          <a:xfrm>
            <a:off x="1357290" y="2428868"/>
            <a:ext cx="3071834" cy="1000132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smtClean="0">
              <a:solidFill>
                <a:schemeClr val="tx1"/>
              </a:solidFill>
            </a:endParaRPr>
          </a:p>
          <a:p>
            <a:pPr algn="ctr"/>
            <a:endParaRPr lang="ru-RU" i="1" smtClean="0">
              <a:solidFill>
                <a:schemeClr val="tx1"/>
              </a:solidFill>
            </a:endParaRPr>
          </a:p>
          <a:p>
            <a:pPr algn="ctr"/>
            <a:r>
              <a:rPr lang="ru-RU" sz="2000" b="1" i="1" smtClean="0">
                <a:solidFill>
                  <a:schemeClr val="tx1"/>
                </a:solidFill>
              </a:rPr>
              <a:t>а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5572132" y="2500306"/>
            <a:ext cx="3071834" cy="1000132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                  </a:t>
            </a:r>
            <a:r>
              <a:rPr lang="en-US" sz="2000" b="1" i="1" dirty="0" smtClean="0">
                <a:solidFill>
                  <a:schemeClr val="tx1"/>
                </a:solidFill>
              </a:rPr>
              <a:t>a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1857356" y="2571744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357422" y="2714620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429388" y="2714620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215074" y="3000372"/>
            <a:ext cx="1652598" cy="14446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643438" y="5286388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821901" y="5536421"/>
            <a:ext cx="642942" cy="428628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4250529" y="4464851"/>
            <a:ext cx="1071570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500430" y="6143644"/>
            <a:ext cx="500066" cy="3571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28794" y="300037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6429388" y="314324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5000628" y="5572140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0628" y="4286256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858016" y="2571744"/>
            <a:ext cx="432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smtClean="0"/>
              <a:t>C</a:t>
            </a:r>
            <a:endParaRPr lang="ru-RU" sz="2400" b="1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500562" y="5143512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K</a:t>
            </a:r>
            <a:endParaRPr lang="ru-RU" sz="2400" b="1" i="1" dirty="0"/>
          </a:p>
        </p:txBody>
      </p:sp>
      <p:sp>
        <p:nvSpPr>
          <p:cNvPr id="22" name="Овал 21"/>
          <p:cNvSpPr/>
          <p:nvPr/>
        </p:nvSpPr>
        <p:spPr>
          <a:xfrm>
            <a:off x="4429124" y="5286388"/>
            <a:ext cx="71438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929454" y="3071810"/>
            <a:ext cx="45719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1D1C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1D1C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000372"/>
            <a:ext cx="228600" cy="419100"/>
          </a:xfrm>
          <a:prstGeom prst="rect">
            <a:avLst/>
          </a:prstGeom>
          <a:noFill/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rgbClr val="1D1C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3143248"/>
            <a:ext cx="228600" cy="419100"/>
          </a:xfrm>
          <a:prstGeom prst="rect">
            <a:avLst/>
          </a:prstGeom>
          <a:noFill/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500702"/>
            <a:ext cx="22860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54482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0" name="Параллелограмм 9"/>
          <p:cNvSpPr/>
          <p:nvPr/>
        </p:nvSpPr>
        <p:spPr>
          <a:xfrm>
            <a:off x="3071802" y="2500306"/>
            <a:ext cx="3071834" cy="1000132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endParaRPr lang="ru-RU" i="1" dirty="0">
              <a:solidFill>
                <a:schemeClr val="tx1"/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а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643306" y="2714620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143372" y="2786058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57554" y="300037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28728" y="4286256"/>
            <a:ext cx="66437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4513" indent="0" algn="ctr">
              <a:buNone/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прямые в пространстве называются параллельными, если они лежат в одной плоскости и не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пересекаются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071810"/>
            <a:ext cx="300038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54482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0" name="Параллелограмм 9"/>
          <p:cNvSpPr/>
          <p:nvPr/>
        </p:nvSpPr>
        <p:spPr>
          <a:xfrm>
            <a:off x="3071802" y="2500306"/>
            <a:ext cx="3071834" cy="1000132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endParaRPr lang="ru-RU" i="1" dirty="0">
              <a:solidFill>
                <a:schemeClr val="tx1"/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а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714744" y="3000372"/>
            <a:ext cx="1857388" cy="7143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143372" y="2786058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57554" y="300037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28728" y="4286256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4513" indent="0" algn="ctr">
              <a:buNone/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прямые в пространстве называются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пересекающимися,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имеют общую точку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2643182"/>
            <a:ext cx="365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</a:t>
            </a:r>
            <a:endParaRPr lang="ru-RU" sz="2400" b="1" i="1" dirty="0"/>
          </a:p>
        </p:txBody>
      </p:sp>
      <p:sp>
        <p:nvSpPr>
          <p:cNvPr id="9" name="Овал 8"/>
          <p:cNvSpPr/>
          <p:nvPr/>
        </p:nvSpPr>
        <p:spPr>
          <a:xfrm>
            <a:off x="4857752" y="3000372"/>
            <a:ext cx="45719" cy="7143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071810"/>
            <a:ext cx="22860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b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3214678" y="2071678"/>
            <a:ext cx="3071834" cy="1071570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4500562" y="2500306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750463" y="2750339"/>
            <a:ext cx="642942" cy="428628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4179091" y="1678769"/>
            <a:ext cx="1071570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428992" y="3357562"/>
            <a:ext cx="500066" cy="3571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143504" y="221455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3714744" y="342900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3857620" y="221455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K</a:t>
            </a:r>
            <a:endParaRPr lang="ru-RU" sz="24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285852" y="4143380"/>
            <a:ext cx="67866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8638" indent="0" algn="ctr">
              <a:buFont typeface="Arial" charset="0"/>
              <a:buNone/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прямые называются скрещивающимися, если они не лежат в одной плоскости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4357686" y="2500306"/>
            <a:ext cx="71438" cy="4571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14620"/>
            <a:ext cx="22860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могут быть расположены прямые в пространстве?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3214678" y="2071678"/>
            <a:ext cx="3071834" cy="1071570"/>
          </a:xfrm>
          <a:prstGeom prst="parallelogram">
            <a:avLst>
              <a:gd name="adj" fmla="val 75138"/>
            </a:avLst>
          </a:prstGeom>
          <a:solidFill>
            <a:srgbClr val="BED7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4500562" y="2500306"/>
            <a:ext cx="1285884" cy="57150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750463" y="2750339"/>
            <a:ext cx="642942" cy="428628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4179091" y="1678769"/>
            <a:ext cx="1071570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428992" y="3357562"/>
            <a:ext cx="500066" cy="3571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221455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72066" y="128586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3857620" y="221455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K</a:t>
            </a:r>
            <a:endParaRPr lang="ru-RU" sz="24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28662" y="3357562"/>
            <a:ext cx="8001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8638" indent="0" algn="ctr">
              <a:buFont typeface="Arial" charset="0"/>
              <a:buNone/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Две прямые называются скрещивающимися, если они не лежат в одной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плоскости</a:t>
            </a:r>
          </a:p>
          <a:p>
            <a:pPr marL="528638" indent="0" algn="ctr">
              <a:buFont typeface="Arial" charset="0"/>
              <a:buNone/>
              <a:defRPr/>
            </a:pP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4857760"/>
            <a:ext cx="82153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0" algn="ctr">
              <a:buFont typeface="Arial" charset="0"/>
              <a:buNone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одна из двух прямых лежит в некоторой плоскости, а другая прямая пересекает эту плоскость в точке, не лежащей на первой прямой, то эти прямые скрещивающиеся</a:t>
            </a:r>
          </a:p>
        </p:txBody>
      </p:sp>
      <p:sp>
        <p:nvSpPr>
          <p:cNvPr id="13" name="Овал 12"/>
          <p:cNvSpPr/>
          <p:nvPr/>
        </p:nvSpPr>
        <p:spPr>
          <a:xfrm flipH="1">
            <a:off x="4357686" y="2500306"/>
            <a:ext cx="45719" cy="7143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714620"/>
            <a:ext cx="22860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8143900" cy="917278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Укажите ребра, скрещивающихся</a:t>
            </a:r>
            <a:b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ребром</a:t>
            </a: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ВС;  б)  АА</a:t>
            </a:r>
            <a:r>
              <a:rPr lang="ru-RU" sz="48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Arial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Arial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857364"/>
            <a:ext cx="3113088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8143900" cy="917278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Укажите ребра, скрещивающихся</a:t>
            </a:r>
            <a:b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ребром</a:t>
            </a: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ВС;  б)  АА</a:t>
            </a:r>
            <a:r>
              <a:rPr lang="ru-RU" sz="48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Arial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Arial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857364"/>
            <a:ext cx="3113088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5715016"/>
            <a:ext cx="44055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А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3200" b="1" i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5715016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32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2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299</TotalTime>
  <Words>468</Words>
  <Application>Microsoft Office PowerPoint</Application>
  <PresentationFormat>Экран (4:3)</PresentationFormat>
  <Paragraphs>85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Угол  между прямыми </vt:lpstr>
      <vt:lpstr>Как могут быть расположены прямые в пространстве?  </vt:lpstr>
      <vt:lpstr>Как могут быть расположены прямые в пространстве?  </vt:lpstr>
      <vt:lpstr>Как могут быть расположены прямые в пространстве?  </vt:lpstr>
      <vt:lpstr>Как могут быть расположены прямые в пространстве?  </vt:lpstr>
      <vt:lpstr>Как могут быть расположены прямые в пространстве?  </vt:lpstr>
      <vt:lpstr>Как могут быть расположены прямые в пространстве?  </vt:lpstr>
      <vt:lpstr>Укажите ребра, скрещивающихся  с ребром: а) ВС;  б)  АА1  </vt:lpstr>
      <vt:lpstr>Укажите ребра, скрещивающихся  с ребром: а) ВС;  б)  АА1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Pirated Aliance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2022-11-07T19:59:05Z</dcterms:created>
  <dcterms:modified xsi:type="dcterms:W3CDTF">2022-11-08T02:45:52Z</dcterms:modified>
</cp:coreProperties>
</file>