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5" r:id="rId1"/>
  </p:sldMasterIdLst>
  <p:sldIdLst>
    <p:sldId id="256" r:id="rId2"/>
    <p:sldId id="258" r:id="rId3"/>
    <p:sldId id="257" r:id="rId4"/>
    <p:sldId id="259" r:id="rId5"/>
    <p:sldId id="260" r:id="rId6"/>
    <p:sldId id="263" r:id="rId7"/>
    <p:sldId id="261" r:id="rId8"/>
    <p:sldId id="264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0" r:id="rId44"/>
    <p:sldId id="301" r:id="rId45"/>
    <p:sldId id="302" r:id="rId46"/>
    <p:sldId id="303" r:id="rId47"/>
    <p:sldId id="304" r:id="rId48"/>
    <p:sldId id="305" r:id="rId49"/>
    <p:sldId id="306" r:id="rId50"/>
    <p:sldId id="307" r:id="rId51"/>
    <p:sldId id="308" r:id="rId52"/>
    <p:sldId id="265" r:id="rId53"/>
    <p:sldId id="262" r:id="rId54"/>
    <p:sldId id="309" r:id="rId55"/>
    <p:sldId id="310" r:id="rId56"/>
    <p:sldId id="311" r:id="rId57"/>
    <p:sldId id="312" r:id="rId58"/>
    <p:sldId id="313" r:id="rId59"/>
    <p:sldId id="315" r:id="rId60"/>
    <p:sldId id="314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</p:sldIdLst>
  <p:sldSz cx="5724525" cy="6480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280" autoAdjust="0"/>
  </p:normalViewPr>
  <p:slideViewPr>
    <p:cSldViewPr snapToGrid="0">
      <p:cViewPr varScale="1">
        <p:scale>
          <a:sx n="72" d="100"/>
          <a:sy n="72" d="100"/>
        </p:scale>
        <p:origin x="212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5300" y="-8001"/>
            <a:ext cx="5740679" cy="6496177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7800" y="2272062"/>
            <a:ext cx="3647769" cy="1555603"/>
          </a:xfrm>
        </p:spPr>
        <p:txBody>
          <a:bodyPr anchor="b">
            <a:noAutofit/>
          </a:bodyPr>
          <a:lstStyle>
            <a:lvl1pPr algn="r">
              <a:defRPr sz="338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7800" y="3827664"/>
            <a:ext cx="3647769" cy="1036468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286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724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58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44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31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717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0034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2896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569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635" y="576015"/>
            <a:ext cx="3973933" cy="3216087"/>
          </a:xfrm>
        </p:spPr>
        <p:txBody>
          <a:bodyPr anchor="ctr">
            <a:normAutofit/>
          </a:bodyPr>
          <a:lstStyle>
            <a:lvl1pPr algn="l">
              <a:defRPr sz="2754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635" y="4224114"/>
            <a:ext cx="3973933" cy="1484414"/>
          </a:xfrm>
        </p:spPr>
        <p:txBody>
          <a:bodyPr anchor="ctr">
            <a:normAutofit/>
          </a:bodyPr>
          <a:lstStyle>
            <a:lvl1pPr marL="0" indent="0" algn="l">
              <a:buNone/>
              <a:defRPr sz="1127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86207" indent="0">
              <a:buNone/>
              <a:defRPr sz="1127">
                <a:solidFill>
                  <a:schemeClr val="tx1">
                    <a:tint val="75000"/>
                  </a:schemeClr>
                </a:solidFill>
              </a:defRPr>
            </a:lvl2pPr>
            <a:lvl3pPr marL="572414" indent="0">
              <a:buNone/>
              <a:defRPr sz="1002">
                <a:solidFill>
                  <a:schemeClr val="tx1">
                    <a:tint val="75000"/>
                  </a:schemeClr>
                </a:solidFill>
              </a:defRPr>
            </a:lvl3pPr>
            <a:lvl4pPr marL="858622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4pPr>
            <a:lvl5pPr marL="1144829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5pPr>
            <a:lvl6pPr marL="1431036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6pPr>
            <a:lvl7pPr marL="1717243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7pPr>
            <a:lvl8pPr marL="2003450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8pPr>
            <a:lvl9pPr marL="2289658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454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5110" y="576016"/>
            <a:ext cx="3801439" cy="2856077"/>
          </a:xfrm>
        </p:spPr>
        <p:txBody>
          <a:bodyPr anchor="ctr">
            <a:normAutofit/>
          </a:bodyPr>
          <a:lstStyle>
            <a:lvl1pPr algn="l">
              <a:defRPr sz="2754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9318" y="3432093"/>
            <a:ext cx="3393023" cy="36001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002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286207" indent="0">
              <a:buFontTx/>
              <a:buNone/>
              <a:defRPr/>
            </a:lvl2pPr>
            <a:lvl3pPr marL="572414" indent="0">
              <a:buFontTx/>
              <a:buNone/>
              <a:defRPr/>
            </a:lvl3pPr>
            <a:lvl4pPr marL="858622" indent="0">
              <a:buFontTx/>
              <a:buNone/>
              <a:defRPr/>
            </a:lvl4pPr>
            <a:lvl5pPr marL="1144829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634" y="4224114"/>
            <a:ext cx="3973934" cy="1484414"/>
          </a:xfrm>
        </p:spPr>
        <p:txBody>
          <a:bodyPr anchor="ctr">
            <a:normAutofit/>
          </a:bodyPr>
          <a:lstStyle>
            <a:lvl1pPr marL="0" indent="0" algn="l">
              <a:buNone/>
              <a:defRPr sz="1127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86207" indent="0">
              <a:buNone/>
              <a:defRPr sz="1127">
                <a:solidFill>
                  <a:schemeClr val="tx1">
                    <a:tint val="75000"/>
                  </a:schemeClr>
                </a:solidFill>
              </a:defRPr>
            </a:lvl2pPr>
            <a:lvl3pPr marL="572414" indent="0">
              <a:buNone/>
              <a:defRPr sz="1002">
                <a:solidFill>
                  <a:schemeClr val="tx1">
                    <a:tint val="75000"/>
                  </a:schemeClr>
                </a:solidFill>
              </a:defRPr>
            </a:lvl3pPr>
            <a:lvl4pPr marL="858622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4pPr>
            <a:lvl5pPr marL="1144829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5pPr>
            <a:lvl6pPr marL="1431036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6pPr>
            <a:lvl7pPr marL="1717243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7pPr>
            <a:lvl8pPr marL="2003450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8pPr>
            <a:lvl9pPr marL="2289658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02197" y="746834"/>
            <a:ext cx="286301" cy="552559"/>
          </a:xfrm>
          <a:prstGeom prst="rect">
            <a:avLst/>
          </a:prstGeom>
        </p:spPr>
        <p:txBody>
          <a:bodyPr vert="horz" lIns="57245" tIns="28623" rIns="57245" bIns="28623" rtlCol="0" anchor="ctr">
            <a:noAutofit/>
          </a:bodyPr>
          <a:lstStyle/>
          <a:p>
            <a:pPr lvl="0"/>
            <a:r>
              <a:rPr lang="en-US" sz="500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224341" y="2727528"/>
            <a:ext cx="286301" cy="552559"/>
          </a:xfrm>
          <a:prstGeom prst="rect">
            <a:avLst/>
          </a:prstGeom>
        </p:spPr>
        <p:txBody>
          <a:bodyPr vert="horz" lIns="57245" tIns="28623" rIns="57245" bIns="28623" rtlCol="0" anchor="ctr">
            <a:noAutofit/>
          </a:bodyPr>
          <a:lstStyle/>
          <a:p>
            <a:pPr lvl="0"/>
            <a:r>
              <a:rPr lang="en-US" sz="500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762701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634" y="1825550"/>
            <a:ext cx="3973934" cy="2452469"/>
          </a:xfrm>
        </p:spPr>
        <p:txBody>
          <a:bodyPr anchor="b">
            <a:normAutofit/>
          </a:bodyPr>
          <a:lstStyle>
            <a:lvl1pPr algn="l">
              <a:defRPr sz="2754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634" y="4278019"/>
            <a:ext cx="3973934" cy="1430509"/>
          </a:xfrm>
        </p:spPr>
        <p:txBody>
          <a:bodyPr anchor="t">
            <a:normAutofit/>
          </a:bodyPr>
          <a:lstStyle>
            <a:lvl1pPr marL="0" indent="0" algn="l">
              <a:buNone/>
              <a:defRPr sz="1127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86207" indent="0">
              <a:buNone/>
              <a:defRPr sz="1127">
                <a:solidFill>
                  <a:schemeClr val="tx1">
                    <a:tint val="75000"/>
                  </a:schemeClr>
                </a:solidFill>
              </a:defRPr>
            </a:lvl2pPr>
            <a:lvl3pPr marL="572414" indent="0">
              <a:buNone/>
              <a:defRPr sz="1002">
                <a:solidFill>
                  <a:schemeClr val="tx1">
                    <a:tint val="75000"/>
                  </a:schemeClr>
                </a:solidFill>
              </a:defRPr>
            </a:lvl3pPr>
            <a:lvl4pPr marL="858622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4pPr>
            <a:lvl5pPr marL="1144829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5pPr>
            <a:lvl6pPr marL="1431036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6pPr>
            <a:lvl7pPr marL="1717243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7pPr>
            <a:lvl8pPr marL="2003450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8pPr>
            <a:lvl9pPr marL="2289658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35083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5110" y="576016"/>
            <a:ext cx="3801439" cy="2856077"/>
          </a:xfrm>
        </p:spPr>
        <p:txBody>
          <a:bodyPr anchor="ctr">
            <a:normAutofit/>
          </a:bodyPr>
          <a:lstStyle>
            <a:lvl1pPr algn="l">
              <a:defRPr sz="2754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81633" y="3792102"/>
            <a:ext cx="3973935" cy="485917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502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86207" indent="0">
              <a:buFontTx/>
              <a:buNone/>
              <a:defRPr/>
            </a:lvl2pPr>
            <a:lvl3pPr marL="572414" indent="0">
              <a:buFontTx/>
              <a:buNone/>
              <a:defRPr/>
            </a:lvl3pPr>
            <a:lvl4pPr marL="858622" indent="0">
              <a:buFontTx/>
              <a:buNone/>
              <a:defRPr/>
            </a:lvl4pPr>
            <a:lvl5pPr marL="1144829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634" y="4278019"/>
            <a:ext cx="3973934" cy="1430509"/>
          </a:xfrm>
        </p:spPr>
        <p:txBody>
          <a:bodyPr anchor="t">
            <a:normAutofit/>
          </a:bodyPr>
          <a:lstStyle>
            <a:lvl1pPr marL="0" indent="0" algn="l">
              <a:buNone/>
              <a:defRPr sz="1127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286207" indent="0">
              <a:buNone/>
              <a:defRPr sz="1127">
                <a:solidFill>
                  <a:schemeClr val="tx1">
                    <a:tint val="75000"/>
                  </a:schemeClr>
                </a:solidFill>
              </a:defRPr>
            </a:lvl2pPr>
            <a:lvl3pPr marL="572414" indent="0">
              <a:buNone/>
              <a:defRPr sz="1002">
                <a:solidFill>
                  <a:schemeClr val="tx1">
                    <a:tint val="75000"/>
                  </a:schemeClr>
                </a:solidFill>
              </a:defRPr>
            </a:lvl3pPr>
            <a:lvl4pPr marL="858622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4pPr>
            <a:lvl5pPr marL="1144829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5pPr>
            <a:lvl6pPr marL="1431036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6pPr>
            <a:lvl7pPr marL="1717243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7pPr>
            <a:lvl8pPr marL="2003450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8pPr>
            <a:lvl9pPr marL="2289658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02197" y="746834"/>
            <a:ext cx="286301" cy="552559"/>
          </a:xfrm>
          <a:prstGeom prst="rect">
            <a:avLst/>
          </a:prstGeom>
        </p:spPr>
        <p:txBody>
          <a:bodyPr vert="horz" lIns="57245" tIns="28623" rIns="57245" bIns="28623" rtlCol="0" anchor="ctr">
            <a:noAutofit/>
          </a:bodyPr>
          <a:lstStyle/>
          <a:p>
            <a:pPr lvl="0"/>
            <a:r>
              <a:rPr lang="en-US" sz="500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224341" y="2727528"/>
            <a:ext cx="286301" cy="552559"/>
          </a:xfrm>
          <a:prstGeom prst="rect">
            <a:avLst/>
          </a:prstGeom>
        </p:spPr>
        <p:txBody>
          <a:bodyPr vert="horz" lIns="57245" tIns="28623" rIns="57245" bIns="28623" rtlCol="0" anchor="ctr">
            <a:noAutofit/>
          </a:bodyPr>
          <a:lstStyle/>
          <a:p>
            <a:pPr lvl="0"/>
            <a:r>
              <a:rPr lang="en-US" sz="500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512646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547" y="576016"/>
            <a:ext cx="3970021" cy="2856077"/>
          </a:xfrm>
        </p:spPr>
        <p:txBody>
          <a:bodyPr anchor="ctr">
            <a:normAutofit/>
          </a:bodyPr>
          <a:lstStyle>
            <a:lvl1pPr algn="l">
              <a:defRPr sz="2754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81633" y="3792102"/>
            <a:ext cx="3973935" cy="485917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502">
                <a:solidFill>
                  <a:schemeClr val="accent1"/>
                </a:solidFill>
              </a:defRPr>
            </a:lvl1pPr>
            <a:lvl2pPr marL="286207" indent="0">
              <a:buFontTx/>
              <a:buNone/>
              <a:defRPr/>
            </a:lvl2pPr>
            <a:lvl3pPr marL="572414" indent="0">
              <a:buFontTx/>
              <a:buNone/>
              <a:defRPr/>
            </a:lvl3pPr>
            <a:lvl4pPr marL="858622" indent="0">
              <a:buFontTx/>
              <a:buNone/>
              <a:defRPr/>
            </a:lvl4pPr>
            <a:lvl5pPr marL="1144829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634" y="4278019"/>
            <a:ext cx="3973934" cy="1430509"/>
          </a:xfrm>
        </p:spPr>
        <p:txBody>
          <a:bodyPr anchor="t">
            <a:normAutofit/>
          </a:bodyPr>
          <a:lstStyle>
            <a:lvl1pPr marL="0" indent="0" algn="l">
              <a:buNone/>
              <a:defRPr sz="1127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286207" indent="0">
              <a:buNone/>
              <a:defRPr sz="1127">
                <a:solidFill>
                  <a:schemeClr val="tx1">
                    <a:tint val="75000"/>
                  </a:schemeClr>
                </a:solidFill>
              </a:defRPr>
            </a:lvl2pPr>
            <a:lvl3pPr marL="572414" indent="0">
              <a:buNone/>
              <a:defRPr sz="1002">
                <a:solidFill>
                  <a:schemeClr val="tx1">
                    <a:tint val="75000"/>
                  </a:schemeClr>
                </a:solidFill>
              </a:defRPr>
            </a:lvl3pPr>
            <a:lvl4pPr marL="858622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4pPr>
            <a:lvl5pPr marL="1144829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5pPr>
            <a:lvl6pPr marL="1431036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6pPr>
            <a:lvl7pPr marL="1717243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7pPr>
            <a:lvl8pPr marL="2003450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8pPr>
            <a:lvl9pPr marL="2289658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6978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8/20/2016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6408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42046" y="576016"/>
            <a:ext cx="612777" cy="4962135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634" y="576016"/>
            <a:ext cx="3252303" cy="496213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9317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7982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634" y="2552071"/>
            <a:ext cx="3973934" cy="1725950"/>
          </a:xfrm>
        </p:spPr>
        <p:txBody>
          <a:bodyPr anchor="b"/>
          <a:lstStyle>
            <a:lvl1pPr algn="l">
              <a:defRPr sz="2504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634" y="4278019"/>
            <a:ext cx="3973934" cy="812998"/>
          </a:xfrm>
        </p:spPr>
        <p:txBody>
          <a:bodyPr anchor="t"/>
          <a:lstStyle>
            <a:lvl1pPr marL="0" indent="0" algn="l">
              <a:buNone/>
              <a:defRPr sz="1252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286207" indent="0">
              <a:buNone/>
              <a:defRPr sz="1127">
                <a:solidFill>
                  <a:schemeClr val="tx1">
                    <a:tint val="75000"/>
                  </a:schemeClr>
                </a:solidFill>
              </a:defRPr>
            </a:lvl2pPr>
            <a:lvl3pPr marL="572414" indent="0">
              <a:buNone/>
              <a:defRPr sz="1002">
                <a:solidFill>
                  <a:schemeClr val="tx1">
                    <a:tint val="75000"/>
                  </a:schemeClr>
                </a:solidFill>
              </a:defRPr>
            </a:lvl3pPr>
            <a:lvl4pPr marL="858622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4pPr>
            <a:lvl5pPr marL="1144829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5pPr>
            <a:lvl6pPr marL="1431036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6pPr>
            <a:lvl7pPr marL="1717243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7pPr>
            <a:lvl8pPr marL="2003450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8pPr>
            <a:lvl9pPr marL="2289658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6085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635" y="576015"/>
            <a:ext cx="3973933" cy="124803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635" y="2041557"/>
            <a:ext cx="1933285" cy="3666970"/>
          </a:xfrm>
        </p:spPr>
        <p:txBody>
          <a:bodyPr>
            <a:normAutofit/>
          </a:bodyPr>
          <a:lstStyle>
            <a:lvl1pPr>
              <a:defRPr sz="1127"/>
            </a:lvl1pPr>
            <a:lvl2pPr>
              <a:defRPr sz="1002"/>
            </a:lvl2pPr>
            <a:lvl3pPr>
              <a:defRPr sz="876"/>
            </a:lvl3pPr>
            <a:lvl4pPr>
              <a:defRPr sz="751"/>
            </a:lvl4pPr>
            <a:lvl5pPr>
              <a:defRPr sz="751"/>
            </a:lvl5pPr>
            <a:lvl6pPr>
              <a:defRPr sz="751"/>
            </a:lvl6pPr>
            <a:lvl7pPr>
              <a:defRPr sz="751"/>
            </a:lvl7pPr>
            <a:lvl8pPr>
              <a:defRPr sz="751"/>
            </a:lvl8pPr>
            <a:lvl9pPr>
              <a:defRPr sz="751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22283" y="2041558"/>
            <a:ext cx="1933286" cy="3666971"/>
          </a:xfrm>
        </p:spPr>
        <p:txBody>
          <a:bodyPr>
            <a:normAutofit/>
          </a:bodyPr>
          <a:lstStyle>
            <a:lvl1pPr>
              <a:defRPr sz="1127"/>
            </a:lvl1pPr>
            <a:lvl2pPr>
              <a:defRPr sz="1002"/>
            </a:lvl2pPr>
            <a:lvl3pPr>
              <a:defRPr sz="876"/>
            </a:lvl3pPr>
            <a:lvl4pPr>
              <a:defRPr sz="751"/>
            </a:lvl4pPr>
            <a:lvl5pPr>
              <a:defRPr sz="751"/>
            </a:lvl5pPr>
            <a:lvl6pPr>
              <a:defRPr sz="751"/>
            </a:lvl6pPr>
            <a:lvl7pPr>
              <a:defRPr sz="751"/>
            </a:lvl7pPr>
            <a:lvl8pPr>
              <a:defRPr sz="751"/>
            </a:lvl8pPr>
            <a:lvl9pPr>
              <a:defRPr sz="751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8/20/2016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7580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635" y="576015"/>
            <a:ext cx="3973933" cy="1248034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635" y="2041929"/>
            <a:ext cx="1934889" cy="544514"/>
          </a:xfrm>
        </p:spPr>
        <p:txBody>
          <a:bodyPr anchor="b">
            <a:noAutofit/>
          </a:bodyPr>
          <a:lstStyle>
            <a:lvl1pPr marL="0" indent="0">
              <a:buNone/>
              <a:defRPr sz="1502" b="0"/>
            </a:lvl1pPr>
            <a:lvl2pPr marL="286207" indent="0">
              <a:buNone/>
              <a:defRPr sz="1252" b="1"/>
            </a:lvl2pPr>
            <a:lvl3pPr marL="572414" indent="0">
              <a:buNone/>
              <a:defRPr sz="1127" b="1"/>
            </a:lvl3pPr>
            <a:lvl4pPr marL="858622" indent="0">
              <a:buNone/>
              <a:defRPr sz="1002" b="1"/>
            </a:lvl4pPr>
            <a:lvl5pPr marL="1144829" indent="0">
              <a:buNone/>
              <a:defRPr sz="1002" b="1"/>
            </a:lvl5pPr>
            <a:lvl6pPr marL="1431036" indent="0">
              <a:buNone/>
              <a:defRPr sz="1002" b="1"/>
            </a:lvl6pPr>
            <a:lvl7pPr marL="1717243" indent="0">
              <a:buNone/>
              <a:defRPr sz="1002" b="1"/>
            </a:lvl7pPr>
            <a:lvl8pPr marL="2003450" indent="0">
              <a:buNone/>
              <a:defRPr sz="1002" b="1"/>
            </a:lvl8pPr>
            <a:lvl9pPr marL="2289658" indent="0">
              <a:buNone/>
              <a:defRPr sz="1002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635" y="2586444"/>
            <a:ext cx="1934889" cy="3122085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420678" y="2041929"/>
            <a:ext cx="1934889" cy="544514"/>
          </a:xfrm>
        </p:spPr>
        <p:txBody>
          <a:bodyPr anchor="b">
            <a:noAutofit/>
          </a:bodyPr>
          <a:lstStyle>
            <a:lvl1pPr marL="0" indent="0">
              <a:buNone/>
              <a:defRPr sz="1502" b="0"/>
            </a:lvl1pPr>
            <a:lvl2pPr marL="286207" indent="0">
              <a:buNone/>
              <a:defRPr sz="1252" b="1"/>
            </a:lvl2pPr>
            <a:lvl3pPr marL="572414" indent="0">
              <a:buNone/>
              <a:defRPr sz="1127" b="1"/>
            </a:lvl3pPr>
            <a:lvl4pPr marL="858622" indent="0">
              <a:buNone/>
              <a:defRPr sz="1002" b="1"/>
            </a:lvl4pPr>
            <a:lvl5pPr marL="1144829" indent="0">
              <a:buNone/>
              <a:defRPr sz="1002" b="1"/>
            </a:lvl5pPr>
            <a:lvl6pPr marL="1431036" indent="0">
              <a:buNone/>
              <a:defRPr sz="1002" b="1"/>
            </a:lvl6pPr>
            <a:lvl7pPr marL="1717243" indent="0">
              <a:buNone/>
              <a:defRPr sz="1002" b="1"/>
            </a:lvl7pPr>
            <a:lvl8pPr marL="2003450" indent="0">
              <a:buNone/>
              <a:defRPr sz="1002" b="1"/>
            </a:lvl8pPr>
            <a:lvl9pPr marL="2289658" indent="0">
              <a:buNone/>
              <a:defRPr sz="1002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420678" y="2586444"/>
            <a:ext cx="1934889" cy="3122085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4175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635" y="576015"/>
            <a:ext cx="3973933" cy="124803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831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947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634" y="1416042"/>
            <a:ext cx="1746770" cy="1208032"/>
          </a:xfrm>
        </p:spPr>
        <p:txBody>
          <a:bodyPr anchor="b">
            <a:normAutofit/>
          </a:bodyPr>
          <a:lstStyle>
            <a:lvl1pPr>
              <a:defRPr sz="1252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35767" y="486557"/>
            <a:ext cx="2119800" cy="5221971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634" y="2624074"/>
            <a:ext cx="1746770" cy="2442065"/>
          </a:xfrm>
        </p:spPr>
        <p:txBody>
          <a:bodyPr>
            <a:normAutofit/>
          </a:bodyPr>
          <a:lstStyle>
            <a:lvl1pPr marL="0" indent="0">
              <a:buNone/>
              <a:defRPr sz="876"/>
            </a:lvl1pPr>
            <a:lvl2pPr marL="214655" indent="0">
              <a:buNone/>
              <a:defRPr sz="657"/>
            </a:lvl2pPr>
            <a:lvl3pPr marL="429311" indent="0">
              <a:buNone/>
              <a:defRPr sz="563"/>
            </a:lvl3pPr>
            <a:lvl4pPr marL="643966" indent="0">
              <a:buNone/>
              <a:defRPr sz="470"/>
            </a:lvl4pPr>
            <a:lvl5pPr marL="858622" indent="0">
              <a:buNone/>
              <a:defRPr sz="470"/>
            </a:lvl5pPr>
            <a:lvl6pPr marL="1073277" indent="0">
              <a:buNone/>
              <a:defRPr sz="470"/>
            </a:lvl6pPr>
            <a:lvl7pPr marL="1287932" indent="0">
              <a:buNone/>
              <a:defRPr sz="470"/>
            </a:lvl7pPr>
            <a:lvl8pPr marL="1502588" indent="0">
              <a:buNone/>
              <a:defRPr sz="470"/>
            </a:lvl8pPr>
            <a:lvl9pPr marL="1717243" indent="0">
              <a:buNone/>
              <a:defRPr sz="47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8/20/2016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1065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635" y="4536122"/>
            <a:ext cx="3973933" cy="535515"/>
          </a:xfrm>
        </p:spPr>
        <p:txBody>
          <a:bodyPr anchor="b">
            <a:normAutofit/>
          </a:bodyPr>
          <a:lstStyle>
            <a:lvl1pPr algn="l">
              <a:defRPr sz="1502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1635" y="576016"/>
            <a:ext cx="3973933" cy="3633847"/>
          </a:xfrm>
        </p:spPr>
        <p:txBody>
          <a:bodyPr anchor="t">
            <a:normAutofit/>
          </a:bodyPr>
          <a:lstStyle>
            <a:lvl1pPr marL="0" indent="0" algn="ctr">
              <a:buNone/>
              <a:defRPr sz="1002"/>
            </a:lvl1pPr>
            <a:lvl2pPr marL="286207" indent="0">
              <a:buNone/>
              <a:defRPr sz="1002"/>
            </a:lvl2pPr>
            <a:lvl3pPr marL="572414" indent="0">
              <a:buNone/>
              <a:defRPr sz="1002"/>
            </a:lvl3pPr>
            <a:lvl4pPr marL="858622" indent="0">
              <a:buNone/>
              <a:defRPr sz="1002"/>
            </a:lvl4pPr>
            <a:lvl5pPr marL="1144829" indent="0">
              <a:buNone/>
              <a:defRPr sz="1002"/>
            </a:lvl5pPr>
            <a:lvl6pPr marL="1431036" indent="0">
              <a:buNone/>
              <a:defRPr sz="1002"/>
            </a:lvl6pPr>
            <a:lvl7pPr marL="1717243" indent="0">
              <a:buNone/>
              <a:defRPr sz="1002"/>
            </a:lvl7pPr>
            <a:lvl8pPr marL="2003450" indent="0">
              <a:buNone/>
              <a:defRPr sz="1002"/>
            </a:lvl8pPr>
            <a:lvl9pPr marL="2289658" indent="0">
              <a:buNone/>
              <a:defRPr sz="1002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635" y="5071638"/>
            <a:ext cx="3973933" cy="636890"/>
          </a:xfrm>
        </p:spPr>
        <p:txBody>
          <a:bodyPr>
            <a:normAutofit/>
          </a:bodyPr>
          <a:lstStyle>
            <a:lvl1pPr marL="0" indent="0">
              <a:buNone/>
              <a:defRPr sz="751"/>
            </a:lvl1pPr>
            <a:lvl2pPr marL="286207" indent="0">
              <a:buNone/>
              <a:defRPr sz="751"/>
            </a:lvl2pPr>
            <a:lvl3pPr marL="572414" indent="0">
              <a:buNone/>
              <a:defRPr sz="626"/>
            </a:lvl3pPr>
            <a:lvl4pPr marL="858622" indent="0">
              <a:buNone/>
              <a:defRPr sz="563"/>
            </a:lvl4pPr>
            <a:lvl5pPr marL="1144829" indent="0">
              <a:buNone/>
              <a:defRPr sz="563"/>
            </a:lvl5pPr>
            <a:lvl6pPr marL="1431036" indent="0">
              <a:buNone/>
              <a:defRPr sz="563"/>
            </a:lvl6pPr>
            <a:lvl7pPr marL="1717243" indent="0">
              <a:buNone/>
              <a:defRPr sz="563"/>
            </a:lvl7pPr>
            <a:lvl8pPr marL="2003450" indent="0">
              <a:buNone/>
              <a:defRPr sz="563"/>
            </a:lvl8pPr>
            <a:lvl9pPr marL="2289658" indent="0">
              <a:buNone/>
              <a:defRPr sz="563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549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5300" y="-8001"/>
            <a:ext cx="5740680" cy="6496177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635" y="576015"/>
            <a:ext cx="3973933" cy="124803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635" y="2041558"/>
            <a:ext cx="3973933" cy="36669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83917" y="5708529"/>
            <a:ext cx="428295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6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8/20/2016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1635" y="5708529"/>
            <a:ext cx="2894174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6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4636" y="5708529"/>
            <a:ext cx="320933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63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382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  <p:sldLayoutId id="2147483701" r:id="rId16"/>
  </p:sldLayoutIdLst>
  <p:txStyles>
    <p:titleStyle>
      <a:lvl1pPr algn="l" defTabSz="286207" rtl="0" eaLnBrk="1" latinLnBrk="0" hangingPunct="1">
        <a:spcBef>
          <a:spcPct val="0"/>
        </a:spcBef>
        <a:buNone/>
        <a:defRPr sz="2254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14655" indent="-214655" algn="l" defTabSz="286207" rtl="0" eaLnBrk="1" latinLnBrk="0" hangingPunct="1">
        <a:spcBef>
          <a:spcPts val="626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127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65087" indent="-178880" algn="l" defTabSz="286207" rtl="0" eaLnBrk="1" latinLnBrk="0" hangingPunct="1">
        <a:spcBef>
          <a:spcPts val="626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0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715518" indent="-143104" algn="l" defTabSz="286207" rtl="0" eaLnBrk="1" latinLnBrk="0" hangingPunct="1">
        <a:spcBef>
          <a:spcPts val="626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876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01725" indent="-143104" algn="l" defTabSz="286207" rtl="0" eaLnBrk="1" latinLnBrk="0" hangingPunct="1">
        <a:spcBef>
          <a:spcPts val="626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751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87932" indent="-143104" algn="l" defTabSz="286207" rtl="0" eaLnBrk="1" latinLnBrk="0" hangingPunct="1">
        <a:spcBef>
          <a:spcPts val="626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751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574140" indent="-143104" algn="l" defTabSz="286207" rtl="0" eaLnBrk="1" latinLnBrk="0" hangingPunct="1">
        <a:spcBef>
          <a:spcPts val="626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751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860347" indent="-143104" algn="l" defTabSz="286207" rtl="0" eaLnBrk="1" latinLnBrk="0" hangingPunct="1">
        <a:spcBef>
          <a:spcPts val="626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751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46554" indent="-143104" algn="l" defTabSz="286207" rtl="0" eaLnBrk="1" latinLnBrk="0" hangingPunct="1">
        <a:spcBef>
          <a:spcPts val="626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751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32761" indent="-143104" algn="l" defTabSz="286207" rtl="0" eaLnBrk="1" latinLnBrk="0" hangingPunct="1">
        <a:spcBef>
          <a:spcPts val="626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751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6207" rtl="0" eaLnBrk="1" latinLnBrk="0" hangingPunct="1">
        <a:defRPr sz="1127" kern="1200">
          <a:solidFill>
            <a:schemeClr val="tx1"/>
          </a:solidFill>
          <a:latin typeface="+mn-lt"/>
          <a:ea typeface="+mn-ea"/>
          <a:cs typeface="+mn-cs"/>
        </a:defRPr>
      </a:lvl1pPr>
      <a:lvl2pPr marL="286207" algn="l" defTabSz="286207" rtl="0" eaLnBrk="1" latinLnBrk="0" hangingPunct="1">
        <a:defRPr sz="1127" kern="1200">
          <a:solidFill>
            <a:schemeClr val="tx1"/>
          </a:solidFill>
          <a:latin typeface="+mn-lt"/>
          <a:ea typeface="+mn-ea"/>
          <a:cs typeface="+mn-cs"/>
        </a:defRPr>
      </a:lvl2pPr>
      <a:lvl3pPr marL="572414" algn="l" defTabSz="286207" rtl="0" eaLnBrk="1" latinLnBrk="0" hangingPunct="1">
        <a:defRPr sz="1127" kern="1200">
          <a:solidFill>
            <a:schemeClr val="tx1"/>
          </a:solidFill>
          <a:latin typeface="+mn-lt"/>
          <a:ea typeface="+mn-ea"/>
          <a:cs typeface="+mn-cs"/>
        </a:defRPr>
      </a:lvl3pPr>
      <a:lvl4pPr marL="858622" algn="l" defTabSz="286207" rtl="0" eaLnBrk="1" latinLnBrk="0" hangingPunct="1">
        <a:defRPr sz="1127" kern="1200">
          <a:solidFill>
            <a:schemeClr val="tx1"/>
          </a:solidFill>
          <a:latin typeface="+mn-lt"/>
          <a:ea typeface="+mn-ea"/>
          <a:cs typeface="+mn-cs"/>
        </a:defRPr>
      </a:lvl4pPr>
      <a:lvl5pPr marL="1144829" algn="l" defTabSz="286207" rtl="0" eaLnBrk="1" latinLnBrk="0" hangingPunct="1">
        <a:defRPr sz="1127" kern="1200">
          <a:solidFill>
            <a:schemeClr val="tx1"/>
          </a:solidFill>
          <a:latin typeface="+mn-lt"/>
          <a:ea typeface="+mn-ea"/>
          <a:cs typeface="+mn-cs"/>
        </a:defRPr>
      </a:lvl5pPr>
      <a:lvl6pPr marL="1431036" algn="l" defTabSz="286207" rtl="0" eaLnBrk="1" latinLnBrk="0" hangingPunct="1">
        <a:defRPr sz="1127" kern="1200">
          <a:solidFill>
            <a:schemeClr val="tx1"/>
          </a:solidFill>
          <a:latin typeface="+mn-lt"/>
          <a:ea typeface="+mn-ea"/>
          <a:cs typeface="+mn-cs"/>
        </a:defRPr>
      </a:lvl6pPr>
      <a:lvl7pPr marL="1717243" algn="l" defTabSz="286207" rtl="0" eaLnBrk="1" latinLnBrk="0" hangingPunct="1">
        <a:defRPr sz="1127" kern="1200">
          <a:solidFill>
            <a:schemeClr val="tx1"/>
          </a:solidFill>
          <a:latin typeface="+mn-lt"/>
          <a:ea typeface="+mn-ea"/>
          <a:cs typeface="+mn-cs"/>
        </a:defRPr>
      </a:lvl7pPr>
      <a:lvl8pPr marL="2003450" algn="l" defTabSz="286207" rtl="0" eaLnBrk="1" latinLnBrk="0" hangingPunct="1">
        <a:defRPr sz="1127" kern="1200">
          <a:solidFill>
            <a:schemeClr val="tx1"/>
          </a:solidFill>
          <a:latin typeface="+mn-lt"/>
          <a:ea typeface="+mn-ea"/>
          <a:cs typeface="+mn-cs"/>
        </a:defRPr>
      </a:lvl8pPr>
      <a:lvl9pPr marL="2289658" algn="l" defTabSz="286207" rtl="0" eaLnBrk="1" latinLnBrk="0" hangingPunct="1">
        <a:defRPr sz="112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07799" y="1306862"/>
            <a:ext cx="3647769" cy="1555603"/>
          </a:xfrm>
        </p:spPr>
        <p:txBody>
          <a:bodyPr/>
          <a:lstStyle/>
          <a:p>
            <a:pPr algn="ctr"/>
            <a:r>
              <a:rPr lang="ru-RU" sz="4800" b="1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Утренняя гимнастика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2099" y="3472064"/>
            <a:ext cx="3647769" cy="103646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Monotype Corsiva" panose="03010101010201010101" pitchFamily="66" charset="0"/>
              </a:rPr>
              <a:t>Старшая группа</a:t>
            </a:r>
          </a:p>
        </p:txBody>
      </p:sp>
    </p:spTree>
    <p:extLst>
      <p:ext uri="{BB962C8B-B14F-4D97-AF65-F5344CB8AC3E}">
        <p14:creationId xmlns:p14="http://schemas.microsoft.com/office/powerpoint/2010/main" val="35166972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634" y="42616"/>
            <a:ext cx="3973933" cy="3416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Октябрь 4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45774" y="384314"/>
            <a:ext cx="4679673" cy="5902186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Построение в шеренгу, колонну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проверка осанки; ходьба и бег врассыпную. Боковой галоп, ходьба в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присяде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перестроение через центр по 3.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«Петрушки»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«Тарелочки»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стойка.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хлопнуть перед грудью прямыми руками,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2- 3 – скользящие движения вверх - вниз,     4- и. п.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«Повороты с отведением рук в стороны»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 руки на пояс.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поворот вправо, развести прямые руки в стороны, 2-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., то же влево.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«Хлопки под коленом»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руки на пояс.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поднять правую ногу, согнутую в колене, хлопнуть под коленом,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2-и. п.,   то же с левой ноги.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«Наклоны вперёд»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  руки в стороны.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наклониться вперёд, отвести прямые руки назад,    2 –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«Петрушки танцуют»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ноги на ширине плеч, руки на пояс.               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наклон вправо, 2-и. п., 3 – наклон влево, 4 –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«Петрушки прыгают»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руки на пояс.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Прыжки – ноги врозь, ноги вместе. На счёт 1-2.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200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Перестроение в колонну по одному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легкий бег, ходьба.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7792404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303" y="147530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Август   4 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68783" y="463826"/>
            <a:ext cx="4757530" cy="6400663"/>
          </a:xfrm>
        </p:spPr>
        <p:txBody>
          <a:bodyPr>
            <a:normAutofit/>
          </a:bodyPr>
          <a:lstStyle/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Построение в шеренгу, колонну,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проверка осанки; ходьба в колонне по одному, оздоровительный бег (1-2мин), подскоки, ходьба широким шагом по диагонали. Построение врассыпную.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«Портные»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«Ножницы»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 ноги врозь, стопы параллельно., руки в стороны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скрестить прямые руки впереди, 2- и. п.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«Челнок»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параллельно., руки вниз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наклон вправо, 2- и. п., 3- наклон влево, 4- и. п.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«Швейная машина работает»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руки сзади сцеплены в замок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поднять правое колено,     2- и. п.,    3- поднять левое колено, 4- и. п.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«Тянуть резину»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руки согнуты в локтях перед грудью, кисти сжаты.</a:t>
            </a: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отвести с силой локти назад,     2- и. п.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«Колесо машины крутится»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  руки вниз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1- 8 круговые вращения прямыми руками (правая – вперед, левая – назад).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«Иголка шьет – прыгает»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buClr>
                <a:srgbClr val="90C226"/>
              </a:buClr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руки внизу.  1-8 прыжки на месте.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buClr>
                <a:srgbClr val="90C226"/>
              </a:buClr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Перестроение в колонну по одному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ходьба, легкий бег по диагонали, ходьба, проверка осанки. Выполнение дыхательных упражнений.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buClr>
                <a:srgbClr val="90C226"/>
              </a:buClr>
              <a:buNone/>
            </a:pPr>
            <a:endParaRPr lang="ru-RU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76404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634" y="0"/>
            <a:ext cx="3973933" cy="34455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Ноябрь 1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85530" y="344557"/>
            <a:ext cx="4719429" cy="6135618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Построение в шеренгу, колонну,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проверка осанки; ходьба «Великаны» и «Гномы», лёгкий бег, ходьба с выполнением дыхательных упражнений. Построение врассыпную.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с мячом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«Подбрось-поймай»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 ноги врозь, стопы параллельно,  мяч у груди, хват снизу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подбросить мяч,  2- и. п.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«Покажи соседу»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мяч в прямых руках перед грудью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поворот вправо, показали мяч соседу, 2- и. п.,</a:t>
            </a:r>
            <a:r>
              <a:rPr lang="ru-RU" sz="1100" dirty="0">
                <a:solidFill>
                  <a:schemeClr val="tx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 же влево.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«Наклоны»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то же, мяч над головой, в прямых руках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наклон вправо, 2-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., 3- наклон влево, 4 - и. п.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«Переложи мяч»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 ноги врозь, стопы параллельно, мяч внизу, в правой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поднять руки через стороны вверх, переложить мяч из правой руки в левую, 2- и. п., то же в другую сторону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«Приседания с мячом»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мяч у груди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1 -  присесть, вынести мяч вперёд, 2- и. п.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«Прыжки»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ноги вместе, мяч у груди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В: прыжки – ноги врозь, мяч вверх, ноги вместе, мяч у груди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Перестроение в колонну по одному,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подскоки, ходьба с выполнением дыхательных упражнений.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26631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634" y="207715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Ноябрь 2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85530" y="596900"/>
            <a:ext cx="4719429" cy="5689600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10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Построение в шеренгу, колонну,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проверка осанки; ходьба в колонне по одному, оздоровительный бег (1-2мин), подскоки, ходьба с высоким подниманием бедра, бег с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захлёстом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голени назад по диагонали. Ходьба в колонне по одному с перестроением в 2 круга.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1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«Портные»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«Ножницы»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параллельно., руки в стороны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скрестить прямые руки впереди, 2- и. п.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«Челнок»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то же., руки вниз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наклон вправо, 2- и. п., 3- наклон влево, 4- и. п.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«Швейная машина работает»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ноги вместе, руки сзади сцеплены в замок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поднять правое колено,     2- и. п.,    3- поднять левое колено, 4- и. п.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«Тянуть резину»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руки согнуты в локтях перед грудью, кисти сжаты.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отвести с силой локти назад,     2- и. п.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«Колесо машины крутится»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  руки вниз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1- 8 круговые вращения прямыми руками (правая – вперед, левая – назад).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«Иголка шьет – прыгает»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ноги вместе, руки вниз.  1-8 прыжки на месте.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Перестроение в колонну по одному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ходьба, легкий бег по диагонали, ходьба, проверка осанки.                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38683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634" y="207715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Ноябрь 3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96899"/>
            <a:ext cx="4533899" cy="5883275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15000"/>
              </a:lnSpc>
              <a:buNone/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Построение в шеренгу, колонну,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проверка осанки; ходьба и бег врассыпную с нахождением своего места в колонне по сигналу.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Ходьба друг за другом, бег с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захлёстом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голени назад, ходьба на носках – руки на поясе, ходьба на пятках- руки полочкой за спиной; бег с прямыми ногами; ходьба «пружинка» шаг – присесть. Ходьба с перестроением через центр по 2.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 с мячом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«Покажи мяч».             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мяч внизу в обеих руках (хват с боков)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мяч к груди,    2 – вперёд,    3 – к груди,    4 –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                       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«Повороты в стороны».                             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то же, мяч перед грудью, в вытянутых руках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1 - поворот вправо,   2 –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.,  3 – поворот влево,   4 –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«Вверх - вниз»                                                                     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широкая стойка ноги врозь, стопы параллельно, мяч у груди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поднять мяч вверх над головой, 2 –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– наклониться, коснуться мячом пола, 4 –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«Наклоны с мячом»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 ноги врозь, стопы параллельно, мяч вверху;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наклон вправо, 2 –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.,      3 – наклон влево, 4 –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«Пружинки»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И.П.: основная стойка, мяч впереди.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3 – пружинки;  4 - 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«Прыжки с мячом»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И.П.:  стойка ноги вместе, мяч у груди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ноги врозь, мяч вверх;  2 - 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Перестроение в колонну по одному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ходьба приставляя пятку к носку, лёгкий бег, ходьба.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ts val="1575"/>
              </a:lnSpc>
              <a:buNone/>
            </a:pP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ru-RU" sz="11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83544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634" y="207715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Ноябрь 4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6700" y="596899"/>
            <a:ext cx="4267199" cy="5883275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Построение в шеренгу, колонну,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проверка осанки; ходьба с перешагиванием через кубики, лёгкий бег, ходьба. Перестроение через центр по 2.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с обручем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«Обруч вверх – назад»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 ноги врозь, стопы параллельно., обруч внизу, хват с боков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поднять обруч вверх – назад, отставить правую ногу назад,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прогнуться,       2- и. п.,     то же с левой ноги.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«Повороты»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обруч у груди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поворот вправо, обруч вправо, выпрямить руки,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2- и. п.,      то же влево.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«Наклоны с обручем»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то же, обруч низу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поднять обруч вперед, вертикально,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2- наклониться, коснуться ободом пола,   3- подняться обратно, 4- и. п.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«Приседания»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обруч у плеч (хват с боков)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присесть, обруч поднять вверх,      2- и. п.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«Покрути обруч»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стойка, ноги врозь, обруч на талии (придерживать рукой)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Круговые вращения обручем на талии.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«Прыжки»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 стойка ноги вместе, руки на поясе, обруч на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полу..Прыжки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обруч и из обруча.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Перестроение в колонну по одному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ходьба и бег на носочках, проверка осанки.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ru-RU" sz="11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00720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634" y="207715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Декабрь  1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45774" y="596899"/>
            <a:ext cx="4679673" cy="6148458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Построение в шеренгу,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колонну, проверка осанки; ходьба и бег  в колонне по одному за первым и последним. Ходьба на носках, пятках, в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присяде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Боковой галоп по диагонали. Ходьба в колонне по одному с выполнением дыхательных упражнений. Перестроение через центр по 2.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без предметов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«Руки вверх»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руки опущены вниз.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руки поднять через стороны вверх, хлопнуть в ладоши;   2 –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«Голова качается»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руки на поясе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наклон головы вправо;  2 –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.;  3 – наклон головы влево;   4 –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«Наклоны в стороны»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 руки в стороны.                              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наклон вправо, левая рука через верх касается правой руки;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 –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   То же в другую сторону (руки не опускать).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«Наклоны вниз»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руки на поясе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наклон вниз, коснуться руками носков (колени не сгибать);   2 –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«Удержи равновесие»                                                                    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 ноги врозь, стопы параллельно, руки вниз.                            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3 – поднять правую ногу, руки в стороны, 2 –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100" dirty="0">
                <a:solidFill>
                  <a:schemeClr val="tx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 же с левой ногой.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«Прыжки»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 ноги вместе, руки на поясе.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В: прыжки на двух ногах на месте, в чередовании с ходьбой на месте.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Перестроение в колонну по одному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лёгкий бег, ходьба с выполнением дыхательных упражнений.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ru-RU" sz="11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20189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634" y="207715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Декабрь  2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6700" y="596899"/>
            <a:ext cx="4267199" cy="5883275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Построение в шеренгу, колонну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проверка осанки; ходьба и бег в колонне по одному, на сигнал «Цапля! » - остановиться, поднять ногу, руки в стороны, на сигнал «Лягушки» - присесть на корточки, руки на колени. Поскоки, прямой галоп. Ходьба в колонне по одному с перестроением в круг.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с веревочкой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«Веревочку вверх»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 веревочка вниз.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веревочку вперед,    2- вверх,     3- вперед,     4- и. п.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«Положи веревочку»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то же,  веревочка в вытянутых вперед руках.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1 - наклон вниз, положить веревочку на пол,      2- встать, руки на пояс,  3- наклон вниз, взять веревочку,     4- и. п.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«Повороты»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стоя на коленях,  веревочку вперед.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поворот вправо,     2-и. п.     То же в другую сторону.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«Наклоны»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сед на коленях,   веревочка вверх.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наклон вправо, 2- и. п., то же в другую сторону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«Полуприседания»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веревочка вниз.               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присесть, веревочка вперед, 2-и. п., то же в другую сторону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«Прыжки»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веревочка вниз.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Прыжки – ноги врозь, веревочка вверх, ноги вместе, веревочка вниз.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200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Перестроение в колонну по одному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Игра малой подвижности «Фигуры»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ru-RU" sz="11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12778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634" y="207715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Декабрь  3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6700" y="596899"/>
            <a:ext cx="4267199" cy="5883275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Построение в шеренгу, колонну,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проверка осанки; ходьба в колонне по одному, оздоровительный бег (1-2мин), подскоки, ходьба широким шагом по диагонали. Построение врассыпную.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«Портные»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«Ножницы»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 ноги врозь, стопы параллельно., руки в стороны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скрестить прямые руки впереди, 2- и. п.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«Челнок»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параллельно., руки вниз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наклон вправо, 2- и. п., 3- наклон влево, 4- и. п.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«Швейная машина работает»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руки сзади сцеплены в замок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поднять правое колено,     2- и. п.,    3- поднять левое колено, 4- и. п.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«Тянуть резину»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руки согнуты в локтях перед грудью, кисти сжаты.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отвести с силой локти назад,     2- и. п.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«Колесо машины крутится»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  руки вниз           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1- 8 круговые вращения прямыми руками (правая – вперед, левая – назад).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«Иголка шьет – прыгает»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руки внизу.  1-8 прыжки на месте.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Перестроение в колонну по одному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ходьба, легкий бег по диагонали, ходьба, проверка осанки. Выполнение дыхательных упражнений.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ru-RU" sz="11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88910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634" y="207715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Декабрь  4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6700" y="596899"/>
            <a:ext cx="4267199" cy="5883275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 часть. Построение в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шеренгу, перестроение в колонну по одному. Ходьба и бег в колонне по одному по кругу с ускорением и замедлением темпа движения. Ходьба на носках, руки в стороны. Ходьба, высоко поднимая колени. Ходьба в приседе, руки на колени. Ходьба на высоких четвереньках. Бег спиной вперёд, Ходьба с перестроением в круг.</a:t>
            </a:r>
          </a:p>
          <a:p>
            <a:pPr algn="just">
              <a:lnSpc>
                <a:spcPct val="115000"/>
              </a:lnSpc>
            </a:pPr>
            <a:r>
              <a:rPr lang="ru-RU" sz="11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с флажками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«Флажки вперёд»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 ноги врозь, стопы параллельно, флажки внизу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флажки вперёд;      2 – в стороны;   3 – вверх;   4 –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«Покажи флажок»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то же, флажки у груди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поворот вправо, правую руку в сторону;  2 –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То же влево.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«Поклонись красиво»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широкая стойка ноги врозь, стопы параллельно, флажки внизу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руки в стороны;  2 – наклон к правой ноге, 3 – встать,  4 –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 же к левой ноге.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«Скручивания с флажками»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флажки в стороны в прямых руках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наклон – скручивание вправо,  2 –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То же в лево.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«Приседания»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флажки внизу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присесть, вынести флажки вперёд, 2 –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«Прыжки»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 стойка ноги вместе, флажки внизу.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Прыжки – «звёздочки с флажками»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Перестроение в колонну по одному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прямой галоп, ходьба с выполнением дыхательных упражнений.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ru-RU" sz="11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69122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332" y="0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Январь  1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6698" y="522416"/>
            <a:ext cx="4267199" cy="5883275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 часть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Построение в шеренгу. Перестроение в колонну по одному. Ходьба в колонне: на пятках; на носках; приставным шагом; вперёд с приседаниями, имитация конькового хода; имитация лыжного хода. Бег: длинной змейкой; короткой змейкой; с выбрасыванием ног вперёд; с подскоками. Построение врассыпную.</a:t>
            </a:r>
          </a:p>
          <a:p>
            <a:pPr algn="just">
              <a:lnSpc>
                <a:spcPct val="115000"/>
              </a:lnSpc>
            </a:pPr>
            <a:r>
              <a:rPr lang="ru-RU" sz="11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«Потанцуем»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«Встретились»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параллельно., руки вниз.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развести руки в стороны, улыбнуться, 2- и. п.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«Повороты»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 ноги врозь, стопы параллельно, руки на пояс.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поворот вправо, развести руки в стороны, 2-и. п., то же в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др.сторону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«Пятка, носок»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 руки на пояс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1 - правая нога на пятку, присесть, и. п.,    2 - левая нога на пятку,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3 - правая нога на носок, и. п.   4 - левая нога на носок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«Наклонились весело»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 ноги вместе, руки на поясе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1 - наклон вправо, улыбнулись, 2 - и. п., то же в другую сторону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«Танцуют ножки»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 ноги врозь, руки на пояс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1 -  выпад вправо, левая нога на пятке поворачивается налево,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2 - и. п., то же в левую сторону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«Звездочки»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руки внизу. 1 - руки вверх, ноги в сторону, 2- и. п.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III. Перестроение в колонну по одному,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легкий бег, ходьба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ru-RU" sz="11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3374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634" y="156915"/>
            <a:ext cx="3973933" cy="605085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Годовые задачи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5150" y="762000"/>
            <a:ext cx="4406899" cy="571817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Настроить, “зарядить” организм ребенка на весь предстоящий день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Способствовать развитию правильной осанки и воспитывать умение сохранять ее в различных видах деятельности.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Содействовать профилактике плоскостопия.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Развивать потребность в ежедневной двигательной активности.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Упражнять детей в статистическом и динамическом равновесии, развивать координацию движений и ориентировку в пространстве.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Профилактика простудных заболеваний и травматизма.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Сохранять и укреплять здоровье детей, костно-мышечную, дыхательную системы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Поддерживать интерес к физической культуре и спорту.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упражнения выполняются 5-7 раз, прыжки повторяются 2-3 раза.</a:t>
            </a:r>
          </a:p>
          <a:p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08296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832" y="42614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Январь  2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9698" y="491391"/>
            <a:ext cx="4394199" cy="5883275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 часть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Построение в шеренгу. Перестроение в колонну по одному. Ходьба в колонне: на пятках; на носках; приставным шагом; вперёд с приседаниями, имитация конькового хода; имитация лыжного хода. Бег: длинной змейкой; короткой змейкой; с выбрасыванием ноги вперёд; с подскоками. Построение через центр по 2.</a:t>
            </a:r>
          </a:p>
          <a:p>
            <a:pPr algn="just">
              <a:lnSpc>
                <a:spcPct val="115000"/>
              </a:lnSpc>
            </a:pPr>
            <a:r>
              <a:rPr lang="ru-RU" sz="11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с малым мячом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«Покажи мяч»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 ноги врозь, стопы параллельно, мячик в правой руке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поднять руки через стороны вверх, переложить мяч в левую руку,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3- 4 –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То же в другую сторону.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«Покажи мяч»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на коленях, руки впереди, мяч в правой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отвести прямые руки назад, переложить мяч в левую руку,  2 - и. п.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«Наклоны с мячом»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то же, руки в стороны, мяч в левой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наклон вправо, левая рука над головой, переложить мяч в правую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руку (правую руку не опускать),   2- и. п.  То же влево.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«Положи мяч»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сед, ноги широко врозь, мяч в обеих руках внизу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1-наклон вперёд, положить мяч между ног, 2 - и. п. руки на пояс,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3 – наклон, взять мяч, 4 –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«Переложи мячик»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стоя на коленях, мячик в правой руке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поворот вправо, положить мяч у носков ног, 2 -  и. п. руки на поясе,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– поворот влево, взять мячик левой рукой, 4-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«Прыжки»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руки на поясе, мяч на полу. Прыжки на двух ногах вокруг мяча.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Перестроение в колонну по одному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боковой галоп, ходьба с выполнением дыхательных упражнений.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ru-RU" sz="11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31650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832" y="42614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Январь  3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9700" y="596898"/>
            <a:ext cx="4394199" cy="6172201"/>
          </a:xfrm>
        </p:spPr>
        <p:txBody>
          <a:bodyPr>
            <a:normAutofit fontScale="55000" lnSpcReduction="20000"/>
          </a:bodyPr>
          <a:lstStyle/>
          <a:p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Построение в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шеренгу, перестроение в колонну по одному. Ходьба и бег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колонне по одному по кругу с ускорением и замедлением темпа движения. Ходьба на носках, руки в стороны. Ходьба, высоко поднимая колени. Ходьба в приседе, руки на колени. Ходьба на высоких четвереньках. Бег спиной вперёд, Перестроение врассыпную.</a:t>
            </a:r>
          </a:p>
          <a:p>
            <a:pPr algn="just">
              <a:lnSpc>
                <a:spcPct val="115000"/>
              </a:lnSpc>
            </a:pPr>
            <a:r>
              <a:rPr lang="ru-RU" sz="16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«Спортивная разминка»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«Бег на месте»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 ноги врозь, стопы параллельно, руки на пояс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Поочерёдно отрываем пятки от пола, носки на месте (1-2 мин.)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«Силачи»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руки в стороны, пальцы сжаты в кулаки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с силой согнуть руки к плечам, 2-и. п.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«Боковая растяжка»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то же, руки на пояс.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наклон вправо, левая рука над головой,  2 - и. п.,    то же в другую сторону.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«Посмотри за спину»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то же, руки на пояс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поворот вправо, левой рукой плавно толкаем правое плечо назад и 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смотрим за спину,          2 - и. п.,        то же в другую сторону.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«Выпады в стороны»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руки на пояс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1 -  выпад правой ногой вправо, спина прямая,  руки в стороны. 2 – 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., то же влево.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«Прыжки»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руки на поясе. 1 – 3 – прыжки на месте, 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 – прыгнуть как можно выше.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Перестроение в колонну по одному,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ходьба приставляя пятку одной ноги к носку другой, лёгкий бег, ходьба.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br>
              <a:rPr lang="ru-RU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ru-RU" sz="11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44370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832" y="42614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Январь  4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9700" y="355600"/>
            <a:ext cx="4394199" cy="60325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Игра «Затейник».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Один из играющих выбирается затейником, он становится в середину круга. Остальные дети, взявшись за руки, идут по кругу вправо или влево и произносят: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buNone/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Ровным кругом, друг за другом,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buNone/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 идём за шагом шаг,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buNone/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Сой на месте, дружно вместе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buNone/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Сделаем вот так.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Дети останавливаются, опускают руки. Затейник показывает какое-либо движение, а все дети должны повторить его. После двух повторений выбирается другой водящий.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1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без предметов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«Руки к плечу»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 ноги врозь, стопы параллельно., руки вдоль туловища.  1 – правую руку к плечу;  2 – левую  к плечу;     3 – правую  вниз;      4 –левую вниз.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«Руки в стороны»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руки на пояс.  1 – руки в стороны; 2 – присесть, руки вперёд; 3 – встать, руки в стороны;  4 –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«Повороты»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руки на пояс.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поворот туловища вправо, правую руку в сторону; </a:t>
            </a:r>
            <a:r>
              <a:rPr lang="ru-RU" sz="1100" dirty="0">
                <a:solidFill>
                  <a:schemeClr val="tx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–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То же влево.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«Хлопок в ладоши под коленом»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руки на пояс.  1 – руки в стороны;                           2 – мах правой ногой вперёд, хлопок в ладоши под коленом;                       3 – опустить ногу, руки в стороны;   4 –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То же левой ногой.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 «Удочка».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Дети становятся по кругу, на небольшом расстоянии друг от друга. В центре воспитатель вращает скакалку. По мере приближения скакалки дети выполняют прыжок так, чтобы не задеть её. Тот, кто коснулся скакалки, делает шаг назад и выбывает из игры.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III. Перестроение в колонну по одному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ходьба</a:t>
            </a:r>
            <a:r>
              <a:rPr lang="ru-RU" sz="1100" dirty="0">
                <a:solidFill>
                  <a:srgbClr val="55555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ru-RU" sz="11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8709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832" y="156914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Февраль  1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9700" y="596898"/>
            <a:ext cx="4394199" cy="5791201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часть.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Построение в шеренгу, проверка осанки и равнение. Перестроение в колонну по одному; ходьба в колонне по одному, на сигнал  остановиться и «сделать фигуру», затем снова ходьба; бег врассыпную. Ходьба в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присяде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с упором на ладони и стопы. Бег с выбросом ног вперёд по диагонали. Ходьба в колонне по одному с выполнением дыхательных упражнений, перестроение в круг.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часть.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И. п.: о. с.,  руки в стороны. 1—— согнуть руки к плечам, пальцы сжать в кулаки; 2— вернуться в исходное положение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И. п.: о. с., руки на пояс. 1 — правую ногу поставить вперед на носок; 2—вернуться в исходное положение. То же левой ногой.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И. п.: стойка ноги врозь, стопы параллельно, руки в стороны. 1 —2 — наклон вперед, коснуться пальцами пола; 3—4 — вернуться в исходное положение.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И. п.: лежа на спине, руки вдоль туловища. 1 — согнуть колени, обхватить руками, прижаться головой к коленям; 2 -— вернуться в исходное положение.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И. п.: лежа на спине, руки вдоль туловища. Вращение попеременно согнутыми ногами («велосипед») на счет 1—8, затем пауза, отдых и снова повторить.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 И. п.: сед ноги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скрестно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руки на поясе. 1 — поворот туловища вправо, правую руку в сторону; 2 вернуться в исходное положение. То же влево.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7. И, п.: узкая стойка ноги врозь, руки на пояс. На счет 1—4 —- прыжки на правой ноге, на счет 5—8— на левой ноге, и так попеременно под счет воспитателя, затем пауза и снова прыжки.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8. Дыхательное упражнение «Вырасти большой» И. п.: стойка ноги вместе.  Руки вверх, потянуться, подняться на носки – вдох, опустить руки вниз, опуститься на всю ступню – выдох. На выдохе произнести «у-х-х-х-х-х». Повторить 4-5 раз.  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ru-RU" sz="11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98012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832" y="156914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Февраль  2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9700" y="596898"/>
            <a:ext cx="4394199" cy="5791201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15000"/>
              </a:lnSpc>
            </a:pPr>
            <a:r>
              <a:rPr lang="ru-RU" sz="11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Построение в шеренгу, колонну,</a:t>
            </a: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проверка осанки; ходьба на пятках, на носочках, на внешней стороне стопы, на внутренней; легкий бег. Ходьба с выполнением дыхательных упражнений.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«Потанцуем»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«Встретились»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развести руки в стороны, улыбнуться, 2- и. п.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«Повороты»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руки на пояс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поворот вправо, развести руки в стороны, 2- и. п.,</a:t>
            </a:r>
            <a:r>
              <a:rPr lang="ru-RU" sz="1100" dirty="0">
                <a:solidFill>
                  <a:schemeClr val="tx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 же влево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«Пятка, носок»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то же, руки на пояс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правая нога на пятку,  и. п., 2- левая нога на пятку, 3- правая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нога на носок, и. п. 4- левая нога на носок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«Наклонились весело»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руки на пояс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наклон вправо, улыбнулись, 2- и. п., то же в другую сторону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«Танцуют ножки»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 ноги врозь, стопы параллельно, руки на пояс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1 -  выпад вправо, левая нога на пятке поворачивается налево, 2- и. п., то же в левую сторону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«Звездочки»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руки внизу. 1- руки вверх, ноги в сторону, 2- и. п.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III. Перестроение в колонну по одному,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легкий бег, ходьба</a:t>
            </a: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54483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832" y="156914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Февраль  3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9700" y="596898"/>
            <a:ext cx="4394199" cy="5791201"/>
          </a:xfrm>
        </p:spPr>
        <p:txBody>
          <a:bodyPr>
            <a:normAutofit fontScale="92500" lnSpcReduction="20000"/>
          </a:bodyPr>
          <a:lstStyle/>
          <a:p>
            <a:pPr indent="190500" algn="just">
              <a:lnSpc>
                <a:spcPct val="120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часть.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Построение в шеренгу. Повороты направо (налево). Перестроение в колонну. Обычная ходьба. Ходьба на носках, руки на поясе. Ходьба на пятках, руки за голову. Ходьба с высоким подниманием бедра, руки за спину. Обычная ходьба. Подскоки с продвижением вперед. Приставной галоп правым (левым) боком по направлению движения. Бег с захлестыванием голени. Бег, поднимая вперед прямые ноги. Обычный бег с переходом на ходьбу. Построение врассыпную.</a:t>
            </a:r>
            <a:endParaRPr lang="ru-RU" sz="105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90500" algn="just">
              <a:lnSpc>
                <a:spcPct val="120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часть. Общеразвивающие упражнения с большим мячом.</a:t>
            </a:r>
            <a:endParaRPr lang="ru-RU" sz="105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90500" algn="just">
              <a:lnSpc>
                <a:spcPct val="120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И. п.: присед, мяч в руках внизу. 1—2 — встать, мяч поднять вверх, правую ногу отвести назад на носок, потянуться; 3—4 — вернуться в исходное положение. То же левой ногой.</a:t>
            </a:r>
            <a:endParaRPr lang="ru-RU" sz="105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90500" algn="just">
              <a:lnSpc>
                <a:spcPct val="120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И. п.: стойка ноги врозь, стопы параллельно, мяч в обеих руках внизу. 1 — мяч вперед; 2 — поворот туловища вправо, руки прямые; З — прямо, мяч вперед; 4 — вернуться в исходное положение. То же в левую сторону. При поворотах туловища ноги не сдвигать.</a:t>
            </a:r>
            <a:endParaRPr lang="ru-RU" sz="105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90500" algn="just">
              <a:lnSpc>
                <a:spcPct val="120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И. п.: то же. 1—3 — наклониться, прокатить мяч от одной ноги к другой; — вернуться в исходное положение.</a:t>
            </a:r>
            <a:endParaRPr lang="ru-RU" sz="105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90500" algn="just">
              <a:lnSpc>
                <a:spcPct val="120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И. п.: о. с., мяч в обеих руках внизу. 1 — мяч поднять вверх; 2 — наклон вправо, правую ногу в сторону на носок; З — выпрямиться, мяч вверх; 4 — вернуться в исходное положение. То же в левую сторону.</a:t>
            </a:r>
            <a:endParaRPr lang="ru-RU" sz="105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90500" algn="just">
              <a:lnSpc>
                <a:spcPct val="120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И. п.: сед, ноги вместе, мяч лежит на стопах ног, руки в упоре сзади. 1—2 — поднять ноги вверх, скатить мяч на живот, поймать его; 3—4 — исходное положение.</a:t>
            </a:r>
            <a:endParaRPr lang="ru-RU" sz="105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90500" algn="just">
              <a:lnSpc>
                <a:spcPct val="120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И. п.: лежа на животе, мяч в согнутых руках перед собой.</a:t>
            </a:r>
            <a:endParaRPr lang="ru-RU" sz="105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90500" algn="just">
              <a:lnSpc>
                <a:spcPct val="120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1—2 — прогнуться, мяч вынести вперед; 3—4 — вернуться в исходное положение.</a:t>
            </a:r>
            <a:endParaRPr lang="ru-RU" sz="105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90500" algn="just">
              <a:lnSpc>
                <a:spcPct val="120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 И. п.: основная стойка, руки на поясе, мяч на полу. Прыжки вокруг мяча вправо и влево. Повторить 3—4 раза.</a:t>
            </a:r>
            <a:endParaRPr lang="ru-RU" sz="105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90500" algn="just">
              <a:lnSpc>
                <a:spcPct val="120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8. Дыхательное упражнение «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Летят мячи». Встать прямо, руки с мячом перед грудью. Бросить мяч от груди вперед. Выдыхая, произносить «у-х-х-х-х». Повторить 5–6 раз.</a:t>
            </a:r>
            <a:endParaRPr lang="ru-RU" sz="105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endParaRPr lang="ru-RU" sz="11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22072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832" y="156914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Февраль  4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9700" y="596898"/>
            <a:ext cx="4394199" cy="5791201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Ходьба на носочках, руки на поясе. Ходьба на пятках, руки согнуты в локтях. Легкий бег. Ходьба пятки вместе, носки врозь. Ходьба пятки врозь, носки вместе (косолапить). Боковой галоп правым и левым боком. Ходьба «Пауки» . Быстрый бег (1,5-2 мин.). Дыхательные упражнения. Перестроение в 2 круга.</a:t>
            </a:r>
          </a:p>
          <a:p>
            <a:pPr algn="just">
              <a:lnSpc>
                <a:spcPct val="115000"/>
              </a:lnSpc>
            </a:pPr>
            <a:r>
              <a:rPr lang="ru-RU" sz="11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без предметов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«Руки в стороны»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руки вдоль туловища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руки в стороны;  2 – руки к плечам, пальцы сжать в кулаки;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3 – руки в стороны;    4 –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«Наклоны в стороны»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руки на пояс.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шаг правой ногой вправо;      2 – наклон туловища вправо; 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– выпрямиться;       4 – вернуться в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 То же влево.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«Наклоны вперёд»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руки за головой.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руки в  стороны;    2 – наклон вперёд, коснуться пальцами пола;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– выпрямиться, руки в стороны,   4 –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«Обними колени»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лёжа на спине, руки вдоль туловища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2 -  согнуть колени, обхватить руками, прижаться головой к коленям;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– 4 – вернуться в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«Велосипед»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лёжа на спине, руки вдоль туловища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Попеременное сгибание и разгибание ног – «велосипед» (на счёт 1-8).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Пауза. Повтор.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Перестроение в колонну по одному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ходьба с выполнением дыхательных упражнений.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u-RU" sz="11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026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6336" y="0"/>
            <a:ext cx="3973933" cy="384313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Март  1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98782" y="384313"/>
            <a:ext cx="4732682" cy="6308035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Построение в шеренгу, колонну,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проверка осанки; ходьба и бег змейкой между предметами, поставленными в одну линию; ходьба и бег врассыпную. Построение врассыпную.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 со скакалкой.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«Скакалка вверх»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И.П.: основная стойка, скакалка, сложенная вдвое, внизу.    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правую ногу назад на носок, скакалку вверх;  2 –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верн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в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«Наклоны в стороны»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И.П.: стойка ноги врозь, стопы параллельно, скакалка внизу.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скакалку вверх;            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– наклон вправо (влево);            3 – выпрямиться;            4 –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«Наклоны вперёд»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И.П.: то же, скакалку на грудь.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скакалку вверх;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– наклониться вперёд, коснуться скакалкой носков ног;   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– выпрямиться, скакалку вверх;     4 – вернуться  в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«Скакалка вперёд».                                                            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И.П.: стойка в упоре на коленях, скакалку внизу.    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2 сесть справа на бедро, скакалку вперёд;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– 4 – вернуться в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То же влево.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«Прогнуть спинку»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И.П.:  лёжа на животе, скакалка в согнутых руках перед собой.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прогнуться, скакалку вперёд; 2 – вернуться в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• «Прыжки»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И.П.: основная стойка.    Прыжки на двух ногах через скакалку, вращая её вперёд.     Темп индивидуальный.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Перестроение в колонну по одному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ходьба с выполнением дыхательных упражнений.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u-RU" sz="11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76118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832" y="156914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Март  2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9700" y="596898"/>
            <a:ext cx="4394199" cy="5791201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15000"/>
              </a:lnSpc>
            </a:pPr>
            <a:r>
              <a:rPr lang="ru-RU" sz="11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Построение в шеренгу, колонну,</a:t>
            </a: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проверка осанки; ходьба в колонне по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одному по мостику (доска или дорожка из шнуров); бег м/предметами змейкой. Ходьба и бег чередуются. Ходьба в колонне по одному с перестроением через центр по 2.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без предметов.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«Шаг в сторону»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руки вдоль туловища .1 – шаг правой ногой вправо, руки за голову;  2 – приставить ногу, вернуться в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То же влево.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«Приседания»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 ноги врозь, стопы параллельно,  руки на пояс.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1- 3- пружинистые приседания, руки вперёд;     4 - вернуться в и. п.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«Повороты»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то же,  руки вдоль туловища. 1- согнуть руки перед грудью;  2-поворот вправо, руки в стороны; 3 – выпрямиться, руки перед грудью;   4-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 То же влево.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«Хлопок под коленом»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 1 –руки в стороны;  2 – мах правой ногой вперед-вверх, хлопнуть в ладоши под коленом;</a:t>
            </a:r>
            <a:r>
              <a:rPr lang="ru-RU" sz="1100" dirty="0">
                <a:solidFill>
                  <a:schemeClr val="tx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– опустить ногу, руки в стороны;   4 –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То же левой ногой.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«Наклоны»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руки на пояс.   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1– шаг вправо; 2–наклон вправо; 3–выпрямиться; 4–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То же влево.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«Прыжки»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руки вдоль туловища. На счёт 1-8 прыжки на правой ноге, пауза, прыжки.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Игровое упражнение «Мяч водящему».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Дети распределяются на тройки, один из них водящий. Водящий поочерёдно бросает мяч игрокам, а те возвращают его обратно. В ходе игры ребята могут меняться местами. Воспитатель следит за тем, чтобы дети не мешали друг другу.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u-RU" sz="11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72189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832" y="156914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Март  3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9700" y="596898"/>
            <a:ext cx="4394199" cy="5791201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Построение в шеренгу, перестроение в колонну по одному. Бег в быстром темпе. Бег спиной вперед. Ходьба приставным шагом. Прыжки на правой и левой ноге поочередно. Ходьба в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полуприседе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руки вытянуты вперед. Прямой галоп. Ходьба с упражнениями для рук: руки вперед; руки вверх; руки в стороны, сжимая пальцы рук в кулаки на каждый шаг. Бег с заданием: по сигналам свистка педагога: один сигнал — бег в другую строну, два — поворот вокруг себя на 360° и продолжение бега, три — поворот вокруг себя на 360°, присесть на корточки, встать и продолжать бежать. </a:t>
            </a:r>
            <a:b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II часть. ^ Общеразвивающие упражнения с кубиком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И. п. — стойка ноги врозь, стопы параллельно, кубик в правой руке. 1 — руки через стороны вверх, передать кубик в левую руку; 2 — вернуться в исходное положение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И. п. — стойка ноги врозь, стопы параллельно, кубик в правой руке. I — руки в стороны; 2 — наклон вперед, поставить кубик на пол; 3 — выпрямиться, руки в стороны; 4 — наклон, взять кубик в другую руку, выпрямиться. Повторить 4-5 раз,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И. п. — стойка на коленях, кубик в правой руке. 1 — поворот вправо, поставить кубик у носков ног; 2 — выпрямиться, руки на пояс; 3 — поворот вправо, взять кубик; 4 — и.  п. То же влево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И. п, — сидя, руки в упоре сзади, кубик между ступнями ног. 1-2 — поднять ноги вверх (не уронив кубика); 3—4 — исходное положение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И. п. – сидя, согнув ноги, руки в упоре сзади. Ходьба на месте, не отрывая носки от пола.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 И. п. — стойка ноги врозь, стопы параллельно, кубик на полу у ног. Прыжки ноги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скрёстно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в чередовании с ходьбой на месте.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7. Дыхательное упражнение «Конькобежец». Стойка ноги врозь, стопы параллельно, руки в замке за спиной, корпус наклонен вперед. Подражая движениям конькобежца, сгибайте то левую, то правую ногу, произнося "к-р-р". Повторите  пять-шесть раз.</a:t>
            </a:r>
            <a:b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3 часть.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Ходьба в колонне по одному.</a:t>
            </a: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7697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635" y="156915"/>
            <a:ext cx="3973933" cy="4399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Сентябрь 1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5775" y="503583"/>
            <a:ext cx="4566560" cy="5782917"/>
          </a:xfrm>
        </p:spPr>
        <p:txBody>
          <a:bodyPr>
            <a:normAutofit lnSpcReduction="10000"/>
          </a:bodyPr>
          <a:lstStyle/>
          <a:p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Построение в шеренгу, колонну, проверка осанки; ходьба «Великаны» и «Гномы», лёгкий бег, ходьба. Построение </a:t>
            </a:r>
          </a:p>
          <a:p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Упражнения с мячом</a:t>
            </a:r>
          </a:p>
          <a:p>
            <a:pPr marL="0" indent="0">
              <a:buNone/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• «Подбрось-поймай»</a:t>
            </a:r>
          </a:p>
          <a:p>
            <a:pPr marL="0" indent="0">
              <a:buNone/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И. П.: узкая стойка ноги врозь, стопы параллельно,  мяч у груди, хват снизу</a:t>
            </a:r>
          </a:p>
          <a:p>
            <a:pPr marL="0" indent="0">
              <a:buNone/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1- подбросить мяч,  2- и. п.</a:t>
            </a:r>
          </a:p>
          <a:p>
            <a:pPr marL="0" indent="0">
              <a:buNone/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• «Покажи соседу»</a:t>
            </a:r>
          </a:p>
          <a:p>
            <a:pPr marL="0" indent="0">
              <a:buNone/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И. П.: узкая стойка ноги врозь, стопы параллельно, мяч в прямых руках перед грудью.</a:t>
            </a:r>
          </a:p>
          <a:p>
            <a:pPr marL="0" indent="0">
              <a:buNone/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1- поворот вправо, показали мяч соседу, 2- и. п., то же влево</a:t>
            </a:r>
          </a:p>
          <a:p>
            <a:pPr marL="0" indent="0">
              <a:buNone/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• «Наклоны»</a:t>
            </a:r>
          </a:p>
          <a:p>
            <a:pPr marL="0" indent="0">
              <a:buNone/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И. П.: узкая стойка ноги врозь, стопы параллельно, мяч над головой, в прямых руках</a:t>
            </a:r>
          </a:p>
          <a:p>
            <a:pPr marL="0" indent="0">
              <a:buNone/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1- наклон вправо, 2- и. п..,  3- наклон влево, 4 - и. п. </a:t>
            </a:r>
          </a:p>
          <a:p>
            <a:pPr marL="0" indent="0">
              <a:buNone/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• «Переложи мяч»</a:t>
            </a:r>
          </a:p>
          <a:p>
            <a:pPr marL="0" indent="0">
              <a:buNone/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И. П.: узкая стойка ноги врозь, стопы параллельно, мяч внизу, в правой руке.</a:t>
            </a:r>
          </a:p>
          <a:p>
            <a:pPr marL="0" indent="0">
              <a:buNone/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1- поднять руки через стороны вверх, переложить мяч из правой   руки в левую, 2- и. п., то же в другую сторону</a:t>
            </a:r>
          </a:p>
          <a:p>
            <a:pPr marL="0" indent="0">
              <a:buNone/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• «Приседания с мячом»</a:t>
            </a:r>
          </a:p>
          <a:p>
            <a:pPr marL="0" indent="0">
              <a:buNone/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И. П.: основная стойка, мяч у груди</a:t>
            </a:r>
          </a:p>
          <a:p>
            <a:pPr marL="0" indent="0">
              <a:buNone/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1 -  присесть, вынести мяч вперёд, 2- и. п.</a:t>
            </a:r>
          </a:p>
          <a:p>
            <a:pPr marL="0" indent="0">
              <a:buNone/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• «Прыжки»</a:t>
            </a:r>
          </a:p>
          <a:p>
            <a:pPr marL="0" indent="0">
              <a:buNone/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И. П.: ноги вместе, мяч у груди</a:t>
            </a:r>
          </a:p>
          <a:p>
            <a:pPr marL="0" indent="0">
              <a:buNone/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В: прыжки – ноги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мяч вверх, ноги вместе, мяч у груди</a:t>
            </a:r>
          </a:p>
          <a:p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 Перестроение в колонну по одному, подскоки, ходьба</a:t>
            </a:r>
          </a:p>
          <a:p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4528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6578" y="0"/>
            <a:ext cx="3973933" cy="35780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Март  4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45774" y="159027"/>
            <a:ext cx="4679671" cy="6507134"/>
          </a:xfrm>
        </p:spPr>
        <p:txBody>
          <a:bodyPr>
            <a:normAutofit fontScale="92500" lnSpcReduction="20000"/>
          </a:bodyPr>
          <a:lstStyle/>
          <a:p>
            <a:pPr indent="190500" algn="just">
              <a:lnSpc>
                <a:spcPct val="120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часть.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Построение в шеренгу. Повороты направо (налево). Перестроение в колонну. Обычная ходьба. Ходьба на носках, руки на поясе. Ходьба на пятках, руки за голову. Ходьба с высоким подниманием бедра, руки за спину. Обычная ходьба. Подскоки с продвижением вперед. Приставной галоп правым (левым) боком по направлению движения. Бег с захлестыванием голени. Бег, поднимая вперед прямые ноги. Обычный бег с переходом на ходьбу. Построение врассыпную.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«Самолеты»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«Заводим мотор»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 ноги врозь, руки внизу                               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1-8 – вращать согнутыми в локтях руками (одна рука вокруг другой) перед грудью, произносить «р-р-р», затем вернуться  в и. п.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«Пропеллер»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 ноги врозь, стопы параллельно, руки внизу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1-8 – круговые вращения прямыми руками вперед (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повт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2 раза)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«Путь свободен»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руки на поясе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поворот вправо, руки в стороны,</a:t>
            </a:r>
            <a:r>
              <a:rPr lang="ru-RU" sz="1100" dirty="0">
                <a:solidFill>
                  <a:schemeClr val="tx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2- и. п., то же влево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«Самолеты летят»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то же, руки в стороны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наклониться вправо, 2- и. п.,</a:t>
            </a:r>
            <a:r>
              <a:rPr lang="ru-RU" sz="1100" dirty="0">
                <a:solidFill>
                  <a:schemeClr val="tx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3- наклониться влево,   4- и. п.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«Турбулентность (тряска в воздухе) 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руки на поясе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Прыжки на двух ногах на месте.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«Самолеты приземлились»                    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 ноги врозь, стопы параллельно,  руки внизу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1 - выпад вперед правой ногой, руки в стороны,                            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2 - и. п., то же левой ногой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Перестроение в колонну по одному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ходьба, вытягивая вперед прямые ноги, легкий бег, ходьба.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endParaRPr lang="ru-RU" sz="11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95925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832" y="0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Апрель  1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85530" y="437322"/>
            <a:ext cx="4719427" cy="6955055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 часть. 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Ходьба в колонне по одному, по сигналу воспитателя переход на ходьбу с высоким подниманием колен (руки на поясе). При этом темп ходьбы замедляется, шаги становятся более четкими, фиксированными («как петушки»); бег в среднем темпе (продолжительность до 1,5 минуты), переход на обычную ходьбу. Построение в круг.</a:t>
            </a:r>
          </a:p>
          <a:p>
            <a:pPr algn="just">
              <a:lnSpc>
                <a:spcPct val="120000"/>
              </a:lnSpc>
            </a:pPr>
            <a:r>
              <a:rPr lang="ru-RU" sz="13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без предметов.</a:t>
            </a:r>
            <a:endParaRPr lang="ru-RU" sz="13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3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«Руки вверх»</a:t>
            </a:r>
            <a:endParaRPr lang="ru-RU" sz="13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- основная стойка, руки вдоль туловища; </a:t>
            </a:r>
            <a:endParaRPr lang="ru-RU" sz="13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1- 2 – поднимаясь на носки, руки через стороны вверх, прогнуться,  3 – 4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3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3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«Приседания»          </a:t>
            </a:r>
            <a:endParaRPr lang="ru-RU" sz="13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- узкая стойка ноги врозь, руки за головой.                </a:t>
            </a:r>
            <a:endParaRPr lang="ru-RU" sz="13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1-2 – присесть медленным движением, руки в стороны;   3- 4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   </a:t>
            </a:r>
            <a:endParaRPr lang="ru-RU" sz="13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3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«Хлопок в ладоши».             </a:t>
            </a:r>
            <a:endParaRPr lang="ru-RU" sz="13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- широкая стойка ноги врозь, стопы параллельно, руки за спиной  в замок</a:t>
            </a:r>
            <a:endParaRPr lang="ru-RU" sz="13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руки в стороны; 2 – наклониться к правой ноге, хлопнуть в ладоши за коленом;</a:t>
            </a:r>
            <a:r>
              <a:rPr lang="ru-RU" sz="1300" dirty="0">
                <a:solidFill>
                  <a:schemeClr val="tx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– выпрямиться, руки в стороны; 4 –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То же к левой ноге. </a:t>
            </a:r>
            <a:endParaRPr lang="ru-RU" sz="13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3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«Ногу вверх»</a:t>
            </a:r>
            <a:endParaRPr lang="ru-RU" sz="13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- стойка в упоре на колени, опираясь ладонями о пол.        </a:t>
            </a:r>
            <a:endParaRPr lang="ru-RU" sz="13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поднять правую ногу назад-вверх;  2 – вернуться в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                  То же левой ногой.                        </a:t>
            </a:r>
            <a:r>
              <a:rPr lang="ru-RU" sz="13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sz="13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3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«Повороты»          </a:t>
            </a:r>
            <a:endParaRPr lang="ru-RU" sz="13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- стойка в упоре на коленях, руки на поясе                </a:t>
            </a:r>
            <a:endParaRPr lang="ru-RU" sz="13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поворот вправо, правую руку вправо;   2 – вернуться</a:t>
            </a:r>
            <a:r>
              <a:rPr lang="ru-RU" sz="13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            То же влево.                        </a:t>
            </a:r>
            <a:r>
              <a:rPr lang="ru-RU" sz="13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sz="13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3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«Прыжки»</a:t>
            </a:r>
            <a:endParaRPr lang="ru-RU" sz="13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И.П. – стойка ноги вместе, руки вдоль туловища. 1 – прыжком ноги врозь, руки в стороны; 2 – прыжком ноги вместе.  Выполняется   под  счёт 1-8 </a:t>
            </a:r>
          </a:p>
          <a:p>
            <a:pPr algn="just">
              <a:lnSpc>
                <a:spcPct val="120000"/>
              </a:lnSpc>
            </a:pPr>
            <a:r>
              <a:rPr lang="ru-RU" sz="13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Перестроение в колонну по одному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ходьба в колонне по одному с выполнением дыхательных упражнений.</a:t>
            </a:r>
            <a:endParaRPr lang="ru-RU" sz="13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b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13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27929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832" y="156914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Апрель  2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34056"/>
            <a:ext cx="4666421" cy="6197601"/>
          </a:xfrm>
        </p:spPr>
        <p:txBody>
          <a:bodyPr>
            <a:normAutofit/>
          </a:bodyPr>
          <a:lstStyle/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Построение в шеренгу, проверка осанки и равнения, перестроение в колонну по одному и в круг. Ходьба и бег во кругу с изменением направления движения по сигналу воспитателя; ходьба и бег врассыпную между кубиками (кеглями), не задевая их. Ходьба на носках, пятках в чередовании. Построение через центр по 2.</a:t>
            </a:r>
          </a:p>
          <a:p>
            <a:pPr algn="just">
              <a:lnSpc>
                <a:spcPct val="110000"/>
              </a:lnSpc>
            </a:pPr>
            <a:r>
              <a:rPr lang="ru-RU" sz="10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с палкой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«Палку вверх»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палка внизу.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поднять  палку на грудь; 2 – палку вверх; 3 – палку на грудь;    4 –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«Наклоны вниз»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палка внизу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палку вверх; 2 – наклон к правой ноге; 3 – выпрямиться, палку вверх;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 –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То же к левой ноге.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«Приседания»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палка на плечах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1- 2 – присесть медленным движением, спину и голову держать пря</a:t>
            </a:r>
            <a:r>
              <a:rPr lang="ru-RU" sz="1000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о;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– 4-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«Лёжа на животе»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И.П.: лёжа на животе, палка в согнутых руках перед собой.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прогнуться, палку вперёд – вверх;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– вернуться в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«Прыжки»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 палка хватом сверху шире плеч внизу.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прыжком ноги врозь, палку вверх;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– прыжком ноги вместе. На счёт 1-8.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Перестроение в колонну по одному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ходьба в колонне по одному.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endParaRPr lang="ru-RU" sz="10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3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18983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832" y="156914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Апрель  3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59026" y="574432"/>
            <a:ext cx="4692923" cy="6250438"/>
          </a:xfrm>
        </p:spPr>
        <p:txBody>
          <a:bodyPr>
            <a:normAutofit fontScale="92500" lnSpcReduction="10000"/>
          </a:bodyPr>
          <a:lstStyle/>
          <a:p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 часть. Построение в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шеренгу, перестроение в колонну по одному. Ходьба и бег в колонне по одному по кругу с ускорением и замедлением темпа движения. Ходьба на носках, руки в стороны. Ходьба, высоко поднимая колени. Ходьба в приседе, руки на колени. Ходьба на высоких четвереньках. Бег спиной вперёд, Ходьба с перестроением в круг.</a:t>
            </a:r>
          </a:p>
          <a:p>
            <a:pPr algn="just">
              <a:lnSpc>
                <a:spcPct val="115000"/>
              </a:lnSpc>
            </a:pPr>
            <a:r>
              <a:rPr lang="ru-RU" sz="10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на гимнастической скамейке.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«Руки в стороны»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- сидя верхом на скамейке, руки на поясе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1– руки в стороны;   2 – руки за голову;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– руки в стороны;  4 –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«Наклоны»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И.П. – сидя на скамейке верхом, руки на поясе.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руки в стороны;  2 – наклон вправо (влево);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– выпрямиться, руки в стороны;  4 – вернуться в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«Ноги вверх»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И.П. – лёжа перпендикулярно к скамейке, ноги прямые, хват руками за края скамейки;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2 поднять прямые ноги вверх;   3-4 вернуться в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«Шаг на скамейку»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И.П. – стоя лицом к скамейке, руки вдоль туловища.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шаг правой  нагой на скамейку;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– шаг левой ногой на скамейку;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– шаг правой ногой со скамейки;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 – то же левой.     Поворот кругом  (3-4 раза).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«Прыжки»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И.П. – стоя боком к скамейке, руки произвольно.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Прыжки на двух ногах вдоль скамейки, на счёт 1-8; поворот кругом и повторение прыжков.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Перестроение в колонну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одному, ходьба в колонне по одному между скамейками.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b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sz="10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3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420960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832" y="0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Апрель  4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9700" y="317500"/>
            <a:ext cx="4394199" cy="6476999"/>
          </a:xfrm>
        </p:spPr>
        <p:txBody>
          <a:bodyPr>
            <a:normAutofit fontScale="92500" lnSpcReduction="10000"/>
          </a:bodyPr>
          <a:lstStyle/>
          <a:p>
            <a:pPr indent="190500"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часть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Построение в шеренгу. Повороты направо (налево). Перестроение в колонну. Обычная ходьба. Ходьба на носках, руки на поясе. Ходьба на пятках, руки за голову. Ходьба с высоким подниманием бедра, руки за спину. Обычная ходьба. Подскоки с продвижением вперед. Приставной галоп правым (левым) боком по направлению движения. Бег с захлестыванием голени. Бег, поднимая вперед прямые ноги. Обычный бег с переходом на ходьбу. Построение в два круга.</a:t>
            </a:r>
          </a:p>
          <a:p>
            <a:pPr algn="just">
              <a:lnSpc>
                <a:spcPct val="115000"/>
              </a:lnSpc>
            </a:pPr>
            <a:r>
              <a:rPr lang="ru-RU" sz="10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без предметов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«Руки в стороны»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руки вдоль туловища.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шаг правой ногой вправо, руки в стороны;  2–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То же левой ногой.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«Приседания»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И.П. – узкая стойка ноги врозь, стопы параллельно, руки вдоль туловища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3 – пружинистые приседания, руки вперёд;  4 –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«Повороты»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- стойка на коленях, руки внизу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руки согнуть перед грудью; </a:t>
            </a:r>
            <a:r>
              <a:rPr lang="ru-RU" sz="1000" dirty="0">
                <a:solidFill>
                  <a:schemeClr val="tx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– поворот вправо, руки развести в стороны;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– руки перед грудью;   4 -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 То же в левую сторону.                        </a:t>
            </a: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«Ногу на колено»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- узкая стойка ноги врозь, стопы параллельно, руки вдоль туловища. 1 – руки в стороны;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– согнуть правую ногу, положить на колено;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– опустить ногу, руки в стороны; 4 -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То же  левой ногой.                        </a:t>
            </a: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«Повороты сидя».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- стойка на коленях, руки на поясе.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2 – с поворотом вправо сесть на правое бедро;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– 4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То же влево.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«Прыжки»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- основная стойка, руки вдоль туловища.  Прыжки на правой и левой ноге под счёт 1-8.  .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III. Перестроение в колонну по одному, ходьба в колонне</a:t>
            </a: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3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027497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832" y="0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Май   1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9700" y="317500"/>
            <a:ext cx="4394199" cy="6247423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15000"/>
              </a:lnSpc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Построение в шеренгу, колонну,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проверка осанки; ходьба в колонне по одному, оздоровительный бег (1-2мин., подскоки, ходьба с перестроением через центр по 2.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4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«Портные»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«Ножницы»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стойка, ноги врозь, руки в стороны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скрестить прямые руки впереди, 2- и. п.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«Челнок»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руки внизу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1 - наклон вправо, 2- и. п., 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3 - наклон влево, 4- и. п.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«Швейная машина работает»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руки сзади сцеплены в замок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1 - поднять правое колено,  2 - и. п.,  3 - поднять левое колено,  4 - и. п.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«Тянуть резину» 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руки согнуты в локтях перед грудью, кисти сжаты.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отвести с силой локти назад,     2- и. п.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«Колесо машины крутится»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стопы параллельно,   руки внизу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1- 8 круговые вращения прямыми руками (правая – вперед, левая – назад).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«Иголка шьет – прыгает»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руки внизу.  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1-8 прыжки на месте.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Перестроение в колонну по одному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ходьба, легкий бег по диагонали, ходьба, проверка осанки.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3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663093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832" y="0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Май   2 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9698" y="554285"/>
            <a:ext cx="4394199" cy="6162674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15000"/>
              </a:lnSpc>
            </a:pP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Построение в шеренгу, колонну,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проверка осанки; ходьба и бег в колонне по одному, огибая предметы, поставленные по углам зала, боковой галоп с правой ноги. Ходьба на носках, пятках. Ходьба в </a:t>
            </a:r>
            <a:r>
              <a:rPr lang="ru-RU" sz="14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присяде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 диагонали. Ходьба с выполнением дыхательных упражнений. Построение врассыпную.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4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с платочками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«Покажи платочек»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 ноги врозь, стопы параллельно, платочек в обеих руках у груди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               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выпрямить руки, показать платочек,    2- и. п.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«Помаши платочком»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платочек в правой руке, опущен вниз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руки вверх, переложить платок из правой руки в левую, помахать им,     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2-и. п.      То же в другую сторону.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«Переложи платок»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на коленях., руки внизу, платочек в правой руке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наклон вправо, рука с платочком прямая в сторону, 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2- и. п., переложить платочек за спиной из правой руки в левую.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 же в другую сторону.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«Положи платочек»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пятки вместе, носки врозь, платочек внизу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1 - сесть, положить платочек на пол,   2- и. п., руки на пояс,       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3 - сесть, взять платочек,         4- и. п.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«Прыжки»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ноги вместе, платочек внизу.   Прыжки с платочком.  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Перестроение в колонну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одному, ходьба и бег со сменой ведущего, проверка осанки.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3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877635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832" y="0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Май   3 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9700" y="317501"/>
            <a:ext cx="4394199" cy="6045200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15000"/>
              </a:lnSpc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Построение в шеренгу, колонну,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проверка осанки; ходьба и бег с выполнением заданий для рук, ходьба на носочках, на пятках. Ходьба спиной вперёд. Боковой галоп по диагонали. Ходьба с перестроением в круг.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4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«Цапля»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«Цапля машет крыльями»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руки внизу 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поднять прямые руки в стороны, сделать несколько волнообразных движений,    2- и. п.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«Цапля достает лягушку из болота»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 левая рука на поясе,  правая внизу.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наклониться вправо, дотронуться правой рукой до носка ноги, 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2- и. п.   То же с левой рукой.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«Цапля стоит на одной ноге»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то же, руки на поясе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1 - поднять согнутую в колене правую ногу, руки в стороны, 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2 - и. п.    То же с левой ногой.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«Цапля глотает лягушку»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сидя на коленях, руки внизу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подняться на коленях, руки вверх, хлопнуть в ладоши, 2- и. п.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«Цапля стоит в камышах»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 ноги вместе, руки на поясе.   1- наклон вправо (влево), 2- и. п.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«Цапля прыгает»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то же, руки на поясе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1-8 - прыжки на правой - левой ноге попеременно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Перестроение в колонну по одному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легкий бег, ходьба, проверка осанки.</a:t>
            </a:r>
            <a:endParaRPr lang="ru-RU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3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411753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832" y="0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Май   4 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9700" y="317501"/>
            <a:ext cx="4394199" cy="6045200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 часть. Построение в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шеренгу, перестроение в колонну по одному. Ходьба и бег в колонне по одному по кругу с ускорением и замедлением темпа движения. Ходьба на носках, руки в стороны. Ходьба, высоко поднимая колени. Ходьба в приседе, руки на колени. Ходьба на высоких четвереньках. Бег спиной вперёд, Ходьба с перестроением в круг.</a:t>
            </a:r>
            <a:b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100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с мячом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«Покажи мяч»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мяч внизу в обеих руках (хват с боков)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мяч к груди,    2- вперед,      3- к груди,   4- и. п.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«Повороты в стороны»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 ноги врозь, стопы параллельно., мяч перед грудью, в вытянутых руках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поворот вправо,   2-и. п.,    3- поворот влево,     4- и. п.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«Вверх – вниз»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мяч у груди.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поднять мяч вверх над головой,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2- и. п.,   3 - наклониться, коснуться мячом пола,    4-и. п.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«Наклоны с мячом»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мяч вверху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наклон вправо,    2- и. п.,    3- наклон влево,   4- и. п.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«Пружинки»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о. с., мяч впереди</a:t>
            </a:r>
            <a:r>
              <a:rPr lang="ru-RU" sz="1100" dirty="0">
                <a:solidFill>
                  <a:schemeClr val="tx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1-3 – пружинки,    4- и. п.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«Прыжки с мячом»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мяч у груди</a:t>
            </a:r>
            <a:r>
              <a:rPr lang="ru-RU" sz="1100" dirty="0">
                <a:solidFill>
                  <a:schemeClr val="tx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ноги врозь, мяч вверх,   2- и. п.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Перестроение в колонну по одному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ходьба, приставляя пятку к носку, легкий бег, ходьба.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686542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832" y="0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Июнь   1 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9700" y="317501"/>
            <a:ext cx="4394199" cy="6045200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15000"/>
              </a:lnSpc>
            </a:pPr>
            <a:r>
              <a:rPr lang="ru-RU" sz="11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Построение в шеренгу,</a:t>
            </a: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колонну, проверка осанки; ходьба и бег  в колонне по одному с ускорением и замедлением темпа движения по сигналу воспитателя. Бег с выбросом ног вперёд, по диагонали. Ходьба с выполнением дыхательных упражнений.  Построение врассыпную.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с кеглями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«Кегли вверх»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кегли внизу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кегли в сторону;    2 – кегли вверх; 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– кегли в стороны;   4 – вернуться в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«Наклоны вперёд»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 стопы параллельно, кегли у груди     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кегли в стороны;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– наклон вперёд, коснуться кеглями пола;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– выпрямиться, кегли в стороны;    4 –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«Повороты»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на коленях, кегли у плеч  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2  – поворот  вправо, коснуться пола у пятки правой ноги; 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– 4 – выпрямиться, вернуться в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         То  же влево.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«Приседания»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кегли внизу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2 – присесть, кегли вперёд;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– 4 – вернуться в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«Прыжки»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руки на поясе, кегли на полу.                             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Прыжки на двух ногах, на правой и левой поочередно вокруг кеглей в обе стороны.  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Перестроение в колонну по одному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ходьба в колонне по одному, с выполнением дыхательных упражнений.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93986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634" y="207715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Сентябрь 2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6700" y="596899"/>
            <a:ext cx="4267199" cy="5791543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80000"/>
              </a:lnSpc>
              <a:buNone/>
            </a:pP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Построение в шеренгу, колонну,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проверка осанки; ходьба в колонне по одному на носках, руки за головой, на пятках, руки за спину, лёгкий бег, ходьба с выполнением дыхательных упражнений. Перестроение через центр по 2.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без предметов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buNone/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• «Хлопок вверху»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 ноги врозь, стопы параллельно,  руки вниз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руки через стороны вверх, хлопнуть в ладоши,     2- и. п.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«Качаем головой»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руки на пояс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наклон головы вправо, 2- и. п.,  3 – наклон влево, 4 –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«Наклонись вперёд»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руки на поясе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наклон вперёд, руками коснуться носочков, 2-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«Маятник»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руки на поясе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наклон вправо, 2- наклон влево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«Приседания»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руки на поясе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1 -  присесть, руки вперёд, 2- и. п.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«Прыжки-звёздочки»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ноги вместе, руки внизу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ноги врозь, руки вверх,   2-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Перестроение в колонну по одному,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лёгкий бег, ходьба.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444893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830" y="118816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Июнь   2 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9698" y="673101"/>
            <a:ext cx="4394199" cy="6045200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15000"/>
              </a:lnSpc>
            </a:pPr>
            <a:r>
              <a:rPr lang="ru-RU" sz="11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Построение в шеренгу,</a:t>
            </a: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колонну, проверка осанки; ходьба и бег  в колонне по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одному с ускорением и замедлением темпа движения по сигналу воспитателя.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без предметов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«Руки в стороны»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руки на пояс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руки в стороны;  2 – руки за голову,  3 – руки в стороны 4 – вернуться в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«Наклоны в стороны»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И.П.: стойка ноги врозь, стопы параллельно, руки внизу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руки в стороны;  2 – наклон вправо (влево);   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– выпрямиться, руки в стороны;    4 –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«Наклоны вперёд»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широко ноги врозь, стопы параллельно, руки на пояс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руки в стороны;   2 – наклониться вперёд, коснуться  пола между пятками ног;     3 – выпрямиться, руки в стороны;  4 -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    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«Выпады»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руки за головой.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 выпад правой  вперёд, руки в стороны; 2 – вернуться в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То же левой.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«Прыжки».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 ноги врозь, стопы параллельно.  Прыжки ноги вместе – врозь.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«Ногу  на носок»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 стойка ноги вместе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правую назад на носок, руки вверх; 2- вернуться в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   То же левой.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«Перекаты»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И.П.: стойка ноги вместе, руки за спиной в замок.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Перекаты с пяток на носок.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Игра «Удочка».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683506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830" y="118816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Июнь   3 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9696" y="434976"/>
            <a:ext cx="4394199" cy="6045200"/>
          </a:xfrm>
        </p:spPr>
        <p:txBody>
          <a:bodyPr>
            <a:normAutofit lnSpcReduction="10000"/>
          </a:bodyPr>
          <a:lstStyle/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 часть. 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Ходьба в колонне по одному с различным положением рук, переход на бег со сигналу педагога и продолжительный бег (до одной минуты), переход на ходьбу с выполнением заданий для рук. Построение в круг.</a:t>
            </a:r>
            <a:b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000" b="1" u="sng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«Потанцуем»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«Встретились»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параллельно.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руки в стороны, улыбнуться, 2- и. п.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«Повороты»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 ноги врозь, стопы параллельно., руки на пояс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поворот вправо, развести руки в стороны, 2- и. п.., то же в лево.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«Пятка, носок»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руки на пояс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правая нога на пятку, и. п., 2- левая нога на пятку, 3- правая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нога на носок, и. п. 4- левая нога на носок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«Наклонились весело»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ноги вместе, руки на пояс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наклон вправо, улыбнулись, 2- и. п., то же в другую сторону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«Танцуют ножки»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 ноги врозь, стопы параллельно, руки на пояс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1 -  выпад вправо, левая нога на пятке поворачивается налево, 2- и. п., то же в левую сторону.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«Звездочки»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руки внизу. 1- руки вверх, ноги в сторону, 2- и. п.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III. Перестроение в колонну по одному,</a:t>
            </a: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легкий бег, ходьба с выполнением дыхательных упражнений.</a:t>
            </a:r>
            <a:endParaRPr lang="ru-RU" sz="10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632856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830" y="118816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Июнь   4 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9696" y="434976"/>
            <a:ext cx="4394199" cy="6045200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15000"/>
              </a:lnSpc>
            </a:pPr>
            <a:r>
              <a:rPr lang="ru-RU" sz="11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Построение в шеренгу, колонну,</a:t>
            </a: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проверка осанки; ходьба на носочках, на пятках с разным положением рук, легкий бег, ходьба. Перестроение через центр по два.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с обручем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«Обруч вверх – назад»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 ноги врозь, стопы параллельно, обруч внизу, хват с боков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поднять обруч вверх – назад, отставить правую ногу назад,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прогнуться, 2- и. п.,   то же с левой ноги.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«Повороты»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обруч у груди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поворот вправо, обруч вправо, выпрямить руки, 2- и. п.,      то же влево.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«Наклоны с обручем»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обруч низу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поднять обруч вперед, вертикально,</a:t>
            </a:r>
            <a:r>
              <a:rPr lang="ru-RU" sz="11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2- наклониться, коснуться ободом пола,  3- подняться обратно,   4- и. п.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«Приседания»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обруч у плеч (хват с боков)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присесть, обруч поднять вверх,  2- и. п.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«Покрути обруч»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 ноги врозь, стопы параллельно, обруч на талии (придерживать рукой)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Круговые вращения обручем на талии.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«Прыжки»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руки на пояс, обруч на полу.       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Прыжки в обруч и из обруча.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Игра «Мышеловка»</a:t>
            </a: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604776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830" y="118816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Июль    1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9696" y="434976"/>
            <a:ext cx="4394199" cy="6045200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15000"/>
              </a:lnSpc>
            </a:pPr>
            <a:r>
              <a:rPr lang="ru-RU" sz="11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Построение в шеренгу, колонну,</a:t>
            </a: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проверка осанки; ходьба и бег в колонне по одному с изменением направления движения. Бег по диагонали с </a:t>
            </a:r>
            <a:r>
              <a:rPr lang="ru-RU" sz="11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захлёстом</a:t>
            </a: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голени, ходьба в </a:t>
            </a:r>
            <a:r>
              <a:rPr lang="ru-RU" sz="11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присяде</a:t>
            </a: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Спокойная ходьба с выполнением дыхательных упражнений. Построение врассыпную.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«Путешествие по морю – океану»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«Где корабль? 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руки на поясе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поворот головы вправо, приставить руку «козырьком» ко лбу,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2- и. п., то же в другую сторону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«Багаж»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руки опущены вниз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кисти рук сжать в кулаки,   2- обе руки с усилием поднять в стороны,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3- опустить руки вниз,     4- и. п.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«Мачта»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 ноги врозь, стопы параллельно, руки на пояс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1 -- наклон вправо, левая рука вверх, над головой,  2- и. п.   То же влево.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«Волны бьются о борт корабля»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руки вниз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1-8- круговые вращения руками вперед и назад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«Драим палубу»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широкая стойка ноги врозь, стопы параллельно., руки вниз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наклон вперед, руки в стороны, 2-6-махи руками вправо- влево, стараясь коснуться противоположного носка, 7- руки в стороны, 8 - и. п.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«А когда на море качка…»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П..: стойка ноги вместе, стопы параллельно, руки вниз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выпад вправо, руки в стороны,           2- и. п.,       то же влево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Перестроение в колонну по одному,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ходьба, бег на носочках, ходьба с выполнением дыхательных упражнений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338418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828" y="312491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Июль    2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9696" y="942976"/>
            <a:ext cx="4394199" cy="6045200"/>
          </a:xfrm>
        </p:spPr>
        <p:txBody>
          <a:bodyPr>
            <a:normAutofit/>
          </a:bodyPr>
          <a:lstStyle/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Построение в шеренгу, колонну,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проверка осанки; ходьба в колонне, на сигнал «Зайцы!» три прыжка на двух ногах. Бег врассыпную, на сигнал: «Аист!» встать на одной ноге, руки на пояс.  Ходьба и бег чередуются. Перестроение через центр по 2.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с мячом среднего диаметра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«Шаг в сторону - мяч вверх»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мяч в обеих руках внизу</a:t>
            </a:r>
            <a:r>
              <a:rPr lang="ru-RU" sz="1100" dirty="0">
                <a:solidFill>
                  <a:schemeClr val="tx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шаг вправо, мяч вверх; 2 – приставить левую ногу; 3 – шаг влево;  4 – вернуться в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 вперёд»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мяч на груди    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мяч вверх; 2 – 3 – наклон вперёд, прокатить мяч от одной ноги к др.;  4 – вернуться в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«Приседания»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 ноги врозь, стопы параллельно, мяч на груди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2 – присесть, мяч вперёд, руки прямые;  3 – 4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«Мяч вверх»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мяч внизу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правую вправо на носок, мяч вверх; 2 – и. п. 3-4 то же влево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Игра «Автомобили»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Ходьба по кругу – автомобили поехали в гараж, руки в положении «вращают руль».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503460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828" y="96591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Июль    3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9694" y="434975"/>
            <a:ext cx="4394199" cy="6045200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Построение в шеренгу, колонну,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проверка осанки; ходьба на пятках, на носочках, на внешней стороне стопы, на внутренней; легкий бег. Ходьба в колонне по одному с перестроением в круг.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«Потанцуем»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«Встретились»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руки вниз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развести руки в стороны, улыбнуться,   2- и. п.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«Повороты»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 ноги врозь, стопы параллельно, руки на пояс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поворот вправо, развести руки в стороны, 2- и. п.,       то же в другую сторону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«Пятка, носок»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руки на пояс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правая нога на пятку, присесть, и. п.,</a:t>
            </a:r>
            <a:r>
              <a:rPr lang="ru-RU" sz="1100" dirty="0">
                <a:solidFill>
                  <a:schemeClr val="tx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2- левая нога на пятку, 3- правая нога на носок, и. п. 4- левая нога на носок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«Наклонились»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руки на пояс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наклон вправо, улыбнулись,</a:t>
            </a:r>
            <a:r>
              <a:rPr lang="ru-RU" sz="1100" dirty="0">
                <a:solidFill>
                  <a:schemeClr val="tx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2- и. п., то же в другую сторону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«Танцуют ножки»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 ноги врозь, стопы параллельно, руки на пояс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1 -  выпад вправо, левая нога на пятке поворачивается налево,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2- и. п., то же в левую сторону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«Звездочки»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ноги вместе, руки внизу.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руки вверх, ноги в стороны,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2- и. п.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Перестроение в колонну по одному,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легкий бег, ходьба с выполнением дыхательных упражнений.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840345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828" y="96591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Июль    4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9694" y="434975"/>
            <a:ext cx="4394199" cy="60452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 часть.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Построение в шеренгу, перестроение в колонну по одному. Ходьба с изменением направления движения по сигналу; бег с перешагиванием через предметы. Ходьба друг за другом, бег с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захлёстом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голени назад, ходьба на носках – руки на поясе, ходьба на пятках- руки полочкой за спиной; бег с прямыми ногами; ходьба «пружинка» шаг – присесть.</a:t>
            </a: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с гимнастической палкой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«Палку вверх»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палка вниз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 палку вверх;     2 – опустить палку за голову на плечи; 3 – палку вверх;     4 – и. п.              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«Наклоны вниз»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палка вниз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палку вверх; 2 – наклон вперёд, палку вперёд;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– выпрямиться, палку вверх;  4 – вернуться в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«Повороты».           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И.П.: стойка ноги врозь, стопы параллельно, палка на лопатках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поворот туловища вправо (влево); </a:t>
            </a:r>
            <a:r>
              <a:rPr lang="ru-RU" sz="1100" dirty="0">
                <a:solidFill>
                  <a:schemeClr val="tx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– вернуться в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«Приседания»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палку на грудь, 1- 2 – присесть,  палку вперёд;     3 – 4-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«Палку вперёд»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И.П.: основная стойка, палка вниз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 – правую ногу в сторону на носок, палку вперёд; 2 –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То же влево.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 Игровое упражнение «Фигуры»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Перестроение в колонну по одному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ходьба в колонне по одному.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458676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828" y="96591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Август    1  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9694" y="434975"/>
            <a:ext cx="4394199" cy="6045200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rgbClr val="55555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Построение в шеренгу,</a:t>
            </a:r>
            <a:r>
              <a:rPr lang="ru-RU" sz="1100" dirty="0">
                <a:solidFill>
                  <a:srgbClr val="55555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колонну, проверка осанки; ходьба в колонне по одному с высоким поднимание бедра, как лошадки. Бег, помахивая руками, как крылышками – бабочки.  Перестроение через центр по 2.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с флажками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«Флажки вверх»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флажки внизу.        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флажки в стороны;      2 – флажки вверх, скрестить;      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– флажки в стороны;      4 – вернуться в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«Приседания»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флажки внизу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2 – присесть, флажки вперёд;  3 – 4 –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«Повороты»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флажки у плеч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поворот вправо (влево), флажок в сторону;  2 –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«Наклоны»    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флажки за спиной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флажки в стороны;  2 – наклониться вперёд, скрестить флажки перед собой;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– выпрямиться, флажки в стороны; 4 –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«Прыжки»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флажки внизу.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счёт 1-8 прыжки на двух ногах, затем небольшая пауза;  на счёт 1-8 прыжки на правой (левой) ноге в чередовании с небольшой паузой.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«Флажки в стороны»     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флажки внизу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правую ногу назад на носок, флажки в стороны;  2 –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 же левой ногой.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Перестроение в колонну по одному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ходьба в колонне по одному, оба флажка в правой руке над головой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737659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828" y="96591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Август    2  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9694" y="434975"/>
            <a:ext cx="4394199" cy="6045200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Построение в шеренгу,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колонну, проверка осанки; ходьба и бег в колонне по одному с ускорением и замедлением темпа движения по сигналу. Построение в круг.</a:t>
            </a: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с кольцом (</a:t>
            </a:r>
            <a:r>
              <a:rPr lang="ru-RU" sz="11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кольцеброс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•«</a:t>
            </a:r>
            <a:r>
              <a:rPr lang="ru-RU" sz="11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Выкруты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                         </a:t>
            </a: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кольцо в прямых руках перед собой хватом двумя руками за середину снаружи </a:t>
            </a: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1 -2–повернуть кольцо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выкрутом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рук  до положения обратным хватом;      3 – 4 вернуться в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              </a:t>
            </a: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«Приседания» </a:t>
            </a: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кольцо в обеих руках хватом руками за середину снаружи.    </a:t>
            </a: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присесть, кольцо вверх;  2 – вернуться в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«Руки вверх» </a:t>
            </a: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кольцо в правой руке.             </a:t>
            </a: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руки в стороны;        2 – руки вверх, переложить кольцо в левую руку;    3 – руки в стороны;    4 – руки вниз.</a:t>
            </a: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«Переложи кольцо в другую руку»</a:t>
            </a: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стойка, ноги врозь, стопы параллельно, кольцо в правой руке.             </a:t>
            </a: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поднять левую согнутую ногу, переложить под ней кольцо в другую руку;    2 – опустить ногу, руки вниз.    То же правой ногой.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«Наклоны»</a:t>
            </a: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 кольцо внизу хватом обеих рук за середину снаружи.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прямые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руки вперёд;  2 – наклониться, коснуться кольцом пола;  3 – выпрямиться, кольцо вперёд;  4 –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«Шаг в сторону».                                                           </a:t>
            </a: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кольцо на голове, руки на поясе.  1 – шаг правой ногой вправо;     2 – приставить левую ногу;  3 – шаг левой ногой влево;  4 – приставить правую ногу,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Игра «Удочка»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08125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828" y="96591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Август    3  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9694" y="434975"/>
            <a:ext cx="4394199" cy="6045200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15000"/>
              </a:lnSpc>
            </a:pP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Построение в шеренгу,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колонну, проверка осанки; ходьба в колонне по одному, по сигналу перестроение в пары, легкий бег. Построение врассыпную.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«Самолеты»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«Заводим мотор»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 ноги врозь, стопы параллельно, руки вниз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1-8 – вращать согнутыми в локтях руками (одна рука вокруг другой) перед грудью, произносить «р-р-р», затем вернуться  в и. п.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«Пропеллер»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руки внизу                    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1-8 – круговые вращения прямыми руками вперед (повторить 2 раза)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«Путь свободен»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то же, руки на поясе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поворот вправо, руки в стороны,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2- и. п.,         то же влево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«Самолеты летят»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то же, руки в стороны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наклониться вправо, 2- и. п.,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3- наклониться влево,   4- и. п.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«Турбулентность (тряска в воздухе)»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руки на поясе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Прыжки на двух ногах на месте.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«Самолеты приземлились»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руки внизу  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1 - выпад вперед правой ногой, руки в стороны,                             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2 - и. п., то же левой ногой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Перестроение в колонну по одному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ходьба, вытягивая вперед прямые ноги, легкий бег, ходьба.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7215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634" y="207715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Сентябрь 3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6700" y="596900"/>
            <a:ext cx="4267199" cy="554990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15000"/>
              </a:lnSpc>
              <a:buNone/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Построение в шеренгу, колонну,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проверка осанки; ходьба и бег в колонне по одному, огибая предметы, поставленные по углам зала, боковой галоп с правой ноги. Построение врассыпную.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с платочками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«Покажи платочек»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 ноги врозь, стопы параллельно, платочек в обеих руках у груди.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1- выпрямить руки, показать платочек, 2- и. п.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«Помаши платочком»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ноги на ширине плеч, платочек в правой руке, опущен вниз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руки вверх, переложить платок из прав. руки в левую, помахать им;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2-и. п.     То же в другую сторону.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«Переложи платок»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ноги на ш. п., руки внизу, платочек в правой руке.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наклон вправо, рука с платочком прямая в сторону,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2- и. п., переложить платочек за спиной из правой руки в левую.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 же в другую сторону.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«Положи платочек»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пятки вместе, носки врозь, платочек внизу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сесть, положить платочек на пол,    2- и. п., руки на пояс,   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3- сесть,  взять платочек,     4- и. п.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«Прыжки»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ноги вместе, платочек внизу.       Прыжки с платочком.                                     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Перестроение в колонну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одному, ходьба и бег со сменой ведущего, проверка осанки.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80000"/>
              </a:lnSpc>
              <a:buNone/>
            </a:pP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707111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828" y="96591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Август    4  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9694" y="434975"/>
            <a:ext cx="4394199" cy="6045200"/>
          </a:xfrm>
        </p:spPr>
        <p:txBody>
          <a:bodyPr>
            <a:normAutofit fontScale="92500"/>
          </a:bodyPr>
          <a:lstStyle/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Построение в шеренгу,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колонну, проверка осанки; ходьба и бег  в колонне по одному с ускорением и замедлением темпа движения по сигналу. Построение через центр 2.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с кубиками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«Кубики вверх»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кубики в обеих руках внизу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кубики в стороны;     2 – кубики вверх, ударить ими один о другой;      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– кубики в стороны;     4 – вернуться в и. п.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«Повороты»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кубики внизу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поворот вправо (влево), руки в стороны;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2- вернуться в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«Наклоны вперёд»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кубики у плеч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2 наклониться вперёд, положить кубики на пол (подальше);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– 4 наклониться, взять кубики, вернуться в и. п.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«Приседания»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кубики у плеч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присесть, кубики вперёд;       2 – вернуться в и. п.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«Прыжки»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руки вдоль туловища перед кубиками, лежащими на полу. Прыжки на правой и левой ноге вокруг кубиков в обе стороны в чередовании с небольшой паузой.  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Перестроение в колонну по одному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ходьба в колонне по одному с кубиками в руках, дыхательные упражнения.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06549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07799" y="1486616"/>
            <a:ext cx="3647769" cy="1555603"/>
          </a:xfrm>
        </p:spPr>
        <p:txBody>
          <a:bodyPr/>
          <a:lstStyle/>
          <a:p>
            <a:pPr algn="ctr"/>
            <a:r>
              <a:rPr lang="ru-RU" sz="4800" b="1" dirty="0">
                <a:solidFill>
                  <a:prstClr val="black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Утренняя гимнастика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lvl="0" algn="ctr">
              <a:buClr>
                <a:srgbClr val="90C226"/>
              </a:buClr>
            </a:pPr>
            <a:r>
              <a:rPr lang="ru-RU" sz="3200" dirty="0">
                <a:solidFill>
                  <a:schemeClr val="tx1"/>
                </a:solidFill>
                <a:latin typeface="Monotype Corsiva" panose="03010101010201010101" pitchFamily="66" charset="0"/>
              </a:rPr>
              <a:t>Подготовительная </a:t>
            </a:r>
          </a:p>
          <a:p>
            <a:pPr lvl="0" algn="ctr">
              <a:buClr>
                <a:srgbClr val="90C226"/>
              </a:buClr>
            </a:pPr>
            <a:r>
              <a:rPr lang="ru-RU" sz="3200" dirty="0">
                <a:solidFill>
                  <a:prstClr val="black"/>
                </a:solidFill>
                <a:latin typeface="Monotype Corsiva" panose="03010101010201010101" pitchFamily="66" charset="0"/>
              </a:rPr>
              <a:t>к школе группа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392143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634" y="207715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Годовые задачи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6700" y="596900"/>
            <a:ext cx="4267199" cy="554990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buNone/>
            </a:pP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Настроить, “зарядить” организм ребенка на весь предстоящий день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Формировать правильную осанку и воспитывать умение сохранять ее в различных видах деятельности.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Содействовать профилактике плоскостопия.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Формировать потребность в ежедневной двигательной активности.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Упражнять детей в статистическом и динамическом равновесии, развивать координацию движений и ориентировку в пространстве.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Профилактика простудных заболеваний и травматизма.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 Сохранять и укреплять здоровье детей, костно-мышечную, дыхательную системы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8. Поддерживать интерес к физической культуре и спорту.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Все упражнения выполняются 7-9 раз, прыжки повторяются 3-4 раза.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Основная стойка для детей 6-7 лет – пятки вместе, носки врозь.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414221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634" y="207715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Сентябрь 1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5000" y="762000"/>
            <a:ext cx="4267199" cy="5549900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Построение в шеренгу, колонну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проверка осанки; ходьба и бег в колонне по одному, ходьба на носках, на пятках с разным положением рук. Перестроение через центр по 2.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без предметов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«Поклонись головой»                                                             .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руки на пояс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.   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наклон головы вперед,     2- и. п.,    3- наклон назад,     4-и. п.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«Рывки руками»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руки перед грудью, согнуты в локтях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рывок руками перед грудью,   2- поворот вправо, прямые руки</a:t>
            </a:r>
            <a:r>
              <a:rPr lang="ru-RU" sz="1100" dirty="0">
                <a:solidFill>
                  <a:schemeClr val="tx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развести в стороны,    то же влево.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«Повороты»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то же,  руки на пояс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поворот вправо, прав. руку за спину,  левую – на прав. плечо,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2- и. п.,    то же в левую сторону.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«Наклоны – скручивания»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 ноги врозь, стопы параллельно, руки на пояс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наклон вправо, левая рука над головой тянется вправо,   правая – за спиной тянется влево, 2- и. п., то же в левую сторону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«Стойкий оловянный солдатик»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стоя на коленях, руки прижаты к туловищу                    .          </a:t>
            </a: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1- отклониться назад, задержаться, 2- и. п.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«Прыжки»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ноги вместе, руки на пояс                                .            </a:t>
            </a: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1-8 прыжки на двух ногах на месте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Перестроение в колонну по одному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ходьба, легкий бег. Спокойная ходьба с выполнением дыхательных упражнений.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80000"/>
              </a:lnSpc>
              <a:buNone/>
            </a:pP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7544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634" y="207715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Сентябрь   2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6700" y="596900"/>
            <a:ext cx="4267199" cy="55499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Игровое упражнение «Быстро в колонну!»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Построение в три колонны, перед каждой ориентир (кубик или кегля) своего цвета.  По сигналу все играющие разбегаются в разные стороны площадки (зала), через 20-25 секунд воспитатель произносит: «Быстро в колонну!» и, каждый должен занять своё место в колонне. Выигрывает та колонна, которая быстро и правильно построилась (2-3 раза). Построение в круг.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1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с малым мячом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«Мяч вверх»                                                             .                   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мяч в левой руке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.      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1- 2 – руки через стороны вверх, переложить мяч в правую руку;     3- 4 – руки вниз в и. п. То же, перекладывая мяч из правой руки в левую.</a:t>
            </a:r>
          </a:p>
          <a:p>
            <a:pPr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• «Наклон вперёд»                                                             .                         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И. П.: стойка  ноги врозь, стопы параллельно, мяч в левой руке.             1 – руки в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стороны;  2 – наклониться вперёд-вниз, переложить мяч в правую руку;   3 – выпрямиться, руки в стороны; 4 –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То же, перекладывая мяч из правой руки в левую.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«Приседания»                                                                              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мяч в правой руке внизу.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.           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1– руки в стороны;     2 – присесть, мяч переложить в левую руку;  3 – встать, руки в стороны;  4 – вернуться в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То же, мяч в левой руке.                                               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«Прокати мяч» </a:t>
            </a:r>
          </a:p>
          <a:p>
            <a:pPr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на коленях, мяч в правой руке.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</a:p>
          <a:p>
            <a:pPr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1– 8 – прокатить мяч вправо (влево), поворачиваясь и следя за мячом. То же, мяч в левой руке.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«Достань мяч»          </a:t>
            </a:r>
          </a:p>
          <a:p>
            <a:pPr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лёжа на спине, мяч в обеих руках за головой. 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</a:p>
          <a:p>
            <a:pPr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1– 2 – поднять правую прямую ногу, коснуться мячом носка ноги;  3 – 4 – опустить ногу. То же другой ногой.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Игра «Совушка»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845737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634" y="207715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Сентябрь   3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5000" y="762000"/>
            <a:ext cx="4267199" cy="554990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I. Построение в шеренгу, колонну, проверка осанки; ходьба на носочках, на пятках, в чередовании с ходьбой на внешней и внутренней стороне стопы, легкий бег. Ходьба с перестроением через центр по 3.</a:t>
            </a:r>
          </a:p>
          <a:p>
            <a:pPr algn="just"/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II. Упражнения без предметов</a:t>
            </a:r>
          </a:p>
          <a:p>
            <a:pPr algn="just"/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«Хлопок вверху»</a:t>
            </a:r>
          </a:p>
          <a:p>
            <a:pPr algn="just"/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И. П.: узкая стойка ноги врозь, стопы параллельно, руки внизу.</a:t>
            </a:r>
          </a:p>
          <a:p>
            <a:pPr algn="just"/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1- руки через стороны вверх, хлопнуть в ладоши,  2- и. п.</a:t>
            </a:r>
          </a:p>
          <a:p>
            <a:pPr algn="just"/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«Качаем головой»</a:t>
            </a:r>
          </a:p>
          <a:p>
            <a:pPr algn="just"/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И. П.: ноги вместе, руки на поясе</a:t>
            </a:r>
          </a:p>
          <a:p>
            <a:pPr algn="just"/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1- наклон головы вправо, 2- и. п.,     3- наклон влево,  4- и. п.</a:t>
            </a:r>
          </a:p>
          <a:p>
            <a:pPr algn="just"/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«Наклонись вперед»</a:t>
            </a:r>
          </a:p>
          <a:p>
            <a:pPr algn="just"/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И. П.: ноги на ш. п., руки на поясе</a:t>
            </a:r>
          </a:p>
          <a:p>
            <a:pPr algn="just"/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1- наклон вперед, руками коснуться носочков, 2-и. п.</a:t>
            </a:r>
          </a:p>
          <a:p>
            <a:pPr algn="just"/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«Маятник»</a:t>
            </a:r>
          </a:p>
          <a:p>
            <a:pPr algn="just"/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И. П.: ноги на ширине плеч, руки на пояс</a:t>
            </a:r>
          </a:p>
          <a:p>
            <a:pPr algn="just"/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1- наклон вправо, 2- наклон влево</a:t>
            </a:r>
          </a:p>
          <a:p>
            <a:pPr algn="just"/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«Приседания»</a:t>
            </a:r>
          </a:p>
          <a:p>
            <a:pPr algn="just"/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И. П.: пятки вместе, носки врозь, руки на пояс</a:t>
            </a:r>
          </a:p>
          <a:p>
            <a:pPr algn="just"/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1- присесть, руки вперед, 2- и. п.</a:t>
            </a:r>
          </a:p>
          <a:p>
            <a:pPr algn="just"/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«Прыжки – звездочки»</a:t>
            </a:r>
          </a:p>
          <a:p>
            <a:pPr algn="just"/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И. П.: ноги вместе, руки вниз</a:t>
            </a:r>
          </a:p>
          <a:p>
            <a:pPr algn="just"/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1- ноги врозь, руки вверх, 2- и. п.</a:t>
            </a:r>
          </a:p>
          <a:p>
            <a:pPr algn="just"/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III.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Перестроение в колонну по одному, легкий бег на носочках, ходьба с выполнением дыхательных упражнений.</a:t>
            </a:r>
          </a:p>
          <a:p>
            <a:pPr algn="just"/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745872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634" y="207715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Сентябрь   4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5000" y="638175"/>
            <a:ext cx="4267199" cy="5549900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Построение в шеренгу, колонну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проверка осанки; ходьба в колонне по одному; ходьба и бег врассыпную. Ходьба в колонне по одному с нахождением своего места по сигналу воспитателя.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с флажками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«Флажки вверх»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стойка.   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руки вперёд; 2 – поднять руки вверх; 3 – руки в стороны; 4 – </a:t>
            </a:r>
            <a:r>
              <a:rPr lang="ru-RU" sz="11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                                                                        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«Повороты»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флажки внизу, руки прямые.      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1- 2 – поворот вправо (влево), флажки в стороны, руки прямые; 3 – 4 – вернуться в </a:t>
            </a:r>
            <a:r>
              <a:rPr lang="ru-RU" sz="11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«Приседания»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флажки у груди, руки согнуты.      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1- 2 – присесть, флажки вынести вперёд;    3 – 4 –</a:t>
            </a:r>
            <a:r>
              <a:rPr lang="ru-RU" sz="11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«Наклоны вперёд»                                                         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сидя ноги врозь, флажки у груди, руки согнуты          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1 - 2 – наклониться вперёд, коснуться палочками у носков ног; 3 – 4 – выпрямиться, вернуться в </a:t>
            </a:r>
            <a:r>
              <a:rPr lang="ru-RU" sz="11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«Достань флажки»                                                             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лёжа на спине, ноги вместе прямые, руки за головой.         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 – согнуть ноги в коленях, коснуться палочками флажков колен; 2 -  вернуться в </a:t>
            </a:r>
            <a:r>
              <a:rPr lang="ru-RU" sz="11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«Прыжки»                                                             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 – прыжком ноги врозь, флажки в стороны; 2 -  прыжком ноги вместе, вернуться в </a:t>
            </a:r>
            <a:r>
              <a:rPr lang="ru-RU" sz="11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На счет 1-8. Пауза. Повтор.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Ходьба в колонне по одному, 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оба флажка в правой руке над головой.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449072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309" y="0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Октябрь   1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1675" y="390524"/>
            <a:ext cx="4267199" cy="616267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Построение в шеренгу, перестроение в колонну по одному. Ходьба с изменением направления движения по сигналу; бег с перешагиванием через предметы. Ходьба друг за другом, бег с </a:t>
            </a:r>
            <a:r>
              <a:rPr lang="ru-RU" sz="1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захлёстом</a:t>
            </a:r>
            <a:r>
              <a:rPr lang="ru-RU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 голени назад, ходьба на носках – руки на поясе, ходьба на пятках- руки полочкой за спиной; бег с прямыми ногами; ходьба «пружинка» шаг – присесть; бег </a:t>
            </a:r>
            <a:r>
              <a:rPr lang="ru-RU" sz="1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противоходом</a:t>
            </a:r>
            <a:r>
              <a:rPr lang="ru-RU" sz="1000" dirty="0">
                <a:latin typeface="Times New Roman" panose="02020603050405020304" pitchFamily="18" charset="0"/>
                <a:ea typeface="Calibri" panose="020F0502020204030204" pitchFamily="34" charset="0"/>
              </a:rPr>
              <a:t>; ходьба в колонне по два, с высоким подниманием бедра; бег друг за другом. Построение врассыпную.</a:t>
            </a:r>
          </a:p>
          <a:p>
            <a:pPr algn="just">
              <a:lnSpc>
                <a:spcPct val="120000"/>
              </a:lnSpc>
            </a:pPr>
            <a:r>
              <a:rPr lang="ru-RU" sz="1000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без предметов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«Руки вверх»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1- шаг вправо, руки в стороны; 2- руки вверх, 3- руки в стороны, 4- и. п.  То же влево.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«Поворот в сторону»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 стопы параллельно, руки на поясе.         .                   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поворот вправо (влево), отвести правую (левую) руку вправо (влево);                                                                                      2- вернуться в и. п.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 вперёд»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то же, руки вниз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1- руки в стороны; 2- наклониться вперёд, коснуться пальцами рук носка правой ноги; 3 – выпрямиться, руки в стороны; 4 – </a:t>
            </a:r>
            <a:r>
              <a:rPr lang="ru-RU" sz="1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То же, но коснуться носка левой ноги.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«Ноги вверх»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сидя на полу, руки в упоре сзади.                          .  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поднять прямые ноги вверх-вперёд (угол); 2-и. п.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«Прыжки»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ноги вместе, руки на пояс                                 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1 – ноги врозь, руки в стороны, 2 – </a:t>
            </a:r>
            <a:r>
              <a:rPr lang="ru-RU" sz="1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На счет 1-8. Пауза. Повтор.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Перестроение в колонну по одному</a:t>
            </a:r>
            <a:r>
              <a:rPr lang="ru-RU" sz="1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ходьба с выполнением дыхательных упражнений.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br>
              <a:rPr lang="ru-RU" sz="1000" b="1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304733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309" y="0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Октябрь   2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1675" y="390524"/>
            <a:ext cx="4267199" cy="6162675"/>
          </a:xfrm>
        </p:spPr>
        <p:txBody>
          <a:bodyPr>
            <a:normAutofit/>
          </a:bodyPr>
          <a:lstStyle/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Построение в шеренгу, колонну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проверка осанки; Ходьба в колонне по одному, по сигналу воспитателя переход на ходьбу с высоким подниманием колен (руки на поясе). При этом темп ходьбы замедляется, шаги становятся более четкими, фиксированными («как петушки»); бег в среднем темпе (продолжительность до 1,5 минуты), переход на обычную ходьбу. Перестроение в три колонны.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с веревочкой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«Веревочку вверх»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веревочка вниз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1- веревочку вперед, 2- вверх, 3- вперед, 4- и. п.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«Положи веревочку»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широкая стойка ноги врозь, веревочка в вытянутых вперед руках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наклон вниз, положить веревочку на пол;  2- встать, руки на пояс, 3- наклон вниз, взять веревочку,                                                   4- и. п.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«Повороты»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стоя на коленях, веревочку вперед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1- поворот вправо, 2-и. п., то же в другую сторону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«Наклоны»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веревочка вверху.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1- наклон вправо, 2- и. п., то же в другую сторону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«Полуприседания»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присесть, веревочка вперед, 2-и. п.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«Прыжки»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веревочка вниз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Прыжки – ноги врозь, веревочка вверх, ноги вместе, веревочка вниз.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Перестроение в колонну по одному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ходьба, игра «Карлики – великаны».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89163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309" y="0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Октябрь   3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1675" y="390524"/>
            <a:ext cx="4267199" cy="6162675"/>
          </a:xfrm>
        </p:spPr>
        <p:txBody>
          <a:bodyPr>
            <a:normAutofit/>
          </a:bodyPr>
          <a:lstStyle/>
          <a:p>
            <a:pPr algn="just">
              <a:lnSpc>
                <a:spcPct val="110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Построение в шеренгу, колонну,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проверка осанки; ходьба и бег врассыпную, боковой галоп, ходьба «Великаны» и «Гномы». Перестроение в рассыпную.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с обручем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«Обруч вверх – назад»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  узкая стойка ноги врозь, стопы параллельно, обруч внизу, хват с боков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поднять обруч вверх – назад, отставить правую ногу назад, прогнуться,       2- и. п.,            то же с левой ноги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«Повороты»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обруч у груди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поворот вправо, обруч вправо, выпрямить руки,   2- и. п., то же влево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«Наклоны с обручем»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то же, обруч низ. 1- поднять обруч вперед, вертикально, 2- наклониться, коснуться ободом пола, 3- подняться обратно, 4- и. п.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«Приседания»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обруч у плеч (хват с боков)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присесть, обруч поднять вверх, 2- и. п.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«Покрути обруч»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обруч на талии (придерживать рукой)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Круговые вращения обручем на талии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«Прыжки»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ноги вместе, руки на поясе, обруч на полу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Прыжки в обруч и из обруча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Перестроение в колонну по одному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ходьба и бег на носочках, проверка осанки.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10049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634" y="207715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Сентябрь 4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6700" y="596899"/>
            <a:ext cx="4267199" cy="5883275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Построение в шеренгу, колонну,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проверка осанки; ходьба и бег в колонне по одному, ходьба на носках, на пятках с разным положение рук. Перестроение в круг.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без предметов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«Поклонись головой»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ноги вместе,  руки на пояс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наклон головы вперёд,      2- и. п.,    3 – наклон назад,   4 –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«Рывки руками»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руки перед грудью, согнуты в локтях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рывок руками перед грудью,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2- поворот вправо, прямые руки развести в стороны,   то же влево.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«Повороты»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 ноги врозь, стопы параллельно, руки на пояс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поворот вправо, правую руку за спину, левую – на правое плечо,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2- и. п.,      то же в левую сторону.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«Наклоны - скручивания»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руки на поясе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наклон вправо, левая рука над головой тянется вправо, правая - за спиной тянется влево,    2 –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.,    то же в левую сторону.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«Стойкий оловянный солдатик»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стоя на коленях, руки прижаты к туловищу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1 -  отклониться назад, задержаться, 2- и. п.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«Прыжки»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ноги вместе, руки на пояс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В:  на счёт 1 – 8 прыжки на двух ногах на месте.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Перестроение в колонну по одному,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лёгкий бег, ходьба. Дыхательные упражнения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79844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309" y="142875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Октябрь   4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5043" y="535235"/>
            <a:ext cx="4267199" cy="6162675"/>
          </a:xfrm>
        </p:spPr>
        <p:txBody>
          <a:bodyPr>
            <a:normAutofit/>
          </a:bodyPr>
          <a:lstStyle/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Построение в шеренгу, колонну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перестроение  пары; ходьба и бег парами между предметами – змейкой; ходьба и бег врассыпную, ходьба в колонне по одному. Построение в круг.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без предметов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«Руки к плечам»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руки согнуты к плечам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1- 4 – круговые движения руками вперёд; 5 – 8 - то же назад.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«Наклоны в стороны»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руки за головой.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1- шаг вправо;  2- наклониться вправо;  3 –выпрямиться;  4 –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То же влево.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«Наклоны»                                           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то же, руки на поясе.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1- руки в стороны; 2- наклониться к правой ноге, хлопнуть в ладоши за колени; 3 –выпрямиться, руки в стороны;                                                      4 –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То же к левой ноге.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«Хлопок в ладоши под коленом»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лёжа на спине, руки прямые за головой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1- 2- поднять правую прямую ногу вперёд-вверх, хлопнуть в ладоши под коленом правой (левой) ноги; 3 - 4 –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«Прыжки»                                          .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руки в стороны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1- прыжком ноги врозь, хлопок над головой; 2 - 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На счёт 1-8, повторить 2-3 раза.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Перестроение в колонну по одному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Ходьба в колонне по одному с выполнением дыхательных упражнений.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365698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307" y="0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Ноябрь   1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1673" y="328860"/>
            <a:ext cx="4267199" cy="6162675"/>
          </a:xfrm>
        </p:spPr>
        <p:txBody>
          <a:bodyPr>
            <a:normAutofit/>
          </a:bodyPr>
          <a:lstStyle/>
          <a:p>
            <a:pPr>
              <a:tabLst>
                <a:tab pos="4008755" algn="l"/>
              </a:tabLst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Построение в шеренгу, колонну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Ходьба в колонне по одному, по сигналу смена темпа движения. Ходьба широким шагом, с энергичной работой рук, в чередовании с короткими, семенящими шагами, руки на пояс, и так попеременно. Ходьба спиной вперёд по диагонали. Бег врассыпную, используя все пространство зала. Перестроение в круг.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algn="just"/>
            <a:r>
              <a:rPr lang="ru-RU" sz="10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с гантелями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«Гантели вверх»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параллельно., гантели внизу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1- гантели в стороны, 2- вверх, подняться на носочки, 3- в стороны, 4- и. п.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«Атлеты»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  ноги на ш. п., гантели в стороны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1- гантели к груди, руки к низу, сгибаем в локтевых суставах, 2- и. п.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«Наклоны в сторону»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  ноги на ширине плеч,  гантели внизу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1- наклон вправо, левая рука над головой, 2- и. п., то же в другую сторону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«Махи ногами»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 узкая стойка ноги врозь, стопы параллельно, гантели в прямых руках у груди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1- 4- махи правой и левой ногами до гантелей поочередно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«Приседания с гантелями»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  основная стойка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1- присесть, гантели вынести вперед, 2- и. п.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«Прыжки – звездочки»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  стойка ноги вместе, гантели внизу        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1-8- прыжки – звездочки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Перестроение в колонну по одному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ходьба с выполнением дыхательных упражнений.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019550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307" y="0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Ноябрь   2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1673" y="317500"/>
            <a:ext cx="4267199" cy="6162675"/>
          </a:xfrm>
        </p:spPr>
        <p:txBody>
          <a:bodyPr>
            <a:normAutofit fontScale="92500"/>
          </a:bodyPr>
          <a:lstStyle/>
          <a:p>
            <a:pPr algn="just">
              <a:lnSpc>
                <a:spcPct val="110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Построение в шеренгу, колонну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проверка осанки; ходьба в колонне по одному с выполнением заданий по команде воспитателя: «Бабочки!» остановиться и помахать руками, как крылышками; на сигнал: «Лягушки!» остановиться и присесть, руки положить на колени.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Ходьба, высоко поднимая колени. Ходьба в приседе, руки на колени. Ходьба на высоких четвереньках. Бег спиной вперёд. Ходьба с выполнением дыхательных упражнений.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на гимнастической скамейке.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«Руки в стороны»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- сидя верхом на скамейке, руки на пояс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1– руки в стороны;      2 – руки за голову;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3 – руки в стороны; 4 –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«Наклоны»                        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И.П. – сидя на скамейке верхом, руки на пояс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руки в стороны; 2 – наклон вправо (влево), коснуться пола;  3 – выпрямиться, руки в стороны; 4 – 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«Повороты»                        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И.П. – сидя на скамейке верхом, руки за головой; 1 – поворот вправо, руку в сторону; 2 - вернуться в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То же влево.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«Шаг на скамейку»                        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И.П. – стоя лицом к скамейке, руки вдоль туловища. 1 – шаг правой нагой на скамейку; 2 – шаг левой ногой на скамейку; 3 – шаг правой ногой со скамейки;    4 – то же левой. Повернуться кругом, лицом к скамейке и повтор.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упражн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(8 раз).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«Ноги вверх»                        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И.П. – лёжа перпендикулярно к скамейке, ноги прямые, хват руками за края скамейки; 1 – 2 поднять прямые ноги вверх-вперёд; 3-4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«Прыжки»                        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И.П. – стоя боком к скамейке, руки произвольно. Прыжки на двух ногах; на правой, затем на левой ноге вокруг скамейки.                                         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Перестроение в колонну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одному, ходьба в колонне по одному между скамейками с выполнением дыхательных упражнений.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949467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307" y="0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Ноябрь   3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1673" y="452685"/>
            <a:ext cx="4267199" cy="6162675"/>
          </a:xfrm>
        </p:spPr>
        <p:txBody>
          <a:bodyPr>
            <a:normAutofit fontScale="92500"/>
          </a:bodyPr>
          <a:lstStyle/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Игра «Догони свою пару»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(перебежки с одной стороны площадки на противоположную сторону, дистанция 10м). Построение через центр по 3.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с гимнастической палкой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«Палку вверх»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палка хватом на ширине плеч внизу.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 палку вверх, правую ногу оставить назад на носок; 2 –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.; То же левой ногой.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«Приседания»                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палка в согнутых руках хватом на ширине плеч на груди.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3 - палку вперёд, пружинистые приседания  с разведением колен в стороны; 4 –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«Выпад в сторону»                       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И.П.:  узкая стойка ноги врозь, стопы параллельно, палка хватом на ширине плеч внизу.                                                    1  – руки  вперёд;  2 – выпад вправо, палку вправо; 3 – ногу приставить, палку вперёд;    4 –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То же влево.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«Повороты»                                                                   .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И.П.: стойка на коленях, палка за головой на плечах хватом шире плеч                                                                                     1 – поворот вправо;  2 – вернуться в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То же влево.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«Ноги вверх»                          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И.П.: лёжа на спине, палка за головой, руки прямые.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1-2 – поднять прямые ноги вверх, коснуться палкой ног;   3-4 –  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«Прыжки»                      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И.П.: стойка ноги вместе, палка на плечах, руки удерживают её хватом сверху. 1  – прыжком ноги врозь; 2 – прыжком ноги вместе;      всего 8 прыжков. Повторить 3-4 раза в чередовании с небольшой паузой..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 Игра «Затейники».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349694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305" y="114300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Ноябрь   4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1673" y="554285"/>
            <a:ext cx="4267199" cy="6162675"/>
          </a:xfrm>
        </p:spPr>
        <p:txBody>
          <a:bodyPr>
            <a:normAutofit/>
          </a:bodyPr>
          <a:lstStyle/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Игра «Угадай, чей голосок».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Ходьба и бег по кругу. Построение врассыпную.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с мячом среднего диаметра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«Мяч вверх»                 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мяч в обеих руках внизу.</a:t>
            </a: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мяч вверх; 2 – мяч за голову; 3 – мяч вверх;   4 –и. п.                                     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«Поймай мяч»                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мяч в обеих руках у груди.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Броски мяча о пол и ловля его. Выполняется в произвольном темпе.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• «Повороты»                 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 ноги врозь, мяч у груди.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Поворот вправо (влево), ударить мячом о пол, поймать   его. Выполняется в произвольном темпе несколько раз подряд       (по 4 раза в каждую сторону).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«Броски мяча»                                       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мяч в согнутых руках перед грудью.</a:t>
            </a: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Броски мяча вверх и ловля его двумя руками. Темп выполнения произвольный.       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«Приседания»                 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мяч внизу.</a:t>
            </a: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1- 2 – присесть,  мяч вынести вперёд; 3 – 4 –и. п.                                     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Игра «Удочка»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Ходьба в колонне по одному с выполнением дыхательных упражнений.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856440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305" y="114300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Декабрь   1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1673" y="554285"/>
            <a:ext cx="4267199" cy="6162675"/>
          </a:xfrm>
        </p:spPr>
        <p:txBody>
          <a:bodyPr>
            <a:normAutofit/>
          </a:bodyPr>
          <a:lstStyle/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Построение в шеренгу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проверка осанки, построение в колонну; легкий бег, подскоки, ходьба на носках, на пятках, на внешней и внутренней стороне стопы. Построение через центр по 2.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«Цапля»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«Цапля машет крыльями»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руки внизу       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поднять прямые руки в стороны, сделать несколько волнообразных движений, 2- и. п.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«Цапля достает лягушку из болота»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левая рука на поясе, правая внизу. 1- наклониться вправо, дотронуться правой рукой до носка ноги, 2- и. п., то же с левой рукой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«Цапля стоит на одной ноге»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 ноги врозь, стопы параллельно, руки на пояс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поднять согнутую в колене правую ногу, руки в стороны, 2- и. п.,      то же с левой ногой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«Цапля глотает лягушку»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сидя на коленях, руки внизу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подняться на коленях, руки вверх, хлопнуть в ладоши, 2- и. п.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«Цапля стоит в камышах»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руки на пояс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наклон вправо (влево), 2- и. п.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«Цапля прыгает»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 ноги врозь, стопы параллельно, руки на пояс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1-8 - прыжки на правой - левой ноге попеременно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Перестроение в колонну по одному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легкий бег, ходьба, проверка осанки.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532531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303" y="0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Декабрь   2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1671" y="391442"/>
            <a:ext cx="4267199" cy="6162675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10000"/>
              </a:lnSpc>
            </a:pPr>
            <a:r>
              <a:rPr lang="ru-RU" sz="10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I.Построение</a:t>
            </a: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шеренгу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проверка осанки, построение в колонну; ходьба в колонне по одному с изменением темпа движения: на быстрые удары в бубен – ходьба мелким, семенящим шагом, на медленные удары – широким свободным шагом; ходьба и бег врассыпную. Ходьба в колонне по одному с перестроением в пары.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в парах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«Руки вверх»                          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повернувшись лицом друг к другу, держась за руки.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руки в стороны; 2 – руки вверх; 3 – руки в стороны; 4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«Приседания»                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повернувшись лицом друг к другу, держась за руки.                                                                                     </a:t>
            </a:r>
          </a:p>
          <a:p>
            <a:pPr algn="just">
              <a:lnSpc>
                <a:spcPct val="110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1 - 2 – поочерёдное приседание, не отпуская рук партнёра; 3 – 4 – вернуться в и. п.                                     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«Повороты»             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стоя лицом друг к другу, стойка ноги врозь, стопы параллельно, руки скрестить.                                                                               </a:t>
            </a:r>
          </a:p>
          <a:p>
            <a:pPr algn="just">
              <a:lnSpc>
                <a:spcPct val="110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поворот туловища вправо (влево); 2 -  и. п.                                     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«Посмотри друг на друга»                 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лёжа на спине, ногами друг к другу, зажимая стопами ноги партнёра (нога одного ребёнка между ног другого), руки за головой согнуты.                                             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2 – поочерёдно подниматься в положение сидя;   3 – 4 -  и. п.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«Выпад в сторону»                 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повернувшись лицом друг к другу, руки вдоль туловища, держась за руки.                                                                  1 – выпад вправо, руки в стороны;  2 -  и. п.  То же влево.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Перестроение в колонну по одному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ходьба в колонне по одному с выполнением упражнений для рук по команде.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059309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303" y="0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Декабрь   3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1669" y="486692"/>
            <a:ext cx="4267199" cy="6162675"/>
          </a:xfrm>
        </p:spPr>
        <p:txBody>
          <a:bodyPr>
            <a:normAutofit/>
          </a:bodyPr>
          <a:lstStyle/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Построение в шеренгу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проверка осанки, построение в колонну; ходьба в колонне по одному с выполнением заданий: на сигнал: «Лягушки!» присесть, на сигнал: «Аист!» встать на одной ноге, руки в стороны. Перестроение в три колонны.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с гимнастической палкой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«Самолёт»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палка внизу.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палку вперёд, 2- палку повернуть вертикально, опуская правую руку вниз, поднимая левую вверх,                                    3- палку вперёд параллельно,    4- повернуть палку, опуская левую руку и поднимая правую;   5 – палку параллельно;  6 –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«Наклоны вперёд»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палка в согнутых руках на груди.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1- 2 – наклониться вперёд, коснуться пола; 3 - 4- и. п.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«Перешагни»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палка на полу горизонтально.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шаг правой ногой вперёд ч/палку; 2- приставить левую ногу; 3 – шаг правой ногой ч/палку; 4 – шаг левой назад.  То же с левой ноги.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«Наклоны в стороны»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стоя на коленях, палка за головой на плечах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1- поднять палку вверх; 2 – наклониться вправо; 3 – выпрямиться, палку вверх; 4-и. п. То же влево.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«Приседания»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хват обеими руками за палку, другой конец палки опирается о пол.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1 -2 – присесть, развести колени врозь;  4 –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Игра «Угадай, кто позвал»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3230133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303" y="0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Декабрь   4   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4994" y="391442"/>
            <a:ext cx="4267199" cy="6162675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Построение в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шеренгу, перестроение в колонну по одному. Ходьба и бег в колонне по одному по кругу с ускорением и замедлением темпа движения.</a:t>
            </a:r>
            <a:r>
              <a:rPr lang="ru-RU" sz="11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Ходьба на носках, руки в стороны. Ходьба, высоко поднимая колени. Ходьба в приседе, руки на колени. Ходьба на высоких четвереньках. Бег спиной вперёд, Ходьба с перестроением в круг.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с веревочкой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«Веревочку вверх»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 лицом в круг, верёвка в обеих руках хватом сверху.                                                                                           </a:t>
            </a: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1- поднимаясь на носки, верёвку  вверх;  2- опустить верёвку, вернуться в и. п.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«Приседания»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 лицом в круг, верёвка в обеих руках хватом сверху.   1- 2 - присесть, веревку вперед;  3 – 4 - и. п.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«Наклоны вперёд»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на ширине плеч, лицом в круг, верёвка внизу хватом сверху.    1- верёвку вверх; 2- наклон вперёд-вниз, коснуться пола;    3 – выпрямиться, верёвку вверх;        4- и. п.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«Достань верёвку»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 ноги врозь, стопы параллельно, верёвка хватом сверху на уровне пояса.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поднять согнутую правую (левую) ногу, коснуться верёвкой колена; 2 – опустить ногу, вернуться в и. п.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</a:t>
            </a:r>
            <a:r>
              <a:rPr lang="ru-RU" sz="10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Прогибания</a:t>
            </a: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                                    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лёжа на животе, верёвка в согнутых руках хватом сверху.                  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прогнуться, верёвку вынести вперёд; 2 – и. п.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«Прыжки»                                                  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стоя боком к верёвке, руки вдоль туловища.</a:t>
            </a: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Прыжки ч/верёвку справа и слева,  продвигаясь вперёд по кругу. </a:t>
            </a:r>
            <a:r>
              <a:rPr lang="en-US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м/детьми не менее трёх шагов. Выполняется на счёт 1-8, повторить 2-3 раза.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 «Совушка»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202303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303" y="0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Январь   1   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4994" y="391442"/>
            <a:ext cx="4267199" cy="6162675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Построение в шеренгу, перестроение в колонну по одному.</a:t>
            </a: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Ходьба в колонне по одному, ходьба с изменением направления движения по сигналу воспитателя; с упражнениями для рук (на носках, руки за голову; широким свободным шагом; семенящим шагом, руки на пояс). Ходьба друг за другом, спиной вперед, с закрытыми глазами. Медленный бег, бег в среднем темпе, высоко поднимая колени, подскоками, боковой галоп. Ходьба с глубокими вдохами и выдохами.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«Портные»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«Ножницы»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 руки в стороны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скрестить прямые руки впереди, 2- и. п.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«Челнок»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то же, руки внизу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наклон вправо, 2- и. п., 3- наклон влево, 4- и. п.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«Швейная машина работает»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стока ноги вместе, руки сзади сцеплены в замок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поднять правое колено, 2- и. п., 3- поднять левое колено, 4- и. п.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«Тянуть резину»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руки согнуты в локтях перед грудью, кисти сжаты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отвести с силой локти назад, 2- и. п.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«Колесо машины крутится»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руки внизу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1- 8 круговые вращения прямыми руками (правая – вперед, левая – назад)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«Иголка шьет – прыгает»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ноги вместе, руки внизу.        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счет 1-8 прыжки на месте.     Пауза.    Повтор.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Перестроение в колонну по одному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ходьба, легкий бег по диагонали, ходьба, проверка осанки.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23317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634" y="207715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Октябрь 1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98782" y="596899"/>
            <a:ext cx="4732682" cy="5883275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20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Построение в шеренгу,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колонну, проверка осанки; ходьба и бег с остановкой по сигналу.  Ходьба на носках, пятках. Боковой галоп по диагонали. Ходьба в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присяде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Ходьба в колонне по одному с выполнением дыхательных упражнений. Перестроение в круг.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с палкой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«Палку вверх»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палка внизу.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поднять  палку на грудь; 2 – палку вверх;  3 – палку на грудь; 4 –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          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«Наклоны вниз».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палка внизу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палку вверх;       2 – наклон к правой ноге;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– выпрямиться, палку вверх;     4 –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То же к левой ноге.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«Приседания»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палка на плечах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1- 2 – присесть медленным движением, спину и голову держать прямо;    3 – 4-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«Лёжа на животе»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И.П.: лёжа на животе, палка в согнутых руках перед собой.  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прогнуться, палку вперёд – вверх;      2 – вернуться в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«Прыжки»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 палка хватом сверху шире плеч внизу.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прыжком ноги врозь, палку вверх;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– прыжком ноги вместе. На счёт 1-8.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III. Перестроение в колонну по одному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ходьба в колонне по одному</a:t>
            </a: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4642187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303" y="0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Январь   2   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4994" y="391442"/>
            <a:ext cx="4267199" cy="6162675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10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Построение в шеренгу,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проверка осанки, построение в колонну; ходьба и бег в колонне по одному м/кубиками (8-10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шт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поставленными в одну линию;  ходьба и бег врассыпную. Построение через центр по 3.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с кубиком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«Кубик вверх»                              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кубик в правой руке  внизу.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2 – руки ч/стороны вверх, переложить кубик в левую руку;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3 – 4 – опустить руки через стороны. То же левой рукой.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«Наклоны вперёд»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то же, кубик в правой руке.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руки в стороны; 2 – наклониться вперёд, положить кубик на пол; 3 – выпрямиться, руки в стороны; 4 – наклониться вперёд, взять кубик левой рукой. То же левой рукой.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«Повороты»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на коленях, кубик в правой руке.        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поворот вправо, поставить кубик у пятки правой ноги; 2- выпрямиться, руки на пояс; 3 – поворот вправо, взять кубик правой рукой, вернуться в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., переложить кубик в левую руку. То же влево.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«Приседания»                                         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кубик в обеих руках внизу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присесть, кубик вперёд, руки прямые; 2 – вернуться в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«Прыжки»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 перед кубиком, руки произвольно. Прыжки на правой и левой ноге (на счет 1-8)  вокруг кубика в обе стороны в чередовании с небольшой паузой. Повтор.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«Покажи кубик»                             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на ширине ступни, кубик в правой руке.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руки вперёд, переложить кубик в левую руку; 2 – руки назад, переложить кубик в правую руку; 3 – руки вперёд; 4 – опустить руки в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Перестроение в колонну по одному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ходьба в колонне по одному с кубиком в поднятой руке.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2669746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303" y="0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Январь   3   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72278" y="251791"/>
            <a:ext cx="4674471" cy="6465169"/>
          </a:xfrm>
        </p:spPr>
        <p:txBody>
          <a:bodyPr>
            <a:normAutofit fontScale="70000" lnSpcReduction="20000"/>
          </a:bodyPr>
          <a:lstStyle/>
          <a:p>
            <a:pPr indent="190500" algn="just">
              <a:lnSpc>
                <a:spcPct val="120000"/>
              </a:lnSpc>
            </a:pPr>
            <a:r>
              <a:rPr lang="ru-RU" sz="13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Построение в шеренгу,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перестроение в колонну по одному. Обычная ходьба. Ходьба на носках, руки на поясе. Ходьба на пятках, руки за голову. Ходьба с высоким подниманием бедра, руки за спину. Обычная ходьба. Подскоки с продвижением вперед. Приставной галоп правым (левым) боком по направлению движения. Бег с захлестыванием голени. Бег, поднимая вперед прямые ноги. Обычный бег с переходом на ходьбу. Построение врассыпную.</a:t>
            </a:r>
            <a:endParaRPr lang="ru-RU" sz="13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3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с малым мячом</a:t>
            </a:r>
            <a:endParaRPr lang="ru-RU" sz="13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3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«Переложи мяч»</a:t>
            </a:r>
            <a:endParaRPr lang="ru-RU" sz="13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 ноги врозь, мячик в правой руке                      </a:t>
            </a:r>
            <a:endParaRPr lang="ru-RU" sz="13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1-2- поднять руки через стороны вверх, переложить мяч в левую руку, 3-4- и. п., то же в другую сторону</a:t>
            </a:r>
            <a:endParaRPr lang="ru-RU" sz="13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3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«Покажи мяч»</a:t>
            </a:r>
            <a:endParaRPr lang="ru-RU" sz="13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 руки впереди, мяч в правой руке</a:t>
            </a:r>
            <a:endParaRPr lang="ru-RU" sz="13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отвести прям. руки назад, переложить мяч в левую руку, 2- и. п., то же вправо</a:t>
            </a:r>
            <a:endParaRPr lang="ru-RU" sz="13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3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«Наклоны с мячом»</a:t>
            </a:r>
            <a:endParaRPr lang="ru-RU" sz="13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руки в стороны, мяч в левой руке                      </a:t>
            </a:r>
            <a:endParaRPr lang="ru-RU" sz="13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наклон вправо, левая рука над головой, переложить мяч в правую руку (правую руку не опускать, 2- и. п.,   то же влево</a:t>
            </a:r>
            <a:endParaRPr lang="ru-RU" sz="13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3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«Положи мяч»                                                                          </a:t>
            </a:r>
            <a:endParaRPr lang="ru-RU" sz="13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 ноги врозь, стопы параллельно, мячик в обеих внизу</a:t>
            </a:r>
            <a:r>
              <a:rPr lang="ru-RU" sz="13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</a:t>
            </a:r>
            <a:endParaRPr lang="ru-RU" sz="13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наклон вниз, положить мяч между ног, 2- и. п. руки на пояс,</a:t>
            </a:r>
            <a:r>
              <a:rPr lang="ru-RU" sz="13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3- наклон вниз, взять мяч, 4- и. п.</a:t>
            </a:r>
            <a:endParaRPr lang="ru-RU" sz="13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3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«Переложи мячик»</a:t>
            </a:r>
            <a:endParaRPr lang="ru-RU" sz="13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стоя на коленях, мячик в правой                               </a:t>
            </a:r>
            <a:endParaRPr lang="ru-RU" sz="13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поворот вправо, положить мяч у носков ног, 2- и. п. руки на пояс, 3- поворот влево, взять мячик левой рукой, 4- и. п.</a:t>
            </a:r>
            <a:endParaRPr lang="ru-RU" sz="13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3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«Прыжки»</a:t>
            </a:r>
            <a:endParaRPr lang="ru-RU" sz="13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руки на пояс, мяч на полу. Прыжки на двух ногах вокруг мяча</a:t>
            </a:r>
            <a:endParaRPr lang="ru-RU" sz="13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3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Перестроение в колонну по одному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боковой галоп, ходьба с выполнением дыхательных упражнений.</a:t>
            </a:r>
            <a:endParaRPr lang="ru-RU" sz="13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endParaRPr lang="ru-RU" sz="13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070526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303" y="0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Январь   4   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5037" y="401885"/>
            <a:ext cx="4267199" cy="6162675"/>
          </a:xfrm>
        </p:spPr>
        <p:txBody>
          <a:bodyPr>
            <a:normAutofit/>
          </a:bodyPr>
          <a:lstStyle/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Игра «Летает – не летает» (в ходьбе)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без предметов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«Ногу на носок»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руки внизу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руки в стороны, правую назад на носок;  2 –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.; 3 - 4 - то же левой ногой.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«Приседания»                                           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руки на поясе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присесть, хлопнуть в ладоши над головой; 2-  вернуться в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«Махи ногой»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 ноги врозь, стопы параллельно, руки вдоль туловища.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мах правой ногой вперёд, хлопнуть в ладоши под коленом; 2-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.; </a:t>
            </a: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– 4 то же левой ногой.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«Наклоны в стороны»                        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руки на пояс.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руки в стороны, 2- наклониться вправо, правую руку опустить вниз, левую поднять вверх; 3–выпрямиться, руки в стороны; 4 –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То же влево.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«Прыжки»                                          .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руки произвольно, прыжки на двух ногах на месте с хлопком перед собой и за спиной. На счёт 1-8, повторить 2-3 раза.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 «Эхо»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2719817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303" y="171450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Февраль   1   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5037" y="630485"/>
            <a:ext cx="4267199" cy="6162675"/>
          </a:xfrm>
        </p:spPr>
        <p:txBody>
          <a:bodyPr>
            <a:normAutofit/>
          </a:bodyPr>
          <a:lstStyle/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Игра «Фигуры» 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Дети строятся по кругу перед верёвкой лицом в круг.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с верёвкой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«Ногу на носок»                                   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 лицом в круг, верёвка в обеих руках внизу хватом на ширине плеч.                                       </a:t>
            </a: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верёвку вверх, оставить правую (левую) ногу назад на носок;  2 –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 вперёд»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 лицом в круг, верёвка в обеих руках хватом сверху.                                                                                   </a:t>
            </a: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верёвку вверх; 2 – наклониться, положить верёвку у носков ног; 3 – верёвку вверх; 4 –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«Повороты»                            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на коленях, спиной к верёвке, руки на поясе.         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поворот вправо (влево), коснуться рукой верёвки; 2 – вернуться в 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«Подними ноги»                                          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И.П.: сидя лицом в круг, ноги согнуты в коленях, руки в упоре сзади.                                                                                     1- поднять прямые ноги (угол); 2-  поставить ноги в круг; 3 – поднять ноги; 4 –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«Прыжки»                                          .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стоя перед верёвкой, руки свободно вдоль туловища. Прыжки в круг, поворот кругом и прыжок из круга, и так несколько раз подряд.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 малой подвижности «Карлики - великаны»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9490317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303" y="171450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Февраль   2   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5037" y="630485"/>
            <a:ext cx="4267199" cy="6162675"/>
          </a:xfrm>
        </p:spPr>
        <p:txBody>
          <a:bodyPr>
            <a:normAutofit/>
          </a:bodyPr>
          <a:lstStyle/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Построение в шеренгу,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перестроение в колонну по одному. Ходьба и бег в колонне по одному по кругу с ускорением и замедлением темпа движения. Ходьба на носках, руки в стороны. Ходьба, высоко поднимая колени. Ходьба в приседе, руки на колени. Ходьба на высоких четвереньках. Бег спиной вперёд, ходьба с выполнением дыхательных упражнений. Построение в пары.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в парах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«Руки вверх»                                   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 лицом друг к другу, руки сцеплены в замок.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1-2 – руки через стороны вверх; 3 – 4 – вернуться в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«Наклоны в стороны»                                          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руки внизу сцеплены;             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наклониться вправо, правые руки остаются внизу, левые вверх;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2– и. п.                                     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«Ласточка»                                       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лицом друг к другу, руки соединены .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2 – поочерёдно поднимать ногу (правую или левую) – ласточка,   </a:t>
            </a: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– 4 –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                          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«Приседания»                 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 лицом друг к другу, держась за руки.                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2 – присесть, колени развести в стороны;     3 – 4 -  и. п.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«Прыжки»                 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то же, руки на пояс. Прыжки на двух ногах (правая вперёд, левая назад – попеременно в чередовании с ходьбой).    Выполняется на счет 1-8; повторить 2-3 раза.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 «Летает – не летает»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151542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303" y="0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Февраль   3   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5037" y="317501"/>
            <a:ext cx="4602493" cy="6162674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10000"/>
              </a:lnSpc>
              <a:buNone/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I. Построение в шеренгу, проверка осанки, построение в колонну; ходьба змейкой, бег с выбрасыванием вперед прямых ног. Ходьба в колонне по одному с перестроением через центр по 3.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II.. Упражнения «Самолеты»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«Заводим мотор»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И. П.: узкая стойка ноги врозь, руки внизу                                      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1-8 – вращать согнутыми в локтях руками (одна рука вокруг др.)  перед грудью,   произносить «р-р-р»,    затем вернуться  в и. п.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«Пропеллер»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И. П.: то же.                                        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1-8 – круговые вращения прямыми руками вперед (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повт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2 раза)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«Путь свободен»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И. П.: то же, руки на пояс                          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1- поворот вправо, руки в стороны, 2- и. п., то же влево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Самолеты летят»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И. П.: узкая стойка ноги врозь, стопы параллельно,  руки в стороны                      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1- наклониться вправо, 2- и. п., 3- наклониться влево, 4- и. п.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Турбулентность (тряска в воздухе)»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И. П.: стойка ноги вместе, руки на пояс                                             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Прыжки на двух ногах на месте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«Самолеты приземлились»                                                        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И. П.: узкая стойка ноги врозь, стопы параллельно, руки внизу                       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1- выпад вперед правой ногой, руки в стороны, 2- и. п., то же левой ногой.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Дыхательное упражнение «Мельница».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Ноги вместе, руки вверх. Медленно вращайте прямыми руками, произнося на выдохе "ж-р-р". Когда движения ускоряются, звуки становятся громче. Повторите  семь-восемь раз.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III. Перестроение в колонну по одному, ходьба и легкий бег спиной вперед, ходьба.</a:t>
            </a:r>
          </a:p>
          <a:p>
            <a:pPr marL="0" indent="0" algn="just">
              <a:buNone/>
            </a:pPr>
            <a:endParaRPr lang="ru-RU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9170196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303" y="0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Февраль   4   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5037" y="317501"/>
            <a:ext cx="4602493" cy="6162674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Игра малой подвижности «Река и ров». 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Играющие идут в колонне по одному, на сигнал воспитателя: «Ров – справа!» поворачиваются направо и прыгают вперёд. Тот, кто прыгнул в другую сторону, считается упавшим в реку, ему помогают выбраться, подавая руку. Игра повторяется. Построение врассыпную.</a:t>
            </a:r>
            <a:endParaRPr lang="ru-RU" sz="10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с малым мячом</a:t>
            </a:r>
            <a:endParaRPr lang="ru-RU" sz="10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«Переложи мяч»</a:t>
            </a:r>
            <a:endParaRPr lang="ru-RU" sz="10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мяч в правой руке.            .                       </a:t>
            </a:r>
            <a:endParaRPr lang="ru-RU" sz="10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1- руки вперёд,  переложить мяч в левую руку; 2 – переложить мяч в правую руку за спиной; 3 – руки в стороны;  4 –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0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«Наклоны вперёд»</a:t>
            </a:r>
            <a:endParaRPr lang="ru-RU" sz="10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мяч в правой руке.                </a:t>
            </a:r>
            <a:endParaRPr lang="ru-RU" sz="10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наклон вперёд; 2- 3- прокатить мяч вокруг левой ноги, взять мяч в левую руку;      4 -  и. п.</a:t>
            </a:r>
            <a:endParaRPr lang="ru-RU" sz="10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«Прокати мяч»</a:t>
            </a:r>
            <a:endParaRPr lang="ru-RU" sz="10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сидя ноги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скрестно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мяч в правой руке.               </a:t>
            </a:r>
            <a:endParaRPr lang="ru-RU" sz="10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1- 2 – прокатить мяч вправо подальше от себя; 3 – 4 - прокатить мяч обратно в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Переложить мяч в левую руку. То же влево.</a:t>
            </a:r>
            <a:endParaRPr lang="ru-RU" sz="10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«Ногу вверх»</a:t>
            </a:r>
            <a:endParaRPr lang="ru-RU" sz="10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лёжа на спине, мяч в прямых руках за головой.</a:t>
            </a:r>
            <a:endParaRPr lang="ru-RU" sz="10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поднять правую ногу вверх, коснуться мячом,     2- и. п.           То же левой ногой.</a:t>
            </a:r>
            <a:endParaRPr lang="ru-RU" sz="10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Дыхательное упражнение «Лягушка».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Исходное положение – упор лёжа, руки выпрямлены. На счёт раз – упор присев, делая мощный выдох; на два – вернуться в и. п. толчком, делая диафрагмальный вдох. Повторить 2-3 раза.</a:t>
            </a:r>
            <a:endParaRPr lang="ru-RU" sz="10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 «Не попадись!»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(прыжки в круг из круга по мере приближения водящего).  </a:t>
            </a:r>
            <a:endParaRPr lang="ru-RU" sz="10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Ходьба в колонне по одному.</a:t>
            </a:r>
            <a:endParaRPr lang="ru-RU" sz="10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7023920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303" y="0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Март   1  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225286" y="317501"/>
            <a:ext cx="4982818" cy="6162674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Игра «Пауки и мухи».  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одном из углов зала очерчивается кружком паутина, где живёт паук (ребёнок). Все дети изображают мух. По сигналу мухи разбегаются по всему залу, летают, жужжат. Паук в это время находится в паутине. По сигналу: «Паук!» мухи замирают, останавливаются в том месте, где их застал сигнал. Паук выходит и смотрит. Того, кто пошевелился, паук отводит в свою паутину. После 2-3 повторений подсчитывается количество проигравших. Построение через центр по 2.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с короткой скакалкой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«Скакалку на плечи»                                                              .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скакалка, сложенная вдвое, внизу.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скакалку вверх; 2 – опустить скакалку за голову, на плечи; 3 – скакалку вверх;    4 – и. п.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«Наклоны в стороны»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то же, скакалка внизу.                        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скакалку вверх; 2- наклониться вправо; 3 – выпрямиться; 4 – и. п.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«Наклоны вперёд»                                                      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то же, скакалка внизу.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скакалку вверх; 2- наклон вперёд, коснуться пола; 3 – выпрямиться, скакалку вверх; 4 -  и.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«Ногу вверх»                                                                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лёжа на спине, скакалка зацеплена за ступни ног, руки прямые.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1- 2 – поднять прямые ноги, натягивая скакалку, сделать угол;      3 – 4 -  и. п.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«Прогни спинку»                                                         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лёжа на животе, скакалка в согнутых руках перед собой.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прогнуться, скакалку вверх; 2- вернуться в  и. п.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«Прыжки»                                                               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Прыжки на двух ногах на месте через короткую скакалку. Выполняется серией из 10-15 прыжков, затем пауза и повторить прыжки.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Дыхательное упражнение «На турнике»</a:t>
            </a:r>
            <a:r>
              <a:rPr lang="ru-RU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Стойка ноги вместе, скакалку сложенную вдвое держать в обеих руках перед собой. Поднять палку вверх, подняться на носки – вдох, палку опустить назад на лопатки – длинный выдох с произношением звука «ф-ф-ф». Повторить 3-4 раза.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Ходьба в колонне по одному. Игра малой подвижности «Карлики-великаны»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4588183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303" y="0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Март   2  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5774" y="317501"/>
            <a:ext cx="4276462" cy="6162674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ru-RU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Построение в шеренгу. Перестроение в колонну по одному. Ходьба и бег в колонне по одному между предметами, поставленными по двум сторонам зала.. Ходьба на пятках, руки за голову. Ходьба с высоким подниманием бедра, руки за спину. Обычная ходьба. Подскоки с продвижением вперед. Боковой галоп по диагонали. Построение врассыпную.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с обручем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«Обруч вверх»                                                     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обруч внизу.                                  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обруч вверх, правую ногу в сторону на носок; 2 – вернуться в и. п.; 3 – 4 – то же левой ногой.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«Приседания»                                                   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обруч в правой руке, хват сверху.                                  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присесть, обруч в сторону; 2 –  и. п., взять обруч в левую руку.   То же влево.                                                                           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«Повороты»                                                    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обруч в согнутых руках у груди.                                                                                   1- поворот туловища вправо, руки прямые; 2 –  и. п. То же влево.                                                                                 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«Обруч на колени»                                                  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лёжа на спине, обруч в прямых руках за головой.                                                                     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1- 2- согнуть ноги в коленях и поставить на них обруч; 3 – 4 –  и. п. 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«Прыжки»                                                              .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стоя перед обручем, руки вдоль туловища. Прыжок на двух ногах в обруч, из обруча; поворот кругом, повторить прыжки. Выполняется под счёт воспитателя в среднем темпе несколько раз подряд.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«По обручу» И. п. – стойка на обруче, обруч на полу, руки на пояс. Ходьба по ободу обруча вправо – влево.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 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 «Летает – не летает».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endParaRPr lang="ru-RU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9937517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303" y="0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Март   3  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5774" y="317501"/>
            <a:ext cx="4276462" cy="6162674"/>
          </a:xfrm>
        </p:spPr>
        <p:txBody>
          <a:bodyPr>
            <a:normAutofit fontScale="92500"/>
          </a:bodyPr>
          <a:lstStyle/>
          <a:p>
            <a:pPr algn="just"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 часть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Построение в шеренгу, перестроение в колонну по одному. Ходьба с изменением направления движения по сигналу; бег с перешагиванием через предметы. Ходьба друг за другом, бег с </a:t>
            </a:r>
            <a:r>
              <a:rPr lang="ru-RU" sz="1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захлёстом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голени назад, ходьба на носках – руки на поясе, ходьба на пятках- руки полочкой за спиной; бег с прямыми ногами; ходьба «пружинка» шаг – присесть; бег </a:t>
            </a:r>
            <a:r>
              <a:rPr lang="ru-RU" sz="1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противоходом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ходьба в колонне по два, с высоким подниманием бедра; бег друг за другом. Ходьба с перестроением через центр по три.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в парах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«Руки вверх»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 лицом друг к другу, держась за руки.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1,3 -  руки в стороны; 2- руки вверх; 4 – и. п.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«Приседания»                                                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 лицом друг к другу, держась за руки.                                               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один ребёнок приседает, а второй держит его за руки; 2 - встать; 3 – 4 -  то же выполняет другой ребёнок.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«Повороты»                                                                       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стойка;                                                     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2 – поворот туловища направо; 3 – 4 – налево, не отпуская рук.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«Ласточка»                                                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 лицом друг к другу, руки соединены.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2 – поочерёдно поднимать одну ногу (правую или левую) назад-вверх, не сгибая колена– ласточка.                                                                 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«Качаем пресс»                                                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И.П.: сидя лицом друг к другу, один ребёнок зажимает стопами ноги товарища.                                                                                1 – 2 – другой ребёнок ложится на пол, руки за голову, а товарищ старается удерживать его ноги;                                               3 – 4 -  и. п.  На следующий счёт упражнение выполняет другой ребёнок.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III. 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Ходьба в колонне по одному с выполнением дыхательных упражнений</a:t>
            </a:r>
            <a:endParaRPr lang="ru-RU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74112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332" y="42615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Октябрь 2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6700" y="410817"/>
            <a:ext cx="4267199" cy="5735983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lnSpc>
                <a:spcPct val="115000"/>
              </a:lnSpc>
              <a:buNone/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Построение в шеренгу, колонну,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проверка осанки; ходьба и бег в колонне по одному с изменением направления. Бег с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захлёстом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ног, бег с выбросом ног вперёд. Ходьба широким и семенящим шагом. Построение врассыпную.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«Путешествие по морю - океану»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«Где корабль?»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 руки на поясе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поворот головы вправо, приставить руку «козырьком» ко лбу,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2- и. п.,    то же в другую сторону.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«Багаж»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руки опущены вниз,        1- кисти рук сжать в кулаки, 2 - обе руки с усилием поднять в стороны,                               3 – опустить руки вниз,   4 –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«Мачта»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П.:узкая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стойка ноги врозь, стопы параллельно, руки на пояс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поворот вправо, правую руку за спину, левую – на правое плечо,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2-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.,      то же в левую сторону.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«Волны бьются о борт корабля»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врозь. Стопы параллельно, руки опущены вниз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1- 8 – круговые вращения руками вперёд и назад.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«Драим палубу»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то же, руки вниз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1 -  наклон вперёд, руки в стороны,  2 – 6 – махи руками вправо-влево,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стараясь коснуться противоположного носка, 7 – руки в стороны,  8 –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«А когда на море качка»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руки вниз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выпад вправо, руки в стороны, 2 –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., то же влево.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Перестроение в колонну по одному,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ходьба, бег на носочках, ходьба.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endParaRPr lang="ru-RU" sz="11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7626142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303" y="0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Март   4  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5774" y="317501"/>
            <a:ext cx="4276462" cy="6162674"/>
          </a:xfrm>
        </p:spPr>
        <p:txBody>
          <a:bodyPr>
            <a:normAutofit lnSpcReduction="10000"/>
          </a:bodyPr>
          <a:lstStyle/>
          <a:p>
            <a:pPr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«Игра средней подвижности «Воротца»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Дети встают парами и идут, не держась за руки. На сигнал воспитателя: «Воротца!» все останавливаются, берутся за руки и поднимают их вверх, образуя воротца. Первая пара поворачивается кругом, пробегает под воротца до конца колонны и встаёт последней, говоря: «Готово!» Дети опускают руки и продолжают ходьбу до нового сигнала. Построение через центр по 3.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с флажками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«Флажок в сторону»                                                        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флажки внизу.                         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 правую руку в сторону; 2- левую руку в сторону; 3 – правую руку вниз; 4 – левую руку вниз.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«Флажки вверх»                                                        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флажки внизу.                                               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флажки вверх; 2 – наклон вправо (влево); 3 – выпрямиться, 4 - и. п.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«Приседания»                                                 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 ноги врозь, стопы параллельно, флажки у груди.                                  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1- 2 - присесть, флажки вынести вперёд; 3 - 4 –  и.  п.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«Флажок в сторону»                                                        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флажки внизу.                         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1 -  флажки в сторону; 2 - вверх; 3 – флажки в стороны; 4 – и. п.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«Прыжки»                                                  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флажки внизу.                                                                                 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прыжком ноги врозь, флажки в стороны; 2 – и. п.  На счёт 1-8, повторить 2-3 раза.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Дыхательное упражнение «Ветер дует на флажки»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Ходьба в колонне по одному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 флажками в правой руке, держа их над головой.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8534425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303" y="0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Апрель    1  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5774" y="317501"/>
            <a:ext cx="4276462" cy="6162674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Ходьба в колонне по одному, по сигналу воспитателя переход на ходьбу с высоким подниманием колен (руки на поясе). При этом темп ходьбы замедляется, шаги становятся более четкими, фиксированными («как петушки»); бег в среднем темпе (продолжительность до 1,5 минуты), переход на обычную ходьбу. Перестроение в три колонны.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с малым мячом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«Мяч в сторону»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мяч в правой руке          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руки в стороны; 2 – руки вниз, переложить мяч в левую руку; 3 – руки в стороны; 4 – и. п.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«Повороты»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мяч в павой                          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1- 2 – поворот вправо, ударить мяч о пол и поймать его; 3 – 4 – то же влево.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«Приседания»                                                  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слегка расставлены, мяч в правой руке.                                  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присесть, ударить мячом о пол; 2 –  и. п.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«Наклоны вперёд»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сидя ноги врозь, мяч в правой руке.                     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1 -  мяч вверх; 2 – наклониться вперёд, к правой ноге, коснуться носка; 3 – выпрямиться, мяч вверх;  4 – и. п.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«Ногу вверх»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сидя ноги врозь, мяч в правой руке.                    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1 -  2 – поднять правую ногу вверх, переложить мяч в другую руку;                                                                                                    3 - 4 – </a:t>
            </a:r>
            <a:r>
              <a:rPr lang="ru-RU" sz="1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Ходьба в колонне по одному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прыжки на двух ногах с продвижение вперёд, ходьба с выполнением дыхательных упражнений.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3065428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303" y="0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Апрель    2  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5774" y="317501"/>
            <a:ext cx="4276462" cy="6162674"/>
          </a:xfrm>
        </p:spPr>
        <p:txBody>
          <a:bodyPr>
            <a:normAutofit fontScale="92500"/>
          </a:bodyPr>
          <a:lstStyle/>
          <a:p>
            <a:pPr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«Игра «По местам!»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Дети встают в круг на расстоянии вытянутых в стороны рук, перед каждым ребёнком на полу лежит кубик. По сигналу воспитателя дети разбегаются по всему залу. В это время воспитатель убирает один кубик. По сигналу: «По местам!» дети бегут к кубикам, занимая любое место. Оставшийся без места считается проигравшим. Игра повторяется и на третий раз воспитатель кладёт недостающий кубик. Построение через центр по 3.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с гимнастической палкой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«Палку вверх»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 палка внизу, хват сверху        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палку вперёд, 2- вверх, посмотреть на нее, 3- вперёд,   4- и. п.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«Наклоны»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 стойка ноги врозь, стопы параллельно, палка на груди.                 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наклониться вперёд, положить палку на пол;    2- выпрямиться, руки на пояс; 3-наклон вперёд, взять палку;4- и. п.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«Приседания»                                                              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 палка внизу, хват сверху        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1- 2 – присесть, палку вверх, 3 – 4 - и. п.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«Наклоны в сторону»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стоя на коленях, палка за головой.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палку вверх; 2 – наклон вправо; 3 – выпрямиться;   4 – и. п. То же влево.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«Ногу вверх»                                                               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 с опорой обеих рук о палку.                        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 – поднять правую ногу назад-вверх; 2 – и. п.; 3 - 4 – левой ногой.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Дыхательное упражнение «На турнике»</a:t>
            </a:r>
            <a:r>
              <a:rPr lang="ru-RU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Стойка ноги вместе, гимнастическую палку держать в обеих руках перед собой. Поднять палку вверх, подняться на носки – вдох, палку опустить назад на лопатки – длинный выдох с произношением звука «ф-ф-ф». Повторить 3-4 раза.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Ходьба в колонне по одному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 палкой, держать вертикально, как ружьё.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7633977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303" y="0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Апрель    3  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5774" y="317501"/>
            <a:ext cx="4276462" cy="6162674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«Игра средней подвижности «Воротца»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(см. комплекс «Март 4 неделя»).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«Цапля»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«Цапля машет крыльями»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руки внизу                            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поднять прямые руки в стороны, сделать несколько волнообразных движений, 2- и. п.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«Цапля достает лягушку из болота»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левая рука на пояс, правая внизу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наклониться вправо, дотронуться правой рукой до носка ноги, 2- и. п.,     то же с левой рукой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«Цапля стоит на одной ноге»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 ноги врозь, стопы параллельно,  руки на пояс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поднять согнутую в колене правую ногу, руки в стороны, 2- и. п., то же с левой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«Цапля глотает лягушку»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сидя на коленях, руки внизу                   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1- подняться на коленях, руки вверх, хлопнуть в ладоши, 2- и. п.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«Цапля стоит в камышах»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руки на пояс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наклон вправо (влево), 2- и. п.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«Цапля прыгает»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 ноги врозь,  руки на пояс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1-8 - прыжки на правой - левой ноге попеременно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tabLst>
                <a:tab pos="4008755" algn="l"/>
              </a:tabLst>
            </a:pPr>
            <a:r>
              <a:rPr lang="ru-RU" sz="105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Дыхательное упражнение «Радуга обними меня».</a:t>
            </a:r>
            <a:r>
              <a:rPr lang="ru-RU" sz="105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Вдох- руки развести в стороны, выдох- обнять себя за плечи.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Ходьба в колонне по одному.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1452921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303" y="0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Апрель    4  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5774" y="317501"/>
            <a:ext cx="4276462" cy="6162674"/>
          </a:xfrm>
        </p:spPr>
        <p:txBody>
          <a:bodyPr>
            <a:normAutofit fontScale="92500"/>
          </a:bodyPr>
          <a:lstStyle/>
          <a:p>
            <a:pPr algn="just"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Ходьба в колонне по одному, 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сигнал воспитателя: «Аист!» остановиться и встать на одной ноге, руки в стороны; на сигнал: «Бабочки!» помахать руками. Ходьба и бег врассыпную. Построение врассыпную.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«Мы дружим со спортом»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«Бег на месте»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 ноги врозь, стопы параллельно, руки на пояс.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Поочередно отрываем пятки от пола, носки на месте (1-2 мин.)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«Силачи»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руки в стороны, пальцы сжаты в кулаки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с силой согнуть руки к плечам,   2- и. п.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«Боковая растяжка»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то же, руки на пояс                                 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наклон вправо, левая рука над головой,  2- и. п., то же в другую сторону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«Посмотри за спину»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то же                       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поворот вправо, левой рукой плавно толкаем правое плечо назад и смотрим за спину, 2- и. п. То же в другую сторону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«Выпады в стороны»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руки на пояс                                    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выпад правой ногой вправо, спина прямая, 2- и. п. То же влево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«Прыжки»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то же                             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1-3- прыжки на месте, 4- прыгнуть как можно выше.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Дыхательное упражнение «Маятник».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Стойка ноги врозь, стопы параллельно. Наклонять туловище в стороны, вправо и влево. При наклоне в стороны – вдох с произношением  звука «ту-у-у-у-х-х». Повторить 3-4 наклона в каждую сторону.</a:t>
            </a:r>
            <a:endParaRPr lang="ru-RU" sz="1000" dirty="0"/>
          </a:p>
          <a:p>
            <a:pPr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Игра малой подвижности «Летает – не летает».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buNone/>
            </a:pP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390304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303" y="0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Май   1  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5774" y="317501"/>
            <a:ext cx="4276462" cy="6162674"/>
          </a:xfrm>
        </p:spPr>
        <p:txBody>
          <a:bodyPr>
            <a:normAutofit/>
          </a:bodyPr>
          <a:lstStyle/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Ходьба в колонне по одному, по сигналу воспитателя переход на ходьбу с высоким подниманием колен (руки на поясе). При этом темп ходьбы замедляется, шаги становятся более четкими, фиксированными («как петушки»); бег в среднем темпе (продолжительность до 1,5 минуты), переход на обычную ходьбу. Ходьба на высоких четвереньках. Ходьба в приседе, руки на колени.  Перестроение в три колонны.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с мячом большого диаметра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«Мяч вверх»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мяч внизу     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мяч вперёд, 2 – мяч вверх, 3 – мяч вперёд, 4 –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«Наклоны»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 стойка ноги врозь, мяч в согнутых руках у груди.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наклониться вперёд к правой ноге; 2-3 - прокатить мяч от правой к левой ноге и обратно;  4- и. п.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«Приседания»                               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мяч в согнутых руках у груди..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1- 2 – присесть, мяч вперёд, руки прямые; 3 – 4 – и. п.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«Прокати мяч»                               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на коленях, мяч на полу.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1- 4 – катание мяча вправо, назад и, перехватывая левой рукой, возвращение в и. п. То же с поворотом влево.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«Поймай мяч»                                            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мяч внизу.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Броски мяча вверх и ловля его двумя руками (10-12 раз подряд). Выполняется в индивидуальном темпе.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Игра «Удочка».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buNone/>
            </a:pP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7194104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303" y="0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Май   2  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5774" y="317501"/>
            <a:ext cx="4276462" cy="6162674"/>
          </a:xfrm>
        </p:spPr>
        <p:txBody>
          <a:bodyPr>
            <a:normAutofit lnSpcReduction="10000"/>
          </a:bodyPr>
          <a:lstStyle/>
          <a:p>
            <a:pPr lvl="0" algn="just"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 часть</a:t>
            </a: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Построение в шеренгу. Перестроение в колонну по одному. Ходьба в колонне: на пятках; на носках; приставным шагом; вперёд с приседаниями, имитация конькового хода; имитация лыжного хода. Бег: длинной змейкой; короткой змейкой; с выбрасыванием ног вперёд; с подскоками. Построение врассыпную.</a:t>
            </a: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b="1" u="sng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«Потанцуем»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«Встретились»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параллельно., руки вниз.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развести руки в стороны, улыбнуться, 2- и. п.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«Повороты»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 ноги врозь, стопы параллельно, руки на пояс.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поворот вправо, развести руки в стороны, 2-и. п., то же в </a:t>
            </a:r>
            <a:r>
              <a:rPr lang="ru-RU" sz="1000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др.сторону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«Пятка, носок»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 руки на пояс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1 - правая нога на пятку, присесть, и. п.,    2 - левая нога на пятку, 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3 - правая нога на носок, и. п.   4 - левая нога на носок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«Наклонились весело»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 ноги вместе, руки на поясе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1 - наклон вправо, улыбнулись, 2 - и. п., то же в другую сторону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«Танцуют ножки»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 ноги врозь, руки на пояс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1 -  выпад вправо, левая нога на пятке поворачивается налево, 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2 - и. п., то же в левую сторону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«Звездочки»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руки внизу. 1 - руки вверх, ноги в сторону, 2- и. п.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III. Перестроение в колонну по одному,</a:t>
            </a: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легкий бег, ходьба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667772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303" y="0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Май   3  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5774" y="317501"/>
            <a:ext cx="4276462" cy="6162674"/>
          </a:xfrm>
        </p:spPr>
        <p:txBody>
          <a:bodyPr>
            <a:normAutofit/>
          </a:bodyPr>
          <a:lstStyle/>
          <a:p>
            <a:pPr lvl="0" algn="just"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Построение в шеренгу, колонну</a:t>
            </a: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проверка осанки; Ходьба в колонне по одному, по сигналу воспитателя переход на ходьбу с высоким подниманием колен (руки на поясе). При этом темп ходьбы замедляется, шаги становятся более четкими, фиксированными («как петушки»); бег в среднем темпе (продолжительность до 1,5 минуты), переход на обычную ходьбу. Перестроение в три колонны.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с веревочкой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«Веревочку вверх»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веревочка вниз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1- веревочку вперед, 2- вверх, 3- вперед, 4- и. п.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«Положи веревочку»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широкая стойка ноги врозь, веревочка в вытянутых вперед руках  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наклон вниз, положить веревочку на пол;  2- встать, руки на пояс, 3- наклон вниз, взять веревочку,                                                   4- и. п.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«Повороты»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стоя на коленях, веревочку вперед                               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1- поворот вправо, 2-и. п., то же в другую сторону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«Наклоны»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веревочка вверху.                                       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1- наклон вправо, 2- и. п., то же в другую сторону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«Полуприседания»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присесть, веревочка вперед, 2-и. п.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«Прыжки»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веревочка вниз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Прыжки – ноги врозь, веревочка вверх, ноги вместе, веревочка вниз.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Перестроение в колонну по одному</a:t>
            </a: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ходьба, игра «Карлики – великаны».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buClr>
                <a:srgbClr val="90C226"/>
              </a:buClr>
              <a:buNone/>
            </a:pPr>
            <a:endParaRPr lang="ru-RU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195813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303" y="147530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Май   4  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5774" y="648806"/>
            <a:ext cx="4276462" cy="6162674"/>
          </a:xfrm>
        </p:spPr>
        <p:txBody>
          <a:bodyPr>
            <a:normAutofit/>
          </a:bodyPr>
          <a:lstStyle/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9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Построение в шеренгу,</a:t>
            </a:r>
            <a:r>
              <a:rPr lang="ru-RU" sz="9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колонну, проверка осанки; ходьба и бег  в колонне по одному за первым и последним. Ходьба на носках, пятках, в </a:t>
            </a:r>
            <a:r>
              <a:rPr lang="ru-RU" sz="900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присяде</a:t>
            </a:r>
            <a:r>
              <a:rPr lang="ru-RU" sz="9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Боковой галоп по диагонали. Ходьба в колонне по одному с выполнением дыхательных упражнений. Перестроение через центр по 2.</a:t>
            </a:r>
            <a:endParaRPr lang="ru-RU" sz="9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900" b="1" u="sng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без предметов</a:t>
            </a:r>
            <a:endParaRPr lang="ru-RU" sz="9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9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«Руки вверх»</a:t>
            </a:r>
            <a:endParaRPr lang="ru-RU" sz="9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9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9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руки опущены вниз.</a:t>
            </a:r>
            <a:endParaRPr lang="ru-RU" sz="9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9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руки поднять через стороны вверх, хлопнуть в ладоши;   2 – и. п.</a:t>
            </a:r>
            <a:endParaRPr lang="ru-RU" sz="9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9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«Голова качается»</a:t>
            </a:r>
            <a:endParaRPr lang="ru-RU" sz="9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9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руки на поясе </a:t>
            </a:r>
            <a:endParaRPr lang="ru-RU" sz="9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9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наклон головы вправо;  2 – и. п.;  3 – наклон головы влево;   4 – и. п.</a:t>
            </a:r>
            <a:endParaRPr lang="ru-RU" sz="9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9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«Наклоны в стороны» </a:t>
            </a:r>
            <a:endParaRPr lang="ru-RU" sz="9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9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 руки в стороны.                                   </a:t>
            </a:r>
            <a:endParaRPr lang="ru-RU" sz="9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9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наклон вправо, левая рука через верх касается правой руки;</a:t>
            </a:r>
            <a:endParaRPr lang="ru-RU" sz="9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9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 – и. п.       То же в другую сторону (руки не опускать).</a:t>
            </a:r>
            <a:endParaRPr lang="ru-RU" sz="9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9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«Наклоны вниз»</a:t>
            </a:r>
            <a:endParaRPr lang="ru-RU" sz="9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9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руки на поясе </a:t>
            </a:r>
            <a:endParaRPr lang="ru-RU" sz="9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9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наклон вниз, коснуться руками носков (колени не сгибать);   2 – и. п.  </a:t>
            </a:r>
            <a:endParaRPr lang="ru-RU" sz="9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9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«Удержи равновесие»                                                                         </a:t>
            </a:r>
            <a:endParaRPr lang="ru-RU" sz="9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9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 ноги врозь, стопы параллельно, руки вниз.                                 </a:t>
            </a:r>
            <a:endParaRPr lang="ru-RU" sz="9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9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3 – поднять правую ногу, руки в стороны, 2 – и. п. </a:t>
            </a:r>
            <a:r>
              <a:rPr lang="ru-RU" sz="900" dirty="0">
                <a:solidFill>
                  <a:prstClr val="black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 же с левой ногой.</a:t>
            </a:r>
            <a:endParaRPr lang="ru-RU" sz="9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9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«Прыжки» </a:t>
            </a:r>
            <a:endParaRPr lang="ru-RU" sz="9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9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 ноги вместе, руки на поясе. </a:t>
            </a:r>
            <a:endParaRPr lang="ru-RU" sz="9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9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В: прыжки на двух ногах на месте, в чередовании с ходьбой на месте.</a:t>
            </a:r>
            <a:endParaRPr lang="ru-RU" sz="9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9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Перестроение в колонну по одному</a:t>
            </a:r>
            <a:r>
              <a:rPr lang="ru-RU" sz="9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лёгкий бег, ходьба с выполнением дыхательных упражнений.</a:t>
            </a:r>
            <a:endParaRPr lang="ru-RU" sz="9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80000"/>
              </a:lnSpc>
              <a:buClr>
                <a:srgbClr val="90C226"/>
              </a:buClr>
            </a:pPr>
            <a:r>
              <a:rPr lang="ru-RU" sz="9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9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buClr>
                <a:srgbClr val="90C226"/>
              </a:buClr>
              <a:buNone/>
            </a:pPr>
            <a:endParaRPr lang="ru-RU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8660154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303" y="147530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Июнь    1  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30139"/>
            <a:ext cx="4518991" cy="6162674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Построение в шеренгу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проверка осанки, построение в колонну; ходьба, прыжки на двух ногах, продвигаясь вперед, бег врассыпную. Построение врассыпную.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II.. Упражнения «Морские приключения»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«Где корабль?»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руки на пояс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1- поворот головы вправо, приставить руку «козырьком» ко лбу, 2- и. п., то же в другую сторону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«Багаж»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руки вниз             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кисти рук сжать в кулаки, 2- обе руки с усилием  поднять в стороны, 3- опустить руки вниз, 4- и. п.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«Мачта»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то же, стопы параллельно,  руки на пояс                    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наклон вправо, левая рука вверх, над головой, 2- и. п. То же влево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«Волны бьются о борт корабля»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руки  вниз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1-8- круговые вращения руками вперед и назад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«Драим палубу»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руки вниз   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наклон вперед, руки в стороны, 2-6-махи руками вправо-влево, стараясь коснуться противоположного носка,                                        7- руки в стороны, 8 - и. п.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«А когда на море качка… »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 стойка ноги вместе, руки внизу                                              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выпад вправо, руки в стороны, 2- и. п. То же влево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Перестроение в колонну по одному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ходьба, бег на носочках, ходьба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buClr>
                <a:srgbClr val="90C226"/>
              </a:buClr>
              <a:buNone/>
            </a:pPr>
            <a:endParaRPr lang="ru-RU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0120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5129" y="1"/>
            <a:ext cx="3973933" cy="424070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Октябрь 3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72278" y="318053"/>
            <a:ext cx="4706177" cy="6162122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20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Построение в шеренгу, колонну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проверка осанки; ходьба и бег в колонне по одному, на сигнал «Цапля! » - остановиться, поднять ногу, руки в стороны, на сигнал «Лягушки» - присесть на корточки, руки на колени. Бег «змейкой», бег с высоким подниманием бедра по диагонали. Построение в круг.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с веревочкой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«Веревочку вверх»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 стойка ноги врозь, стопы параллельно,  веревочка внизу.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веревочку вперед,    2- вверх,     3- вперед,     4- и. п.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«Положи веревочку»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то же,  веревочка в вытянутых вперед руках.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1 - наклон вниз, положить веревочку на пол,      2- встать, руки на пояс,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3- наклон вниз, взять веревочку,     4- и. п.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«Повороты»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 ноги врозь, стопы параллельно,  веревочку вперед.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поворот вправо,     2-и. п.     То же в другую сторону.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«Наклоны»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то же,   веревочка вверху.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наклон вправо, 2- и. п., то же в другую сторону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«Полуприседания»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веревочка внизу.                   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присесть, веревочка вперед, 2-и. п., то же в другую сторону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«Прыжки»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ноги вместе, веревочка внизу.</a:t>
            </a:r>
            <a:r>
              <a:rPr lang="ru-RU" sz="1100" dirty="0">
                <a:solidFill>
                  <a:schemeClr val="tx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Прыжки – ноги врозь, веревочка вверх, ноги вместе, веревочка вниз.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Перестроение в колонну по одному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легкий бег, ходьба. С выполнением дыхательных упражнений.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buNone/>
            </a:pP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6679525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303" y="147530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Июнь    2  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30139"/>
            <a:ext cx="4757530" cy="6162674"/>
          </a:xfrm>
        </p:spPr>
        <p:txBody>
          <a:bodyPr>
            <a:normAutofit/>
          </a:bodyPr>
          <a:lstStyle/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9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Построение в шеренгу,</a:t>
            </a:r>
            <a:r>
              <a:rPr lang="ru-RU" sz="9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колонну, проверка осанки; ходьба и бег в колонне по одному с ускорением и замедлением темпа движения по сигналу. Построение в круг.</a:t>
            </a:r>
            <a:endParaRPr lang="ru-RU" sz="9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9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с кольцом (</a:t>
            </a:r>
            <a:r>
              <a:rPr lang="ru-RU" sz="9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кольцеброс</a:t>
            </a:r>
            <a:r>
              <a:rPr lang="ru-RU" sz="9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sz="9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9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•«</a:t>
            </a:r>
            <a:r>
              <a:rPr lang="ru-RU" sz="9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Выкруты</a:t>
            </a:r>
            <a:r>
              <a:rPr lang="ru-RU" sz="9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                         </a:t>
            </a:r>
            <a:endParaRPr lang="ru-RU" sz="9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9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кольцо в прямых руках перед собой хватом двумя руками за середину снаружи </a:t>
            </a:r>
            <a:endParaRPr lang="ru-RU" sz="9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9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1 -2–повернуть кольцо </a:t>
            </a:r>
            <a:r>
              <a:rPr lang="ru-RU" sz="900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выкрутом</a:t>
            </a:r>
            <a:r>
              <a:rPr lang="ru-RU" sz="9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рук  до положения обратным хватом;      3 – 4 вернуться в </a:t>
            </a:r>
            <a:r>
              <a:rPr lang="ru-RU" sz="900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9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              </a:t>
            </a:r>
            <a:endParaRPr lang="ru-RU" sz="9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9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«Приседания» </a:t>
            </a:r>
            <a:endParaRPr lang="ru-RU" sz="9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9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кольцо в обеих руках хватом руками за середину снаружи.    </a:t>
            </a:r>
            <a:endParaRPr lang="ru-RU" sz="9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9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присесть, кольцо вверх;  2 – вернуться в </a:t>
            </a:r>
            <a:r>
              <a:rPr lang="ru-RU" sz="900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9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9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9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«Руки вверх» </a:t>
            </a:r>
            <a:endParaRPr lang="ru-RU" sz="9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9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кольцо в правой руке.             </a:t>
            </a:r>
            <a:endParaRPr lang="ru-RU" sz="9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9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руки в стороны;        2 – руки вверх, переложить кольцо в левую руку;    3 – руки в стороны;    4 – руки вниз.</a:t>
            </a:r>
            <a:endParaRPr lang="ru-RU" sz="9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9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«Переложи кольцо в другую руку»</a:t>
            </a:r>
            <a:endParaRPr lang="ru-RU" sz="9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9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стойка, ноги врозь, стопы параллельно, кольцо в правой руке.             </a:t>
            </a:r>
            <a:endParaRPr lang="ru-RU" sz="9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9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поднять левую согнутую ногу, переложить под ней кольцо в другую руку;    2 – опустить ногу, руки вниз.    То же правой ногой.</a:t>
            </a:r>
            <a:r>
              <a:rPr lang="ru-RU" sz="9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RU" sz="9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9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«Наклоны»</a:t>
            </a:r>
            <a:endParaRPr lang="ru-RU" sz="9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9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 кольцо внизу хватом обеих рук за середину снаружи.</a:t>
            </a:r>
            <a:r>
              <a:rPr lang="ru-RU" sz="9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9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прямые</a:t>
            </a:r>
            <a:r>
              <a:rPr lang="ru-RU" sz="9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руки вперёд;  2 – наклониться, коснуться кольцом пола;  3 – выпрямиться, кольцо вперёд;  4 – </a:t>
            </a:r>
            <a:r>
              <a:rPr lang="ru-RU" sz="900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9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9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9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«Шаг в сторону».                                                           </a:t>
            </a:r>
            <a:endParaRPr lang="ru-RU" sz="9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9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кольцо на голове, руки на поясе.  1 – шаг правой ногой вправо;     2 – приставить левую ногу;  3 – шаг левой ногой влево;  4 – приставить правую ногу, </a:t>
            </a:r>
            <a:r>
              <a:rPr lang="ru-RU" sz="900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и..п</a:t>
            </a:r>
            <a:r>
              <a:rPr lang="ru-RU" sz="9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endParaRPr lang="ru-RU" sz="9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9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9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Игра «Удочка»</a:t>
            </a:r>
            <a:r>
              <a:rPr lang="ru-RU" sz="9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9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buClr>
                <a:srgbClr val="90C226"/>
              </a:buClr>
              <a:buNone/>
            </a:pPr>
            <a:endParaRPr lang="ru-RU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6063037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303" y="147530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Июнь    3  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30139"/>
            <a:ext cx="4757530" cy="6162674"/>
          </a:xfrm>
        </p:spPr>
        <p:txBody>
          <a:bodyPr>
            <a:normAutofit lnSpcReduction="10000"/>
          </a:bodyPr>
          <a:lstStyle/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Построение в шеренгу, колонну,</a:t>
            </a: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проверка осанки; ходьба в колонне по одному, оздоровительный бег (1-2мин., подскоки, ходьба с перестроением через центр по 2.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20000"/>
              </a:lnSpc>
              <a:buClr>
                <a:srgbClr val="90C226"/>
              </a:buClr>
            </a:pPr>
            <a:r>
              <a:rPr lang="ru-RU" sz="1000" b="1" u="sng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«Портные»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20000"/>
              </a:lnSpc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«Ножницы»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20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стойка, ноги врозь, руки в стороны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20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скрестить прямые руки впереди, 2- и. п.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20000"/>
              </a:lnSpc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«Челнок»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20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руки внизу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20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1 - наклон вправо, 2- и. п., 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20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3 - наклон влево, 4- и. п.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20000"/>
              </a:lnSpc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«Швейная машина работает»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20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руки сзади сцеплены в замок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20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1 - поднять правое колено,  2 - и. п.,  3 - поднять левое колено,  4 - и. п.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20000"/>
              </a:lnSpc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«Тянуть резину» 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20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руки согнуты в локтях перед грудью, кисти сжаты.</a:t>
            </a: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20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отвести с силой локти назад,     2- и. п.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20000"/>
              </a:lnSpc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«Колесо машины крутится»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20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стопы параллельно,   руки внизу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20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1- 8 круговые вращения прямыми руками (правая – вперед, левая – назад).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20000"/>
              </a:lnSpc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«Иголка шьет – прыгает»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20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руки внизу.  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20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1-8 прыжки на месте.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20000"/>
              </a:lnSpc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Перестроение в колонну по одному</a:t>
            </a: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ходьба, легкий бег по диагонали, ходьба, проверка осанки.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buClr>
                <a:srgbClr val="90C226"/>
              </a:buClr>
              <a:buNone/>
            </a:pPr>
            <a:endParaRPr lang="ru-RU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2348206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1311" y="-24146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Июнь    4  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19270" y="317501"/>
            <a:ext cx="4757530" cy="6162674"/>
          </a:xfrm>
        </p:spPr>
        <p:txBody>
          <a:bodyPr>
            <a:normAutofit lnSpcReduction="10000"/>
          </a:bodyPr>
          <a:lstStyle/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Построение в шеренгу, колонну,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проверка осанки; ходьба на носочках, на пятках с разным положением рук, легкий бег, ходьба. Перестроение через центр потри.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с обручем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«Обруч вверх – назад»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 ноги врозь, стопы параллельно, обруч внизу, хват с боков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поднять обруч вверх – назад, отставить правую ногу назад,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прогнуться, 2- и. п.,   то же с левой ноги.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«Повороты»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обруч у груди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поворот вправо, обруч вправо, выпрямить руки, 2- и. п.,      то же влево.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«Наклоны с обручем»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обруч низу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поднять обруч вперед, вертикально,</a:t>
            </a:r>
            <a:r>
              <a:rPr lang="ru-RU" sz="1000" dirty="0">
                <a:solidFill>
                  <a:schemeClr val="tx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2- наклониться, коснуться ободом пола,  3- подняться обратно,   4- и. п.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«Приседания»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обруч у плеч (хват с боков)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присесть, обруч поднять вверх,  2- и. п.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«Покрути обруч»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 ноги врозь, стопы параллельно, обруч на талии (придерживать рукой)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Круговые вращения обручем на талии.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«Прыжки»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руки на пояс, обруч на полу.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Прыжки в обруч и из обруча.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Игра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«Мышеловка».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buClr>
                <a:srgbClr val="90C226"/>
              </a:buClr>
              <a:buNone/>
            </a:pPr>
            <a:endParaRPr lang="ru-RU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932624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303" y="147530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Июль     1  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30139"/>
            <a:ext cx="4757530" cy="6162674"/>
          </a:xfrm>
        </p:spPr>
        <p:txBody>
          <a:bodyPr>
            <a:normAutofit lnSpcReduction="10000"/>
          </a:bodyPr>
          <a:lstStyle/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Построение в шеренгу, колонну,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проверка осанки; ходьба и бег в колонне по одному, ходьба на носках, на пятках с разным положение рук. Перестроение в круг.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без предметов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«Поклонись головой»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ноги вместе,  руки на пояс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наклон головы вперёд,      2- и. п.,    3 – наклон назад,   4 –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«Рывки руками»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руки перед грудью, согнуты в локтях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рывок руками перед грудью,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2- поворот вправо, прямые руки развести в стороны,   то же влево.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«Повороты»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 ноги врозь, стопы параллельно, руки на пояс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поворот вправо, правую руку за спину, левую – на правое плечо,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2- и. п.,      то же в левую сторону.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«Наклоны - скручивания»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руки на поясе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наклон вправо, левая рука над головой тянется вправо, правая - за спиной тянется влево,    2 –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.,    то же в левую сторону.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«Стойкий оловянный солдатик»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стоя на коленях, руки прижаты к туловищу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1 -  отклониться назад, задержаться, 2- и. п.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«Прыжки»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ноги вместе, руки </a:t>
            </a: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пояс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В:  на счёт 1 – 8 прыжки на двух ногах на месте.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Перестроение в колонну по одному,</a:t>
            </a: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лёгкий бег, ходьба. Дыхательные упражнения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buClr>
                <a:srgbClr val="90C226"/>
              </a:buClr>
              <a:buNone/>
            </a:pPr>
            <a:endParaRPr lang="ru-RU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236465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303" y="147530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Июль   2  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30139"/>
            <a:ext cx="4757530" cy="6162674"/>
          </a:xfrm>
        </p:spPr>
        <p:txBody>
          <a:bodyPr>
            <a:normAutofit/>
          </a:bodyPr>
          <a:lstStyle/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Построение в шеренгу, перестроение в колонну по одному. Ходьба в колонне по одному с выполнением заданий для рук – в стороны, на пояс, за голову; ходьба и бег врассыпную.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без предметов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«Хлопок вверху»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 ноги врозь, руки внизу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руки через стороны вверх, хлопнуть в ладоши, 2- и. п.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«Качаем головой»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руки на пояс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наклон головы вправо, 2- и. п.,     3- наклон влево,     4- и. п.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«Наклонись вперед»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параллельно., руки на пояс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наклон вперед, руками коснуться носочков, 2-и. п.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«Маятник»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то же        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наклон вправо, 2- наклон влево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«Приседания»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руки на пояс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присесть, руки вперед, 2- и. п.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«Прыжки – звездочки»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вместе, руки внизу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ноги врозь, руки вверх, 2- и. п.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Ходьба в колонне по одному с выполнением дыхательных упражнений.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buClr>
                <a:srgbClr val="90C226"/>
              </a:buClr>
              <a:buNone/>
            </a:pPr>
            <a:endParaRPr lang="ru-RU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2432177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303" y="147530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Июль   3  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504" y="861443"/>
            <a:ext cx="4757530" cy="6162674"/>
          </a:xfrm>
        </p:spPr>
        <p:txBody>
          <a:bodyPr>
            <a:normAutofit/>
          </a:bodyPr>
          <a:lstStyle/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Игра «Летает – не летает» (в ходьбе)</a:t>
            </a: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b="1" u="sng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без предметов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«Ногу на носок»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руки внизу 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руки в стороны, правую назад на носок;  2 – </a:t>
            </a:r>
            <a:r>
              <a:rPr lang="ru-RU" sz="1000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.; 3 - 4 - то же левой ногой.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«Приседания»                                                                                       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руки на поясе                                            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присесть, хлопнуть в ладоши над головой; 2-  вернуться в </a:t>
            </a:r>
            <a:r>
              <a:rPr lang="ru-RU" sz="1000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«Махи ногой»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 ноги врозь, стопы параллельно, руки вдоль туловища.                        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мах правой ногой вперёд, хлопнуть в ладоши под коленом; 2- </a:t>
            </a:r>
            <a:r>
              <a:rPr lang="ru-RU" sz="1000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.; </a:t>
            </a: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– 4 то же левой ногой.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«Наклоны в стороны»                                                                    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руки на пояс.                       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руки в стороны, 2- наклониться вправо, правую руку опустить вниз, левую поднять вверх; 3–выпрямиться, руки в стороны; 4 – </a:t>
            </a:r>
            <a:r>
              <a:rPr lang="ru-RU" sz="1000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То же влево.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«Прыжки»                                          .                                            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руки произвольно, прыжки на двух ногах на месте с хлопком перед собой и за спиной. На счёт 1-8, повторить 2-3 раза.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</a:t>
            </a: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 «Эхо»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buClr>
                <a:srgbClr val="90C226"/>
              </a:buClr>
              <a:buNone/>
            </a:pPr>
            <a:endParaRPr lang="ru-RU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9095564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303" y="147530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Июль   4  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55531" y="424672"/>
            <a:ext cx="4757530" cy="6162674"/>
          </a:xfrm>
        </p:spPr>
        <p:txBody>
          <a:bodyPr>
            <a:normAutofit/>
          </a:bodyPr>
          <a:lstStyle/>
          <a:p>
            <a:pPr lvl="0" algn="just"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Построение в шеренгу, проверка осанки и равнения, перестроение в колонну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одному и в круг. Ходьба и бег во кругу с изменением направления движения по сигналу воспитателя; ходьба и бег врассыпную между кубиками (кеглями), не задевая их. Ходьба на носках, пятках в чередовании. Построение через центр по 2.</a:t>
            </a:r>
          </a:p>
          <a:p>
            <a:pPr lvl="0" algn="just">
              <a:lnSpc>
                <a:spcPct val="110000"/>
              </a:lnSpc>
              <a:buClr>
                <a:srgbClr val="90C226"/>
              </a:buClr>
            </a:pPr>
            <a:r>
              <a:rPr lang="ru-RU" sz="1000" b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с палкой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0000"/>
              </a:lnSpc>
              <a:buClr>
                <a:srgbClr val="90C226"/>
              </a:buClr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«Палку вверх»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0000"/>
              </a:lnSpc>
              <a:buClr>
                <a:srgbClr val="90C226"/>
              </a:buClr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палка внизу.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0000"/>
              </a:lnSpc>
              <a:buClr>
                <a:srgbClr val="90C226"/>
              </a:buClr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поднять  палку на грудь; 2 – палку вверх; 3 – палку на грудь;    4 –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0000"/>
              </a:lnSpc>
              <a:buClr>
                <a:srgbClr val="90C226"/>
              </a:buClr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«Наклоны вниз»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0000"/>
              </a:lnSpc>
              <a:buClr>
                <a:srgbClr val="90C226"/>
              </a:buClr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палка внизу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0000"/>
              </a:lnSpc>
              <a:buClr>
                <a:srgbClr val="90C226"/>
              </a:buClr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палку вверх; 2 – наклон к правой ноге; 3 – выпрямиться, палку вверх;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0000"/>
              </a:lnSpc>
              <a:buClr>
                <a:srgbClr val="90C226"/>
              </a:buClr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 –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То же к левой ноге.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0000"/>
              </a:lnSpc>
              <a:buClr>
                <a:srgbClr val="90C226"/>
              </a:buClr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«Приседания»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0000"/>
              </a:lnSpc>
              <a:buClr>
                <a:srgbClr val="90C226"/>
              </a:buClr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палка на плечах               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0000"/>
              </a:lnSpc>
              <a:buClr>
                <a:srgbClr val="90C226"/>
              </a:buClr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1- 2 – присесть медленным движением, спину и голову держать пря</a:t>
            </a:r>
            <a:r>
              <a:rPr lang="ru-RU" sz="1000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о;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0000"/>
              </a:lnSpc>
              <a:buClr>
                <a:srgbClr val="90C226"/>
              </a:buClr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– 4-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0000"/>
              </a:lnSpc>
              <a:buClr>
                <a:srgbClr val="90C226"/>
              </a:buClr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«Лёжа на животе»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0000"/>
              </a:lnSpc>
              <a:buClr>
                <a:srgbClr val="90C226"/>
              </a:buClr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И.П.: лёжа на животе, палка в согнутых руках перед собой.     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0000"/>
              </a:lnSpc>
              <a:buClr>
                <a:srgbClr val="90C226"/>
              </a:buClr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прогнуться, палку вперёд – вверх;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0000"/>
              </a:lnSpc>
              <a:buClr>
                <a:srgbClr val="90C226"/>
              </a:buClr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– вернуться в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0000"/>
              </a:lnSpc>
              <a:buClr>
                <a:srgbClr val="90C226"/>
              </a:buClr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«Прыжки»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0000"/>
              </a:lnSpc>
              <a:buClr>
                <a:srgbClr val="90C226"/>
              </a:buClr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 палка хватом сверху шире плеч внизу.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0000"/>
              </a:lnSpc>
              <a:buClr>
                <a:srgbClr val="90C226"/>
              </a:buClr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прыжком ноги врозь, палку вверх;   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0000"/>
              </a:lnSpc>
              <a:buClr>
                <a:srgbClr val="90C226"/>
              </a:buClr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– прыжком ноги вместе. На счёт 1-8.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0000"/>
              </a:lnSpc>
              <a:buClr>
                <a:srgbClr val="90C226"/>
              </a:buClr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Перестроение в колонну по одному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ходьба в колонне по одному.</a:t>
            </a:r>
            <a:endParaRPr lang="ru-RU" sz="1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0000"/>
              </a:lnSpc>
              <a:buClr>
                <a:srgbClr val="90C226"/>
              </a:buClr>
            </a:pPr>
            <a:endParaRPr lang="ru-RU" sz="10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buClr>
                <a:srgbClr val="90C226"/>
              </a:buClr>
              <a:buNone/>
            </a:pPr>
            <a:endParaRPr lang="ru-RU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7084129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303" y="147530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Август   1 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55531" y="424672"/>
            <a:ext cx="4757530" cy="6162674"/>
          </a:xfrm>
        </p:spPr>
        <p:txBody>
          <a:bodyPr>
            <a:normAutofit/>
          </a:bodyPr>
          <a:lstStyle/>
          <a:p>
            <a:pPr lvl="0" algn="just"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Построение в шеренгу, проверка осанки и равнения, перестроение в колонну по одному и в круг. Ходьба и бег во кругу с изменением направления движения по сигналу воспитателя; ходьба и бег врассыпную между кубиками (кеглями), не задевая их. Ходьба на носках, пятках в чередовании. Построение через центр по 2.</a:t>
            </a:r>
          </a:p>
          <a:p>
            <a:pPr lvl="0" algn="just">
              <a:lnSpc>
                <a:spcPct val="110000"/>
              </a:lnSpc>
              <a:buClr>
                <a:srgbClr val="90C226"/>
              </a:buClr>
            </a:pPr>
            <a:r>
              <a:rPr lang="ru-RU" sz="1000" b="1" u="sng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с палкой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0000"/>
              </a:lnSpc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«Палку вверх» 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0000"/>
              </a:lnSpc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палка внизу.    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0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поднять  палку на грудь; 2 – палку вверх; 3 – палку на грудь;    4 – </a:t>
            </a:r>
            <a:r>
              <a:rPr lang="ru-RU" sz="1000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               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0000"/>
              </a:lnSpc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«Наклоны вниз» 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0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палка внизу 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0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палку вверх; 2 – наклон к правой ноге; 3 – выпрямиться, палку вверх;     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0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 – </a:t>
            </a:r>
            <a:r>
              <a:rPr lang="ru-RU" sz="1000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То же к левой ноге.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0000"/>
              </a:lnSpc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«Приседания»             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0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палка на плечах                       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0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1- 2 – присесть медленным движением, спину и голову держать пря</a:t>
            </a:r>
            <a:r>
              <a:rPr lang="ru-RU" sz="1000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о;  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0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– 4- </a:t>
            </a:r>
            <a:r>
              <a:rPr lang="ru-RU" sz="1000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0000"/>
              </a:lnSpc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«Лёжа на животе»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0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И.П.: лёжа на животе, палка в согнутых руках перед собой.        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0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прогнуться, палку вперёд – вверх;  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0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– вернуться в </a:t>
            </a:r>
            <a:r>
              <a:rPr lang="ru-RU" sz="1000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0000"/>
              </a:lnSpc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«Прыжки»</a:t>
            </a: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0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 палка хватом сверху шире плеч внизу.  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0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прыжком ноги врозь, палку вверх;   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0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– прыжком ноги вместе. На счёт 1-8.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0000"/>
              </a:lnSpc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Перестроение в колонну по одному</a:t>
            </a: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ходьба в колонне по одному.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0000"/>
              </a:lnSpc>
              <a:buClr>
                <a:srgbClr val="90C226"/>
              </a:buClr>
            </a:pPr>
            <a:endParaRPr lang="ru-RU" sz="10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buClr>
                <a:srgbClr val="90C226"/>
              </a:buClr>
              <a:buNone/>
            </a:pPr>
            <a:endParaRPr lang="ru-RU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8096173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303" y="147530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Август   2 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55531" y="424672"/>
            <a:ext cx="4757530" cy="6162674"/>
          </a:xfrm>
        </p:spPr>
        <p:txBody>
          <a:bodyPr>
            <a:normAutofit/>
          </a:bodyPr>
          <a:lstStyle/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Построение в шеренгу, колонну,</a:t>
            </a: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проверка осанки; ходьба «Великаны» и «Гномы», лёгкий бег, ходьба с выполнением дыхательных упражнений. Построение врассыпную.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с мячом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«Подбрось-поймай»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 ноги врозь, стопы параллельно,  мяч у груди, хват снизу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подбросить мяч,  2- и. п.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«Покажи соседу»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мяч в прямых руках перед грудью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поворот вправо, показали мяч соседу, 2- и. п.,</a:t>
            </a:r>
            <a:r>
              <a:rPr lang="ru-RU" sz="1000" dirty="0">
                <a:solidFill>
                  <a:prstClr val="black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 же влево.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«Наклоны»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то же, мяч над головой, в прямых руках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наклон вправо, 2- </a:t>
            </a:r>
            <a:r>
              <a:rPr lang="ru-RU" sz="1000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., 3- наклон влево, 4 - и. п. 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«Переложи мяч»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 ноги врозь, стопы параллельно, мяч внизу, в правой 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поднять руки через стороны вверх, переложить мяч из правой руки в левую, 2- и. п., то же в другую сторону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«Приседания с мячом»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мяч у груди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1 -  присесть, вынести мяч вперёд, 2- и. п.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«Прыжки»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ноги вместе, мяч у груди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В: прыжки – ноги врозь, мяч вверх, ноги вместе, мяч у груди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Перестроение в колонну по одному,</a:t>
            </a: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подскоки, ходьба с выполнением дыхательных упражнений.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buClr>
                <a:srgbClr val="90C226"/>
              </a:buClr>
              <a:buNone/>
            </a:pPr>
            <a:endParaRPr lang="ru-RU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01832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303" y="147530"/>
            <a:ext cx="3973933" cy="55428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Август   3  неделя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24672"/>
            <a:ext cx="4757530" cy="6162674"/>
          </a:xfrm>
        </p:spPr>
        <p:txBody>
          <a:bodyPr>
            <a:normAutofit fontScale="92500"/>
          </a:bodyPr>
          <a:lstStyle/>
          <a:p>
            <a:pPr lvl="0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Игра «Затейник». </a:t>
            </a: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Один из играющих выбирается затейником, он становится в середину круга. Остальные дети, взявшись за руки, идут по кругу вправо или влево и произносят: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buClr>
                <a:srgbClr val="90C226"/>
              </a:buClr>
              <a:buNone/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Ровным кругом, друг за другом,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buClr>
                <a:srgbClr val="90C226"/>
              </a:buClr>
              <a:buNone/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 идём за шагом шаг,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buClr>
                <a:srgbClr val="90C226"/>
              </a:buClr>
              <a:buNone/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Сой на месте, дружно вместе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buClr>
                <a:srgbClr val="90C226"/>
              </a:buClr>
              <a:buNone/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Сделаем вот так.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Дети останавливаются, опускают руки. Затейник показывает какое-либо движение, а все дети должны повторить его. После двух повторений выбирается другой водящий.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buClr>
                <a:srgbClr val="90C226"/>
              </a:buClr>
            </a:pPr>
            <a:r>
              <a:rPr lang="ru-RU" sz="1000" b="1" u="sng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Упражнения без предметов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«Руки к плечу»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узкая стойка ноги врозь, стопы параллельно., руки вдоль туловища.  1 – правую руку к плечу;  2 – левую  к плечу;     3 – правую  вниз;      4 –левую вниз.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«Руки в стороны»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руки на пояс.  1 – руки в стороны; 2 – присесть, руки вперёд; 3 – встать, руки в стороны;  4 – </a:t>
            </a:r>
            <a:r>
              <a:rPr lang="ru-RU" sz="1000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«Повороты»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стойка ноги врозь, стопы параллельно, руки на пояс.    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поворот туловища вправо, правую руку в сторону; </a:t>
            </a:r>
            <a:r>
              <a:rPr lang="ru-RU" sz="1000" dirty="0">
                <a:solidFill>
                  <a:prstClr val="black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– </a:t>
            </a:r>
            <a:r>
              <a:rPr lang="ru-RU" sz="1000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То же влево.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«Хлопок в ладоши под коленом»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buClr>
                <a:srgbClr val="90C226"/>
              </a:buClr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П.: основная стойка, руки на пояс.  1 – руки в стороны;                           2 – мах правой ногой вперёд, хлопок в ладоши под коленом;                       3 – опустить ногу, руки в стороны;   4 – </a:t>
            </a:r>
            <a:r>
              <a:rPr lang="ru-RU" sz="1000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То же левой ногой.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 «Удочка». </a:t>
            </a: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Дети становятся по кругу, на небольшом расстоянии друг от друга. В центре воспитатель вращает скакалку. По мере приближения скакалки дети выполняют прыжок так, чтобы не задеть её. Тот, кто коснулся скакалки, делает шаг назад и выбывает из игры.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buClr>
                <a:srgbClr val="90C226"/>
              </a:buClr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III. Перестроение в колонну по одному</a:t>
            </a: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ходьба</a:t>
            </a:r>
            <a:r>
              <a:rPr lang="ru-RU" sz="1000" dirty="0">
                <a:solidFill>
                  <a:srgbClr val="55555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000" dirty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buClr>
                <a:srgbClr val="90C226"/>
              </a:buClr>
              <a:buNone/>
            </a:pPr>
            <a:endParaRPr lang="ru-RU" sz="1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4862347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1134</TotalTime>
  <Words>25198</Words>
  <Application>Microsoft Office PowerPoint</Application>
  <PresentationFormat>Произвольный</PresentationFormat>
  <Paragraphs>2074</Paragraphs>
  <Slides>100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100</vt:i4>
      </vt:variant>
    </vt:vector>
  </HeadingPairs>
  <TitlesOfParts>
    <vt:vector size="107" baseType="lpstr">
      <vt:lpstr>Arial</vt:lpstr>
      <vt:lpstr>Calibri</vt:lpstr>
      <vt:lpstr>Monotype Corsiva</vt:lpstr>
      <vt:lpstr>Times New Roman</vt:lpstr>
      <vt:lpstr>Trebuchet MS</vt:lpstr>
      <vt:lpstr>Wingdings 3</vt:lpstr>
      <vt:lpstr>Аспект</vt:lpstr>
      <vt:lpstr>Утренняя гимнастика</vt:lpstr>
      <vt:lpstr>Годовые задачи</vt:lpstr>
      <vt:lpstr>Сентябрь 1 неделя</vt:lpstr>
      <vt:lpstr>Сентябрь 2 неделя</vt:lpstr>
      <vt:lpstr>Сентябрь 3 неделя</vt:lpstr>
      <vt:lpstr>Сентябрь 4 неделя</vt:lpstr>
      <vt:lpstr>Октябрь 1 неделя</vt:lpstr>
      <vt:lpstr>Октябрь 2 неделя</vt:lpstr>
      <vt:lpstr>Октябрь 3 неделя</vt:lpstr>
      <vt:lpstr>Октябрь 4 неделя</vt:lpstr>
      <vt:lpstr>Ноябрь 1 неделя</vt:lpstr>
      <vt:lpstr>Ноябрь 2 неделя</vt:lpstr>
      <vt:lpstr>Ноябрь 3 неделя</vt:lpstr>
      <vt:lpstr>Ноябрь 4 неделя</vt:lpstr>
      <vt:lpstr>Декабрь  1 неделя</vt:lpstr>
      <vt:lpstr>Декабрь  2 неделя</vt:lpstr>
      <vt:lpstr>Декабрь  3 неделя</vt:lpstr>
      <vt:lpstr>Декабрь  4 неделя</vt:lpstr>
      <vt:lpstr>Январь  1 неделя</vt:lpstr>
      <vt:lpstr>Январь  2 неделя</vt:lpstr>
      <vt:lpstr>Январь  3 неделя</vt:lpstr>
      <vt:lpstr>Январь  4 неделя</vt:lpstr>
      <vt:lpstr>Февраль  1 неделя</vt:lpstr>
      <vt:lpstr>Февраль  2 неделя</vt:lpstr>
      <vt:lpstr>Февраль  3 неделя</vt:lpstr>
      <vt:lpstr>Февраль  4 неделя</vt:lpstr>
      <vt:lpstr>Март  1 неделя</vt:lpstr>
      <vt:lpstr>Март  2 неделя</vt:lpstr>
      <vt:lpstr>Март  3 неделя</vt:lpstr>
      <vt:lpstr>Март  4 неделя</vt:lpstr>
      <vt:lpstr>Апрель  1 неделя</vt:lpstr>
      <vt:lpstr>Апрель  2 неделя</vt:lpstr>
      <vt:lpstr>Апрель  3 неделя</vt:lpstr>
      <vt:lpstr>Апрель  4 неделя</vt:lpstr>
      <vt:lpstr>Май   1 неделя</vt:lpstr>
      <vt:lpstr>Май   2  неделя</vt:lpstr>
      <vt:lpstr>Май   3  неделя</vt:lpstr>
      <vt:lpstr>Май   4  неделя</vt:lpstr>
      <vt:lpstr>Июнь   1  неделя</vt:lpstr>
      <vt:lpstr>Июнь   2  неделя</vt:lpstr>
      <vt:lpstr>Июнь   3  неделя</vt:lpstr>
      <vt:lpstr>Июнь   4  неделя</vt:lpstr>
      <vt:lpstr>Июль    1 неделя</vt:lpstr>
      <vt:lpstr>Июль    2 неделя</vt:lpstr>
      <vt:lpstr>Июль    3 неделя</vt:lpstr>
      <vt:lpstr>Июль    4 неделя</vt:lpstr>
      <vt:lpstr>Август    1   неделя</vt:lpstr>
      <vt:lpstr>Август    2   неделя</vt:lpstr>
      <vt:lpstr>Август    3   неделя</vt:lpstr>
      <vt:lpstr>Август    4   неделя</vt:lpstr>
      <vt:lpstr>Утренняя гимнастика</vt:lpstr>
      <vt:lpstr>Годовые задачи</vt:lpstr>
      <vt:lpstr>Сентябрь 1 неделя</vt:lpstr>
      <vt:lpstr>Сентябрь   2 неделя</vt:lpstr>
      <vt:lpstr>Сентябрь   3 неделя</vt:lpstr>
      <vt:lpstr>Сентябрь   4 неделя</vt:lpstr>
      <vt:lpstr>Октябрь   1 неделя</vt:lpstr>
      <vt:lpstr>Октябрь   2 неделя</vt:lpstr>
      <vt:lpstr>Октябрь   3 неделя</vt:lpstr>
      <vt:lpstr>Октябрь   4 неделя</vt:lpstr>
      <vt:lpstr>Ноябрь   1 неделя</vt:lpstr>
      <vt:lpstr>Ноябрь   2 неделя</vt:lpstr>
      <vt:lpstr>Ноябрь   3 неделя</vt:lpstr>
      <vt:lpstr>Ноябрь   4 неделя</vt:lpstr>
      <vt:lpstr>Декабрь   1 неделя</vt:lpstr>
      <vt:lpstr>Декабрь   2 неделя</vt:lpstr>
      <vt:lpstr>Декабрь   3 неделя</vt:lpstr>
      <vt:lpstr>Декабрь   4    неделя</vt:lpstr>
      <vt:lpstr>Январь   1    неделя</vt:lpstr>
      <vt:lpstr>Январь   2    неделя</vt:lpstr>
      <vt:lpstr>Январь   3    неделя</vt:lpstr>
      <vt:lpstr>Январь   4    неделя</vt:lpstr>
      <vt:lpstr>Февраль   1    неделя</vt:lpstr>
      <vt:lpstr>Февраль   2    неделя</vt:lpstr>
      <vt:lpstr>Февраль   3    неделя</vt:lpstr>
      <vt:lpstr>Февраль   4    неделя</vt:lpstr>
      <vt:lpstr>Март   1   неделя</vt:lpstr>
      <vt:lpstr>Март   2   неделя</vt:lpstr>
      <vt:lpstr>Март   3   неделя</vt:lpstr>
      <vt:lpstr>Март   4   неделя</vt:lpstr>
      <vt:lpstr>Апрель    1   неделя</vt:lpstr>
      <vt:lpstr>Апрель    2   неделя</vt:lpstr>
      <vt:lpstr>Апрель    3   неделя</vt:lpstr>
      <vt:lpstr>Апрель    4   неделя</vt:lpstr>
      <vt:lpstr>Май   1   неделя</vt:lpstr>
      <vt:lpstr>Май   2   неделя</vt:lpstr>
      <vt:lpstr>Май   3   неделя</vt:lpstr>
      <vt:lpstr>Май   4   неделя</vt:lpstr>
      <vt:lpstr>Июнь    1   неделя</vt:lpstr>
      <vt:lpstr>Июнь    2   неделя</vt:lpstr>
      <vt:lpstr>Июнь    3   неделя</vt:lpstr>
      <vt:lpstr>Июнь    4   неделя</vt:lpstr>
      <vt:lpstr>Июль     1   неделя</vt:lpstr>
      <vt:lpstr>Июль   2   неделя</vt:lpstr>
      <vt:lpstr>Июль   3   неделя</vt:lpstr>
      <vt:lpstr>Июль   4   неделя</vt:lpstr>
      <vt:lpstr>Август   1  неделя</vt:lpstr>
      <vt:lpstr>Август   2  неделя</vt:lpstr>
      <vt:lpstr>Август   3  неделя</vt:lpstr>
      <vt:lpstr>Август   4  неделя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Утренняя гимнастика</dc:title>
  <dc:creator>Lena</dc:creator>
  <cp:lastModifiedBy>Lena</cp:lastModifiedBy>
  <cp:revision>69</cp:revision>
  <dcterms:created xsi:type="dcterms:W3CDTF">2016-07-27T09:10:25Z</dcterms:created>
  <dcterms:modified xsi:type="dcterms:W3CDTF">2016-08-20T18:35:07Z</dcterms:modified>
</cp:coreProperties>
</file>