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EC740-873D-4E5B-9774-BC51AB07471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6C6E2-FB11-4FC5-BAE7-156E1D951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85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6C6E2-FB11-4FC5-BAE7-156E1D9511C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56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530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25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5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7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61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07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81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55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2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8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41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147A49D-A834-4FF3-9868-B2C3708CB5C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0C98701-C08C-4C34-B7F9-B5DFDA6E770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2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1346" y="183321"/>
            <a:ext cx="7772400" cy="23876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ВПР </a:t>
            </a:r>
            <a:br>
              <a:rPr lang="ru-RU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Английский язык</a:t>
            </a:r>
            <a:endParaRPr lang="ru-RU" sz="4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799" y="2782956"/>
            <a:ext cx="8405493" cy="3591339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Задание 3.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Монологическое высказывание</a:t>
            </a:r>
          </a:p>
          <a:p>
            <a:pPr algn="ctr"/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Инструкции по выполнению</a:t>
            </a:r>
          </a:p>
          <a:p>
            <a:pPr algn="ctr"/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6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781" y="113529"/>
            <a:ext cx="86544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Выберите фотографию и опишите человека на ней. У вас есть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1.5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минуты на подготовку и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минуты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ответа. У вас должен получиться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связный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рассказ (с вводными фразами)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noProof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7–8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или более предложений.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 ответа поможет вам: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place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action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appearance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of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person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whether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you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like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picture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or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not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why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037" y="2972712"/>
            <a:ext cx="8044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Start with: “I’d like to describe picture № ... . The picture shows …”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s7.hostingkartinok.com/uploads/images/2015/02/ac4e72849a5a8dcb861550b840ee71e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18" y="3372822"/>
            <a:ext cx="2146301" cy="27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271" y="3532992"/>
            <a:ext cx="2408959" cy="24089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0569" y="3701249"/>
            <a:ext cx="3011685" cy="213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3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4071" y="497688"/>
            <a:ext cx="8044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Начни описание с фраз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s7.hostingkartinok.com/uploads/images/2015/02/ac4e72849a5a8dcb861550b840ee71e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91" y="2569743"/>
            <a:ext cx="2146301" cy="27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911" y="2684893"/>
            <a:ext cx="2569131" cy="25691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40689" y="1884225"/>
            <a:ext cx="6668656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- I’d like to describe picture №…. The picture shows ……. 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363" y="5451677"/>
            <a:ext cx="82018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describe picture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№3. 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picture shows a young girl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4630" y="2902565"/>
            <a:ext cx="3138476" cy="222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5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926" y="500286"/>
            <a:ext cx="8377697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The place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– место, где происходит действие</a:t>
            </a: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en-GB" sz="2000" b="1" dirty="0" smtClean="0">
                <a:latin typeface="Times New Roman" panose="02020603050405020304" pitchFamily="18" charset="0"/>
              </a:rPr>
              <a:t>In this picture the action is </a:t>
            </a:r>
            <a:r>
              <a:rPr lang="en-GB" sz="2000" b="1" dirty="0" err="1" smtClean="0">
                <a:latin typeface="Times New Roman" panose="02020603050405020304" pitchFamily="18" charset="0"/>
              </a:rPr>
              <a:t>tak</a:t>
            </a:r>
            <a:r>
              <a:rPr lang="en-US" sz="2000" b="1" dirty="0" err="1" smtClean="0">
                <a:latin typeface="Times New Roman" panose="02020603050405020304" pitchFamily="18" charset="0"/>
              </a:rPr>
              <a:t>ing</a:t>
            </a:r>
            <a:r>
              <a:rPr lang="en-GB" sz="2000" b="1" dirty="0" smtClean="0">
                <a:latin typeface="Times New Roman" panose="02020603050405020304" pitchFamily="18" charset="0"/>
              </a:rPr>
              <a:t> place in ……</a:t>
            </a:r>
          </a:p>
          <a:p>
            <a:pPr marL="342900" indent="-342900">
              <a:buFontTx/>
              <a:buChar char="-"/>
            </a:pPr>
            <a:r>
              <a:rPr lang="en-GB" sz="2000" b="1" dirty="0" smtClean="0">
                <a:latin typeface="Times New Roman" panose="02020603050405020304" pitchFamily="18" charset="0"/>
              </a:rPr>
              <a:t>In </a:t>
            </a:r>
            <a:r>
              <a:rPr lang="en-GB" sz="2000" b="1" dirty="0">
                <a:latin typeface="Times New Roman" panose="02020603050405020304" pitchFamily="18" charset="0"/>
              </a:rPr>
              <a:t>the picture I can see ...</a:t>
            </a:r>
            <a:r>
              <a:rPr lang="en-GB" sz="2000" dirty="0">
                <a:latin typeface="Times New Roman" panose="02020603050405020304" pitchFamily="18" charset="0"/>
              </a:rPr>
              <a:t> </a:t>
            </a:r>
            <a:endParaRPr lang="en-GB" sz="2000" dirty="0" smtClean="0">
              <a:latin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b="1" dirty="0" err="1" smtClean="0">
                <a:latin typeface="Times New Roman" panose="02020603050405020304" pitchFamily="18" charset="0"/>
              </a:rPr>
              <a:t>There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smtClean="0">
                <a:latin typeface="Times New Roman" panose="02020603050405020304" pitchFamily="18" charset="0"/>
              </a:rPr>
              <a:t>i</a:t>
            </a:r>
            <a:r>
              <a:rPr lang="ru-RU" sz="2000" b="1" smtClean="0">
                <a:latin typeface="Times New Roman" panose="02020603050405020304" pitchFamily="18" charset="0"/>
              </a:rPr>
              <a:t>s </a:t>
            </a:r>
            <a:r>
              <a:rPr lang="ru-RU" sz="2000" b="1" dirty="0">
                <a:latin typeface="Times New Roman" panose="02020603050405020304" pitchFamily="18" charset="0"/>
              </a:rPr>
              <a:t>/ </a:t>
            </a:r>
            <a:r>
              <a:rPr lang="ru-RU" sz="2000" b="1" dirty="0" err="1">
                <a:latin typeface="Times New Roman" panose="02020603050405020304" pitchFamily="18" charset="0"/>
              </a:rPr>
              <a:t>There</a:t>
            </a:r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</a:rPr>
              <a:t>are</a:t>
            </a:r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...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0200" y="4859377"/>
            <a:ext cx="7887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guess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action is </a:t>
            </a:r>
            <a:r>
              <a:rPr lang="en-GB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library.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picture I can see a </a:t>
            </a:r>
            <a:r>
              <a:rPr lang="en-GB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lot of books on the shelves. </a:t>
            </a:r>
            <a:endParaRPr lang="ru-RU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33" y="2403592"/>
            <a:ext cx="3011685" cy="21337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06055" y="259332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ответа поможет вам: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whether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266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0145" y="893269"/>
            <a:ext cx="6225309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The action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(действие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endParaRPr lang="ru-RU" sz="2000" dirty="0"/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</a:rPr>
              <a:t>Т</a:t>
            </a:r>
            <a:r>
              <a:rPr lang="en-GB" sz="2000" b="1" dirty="0" err="1">
                <a:latin typeface="Times New Roman" panose="02020603050405020304" pitchFamily="18" charset="0"/>
              </a:rPr>
              <a:t>hese</a:t>
            </a:r>
            <a:r>
              <a:rPr lang="en-GB" sz="2000" b="1" dirty="0">
                <a:latin typeface="Times New Roman" panose="02020603050405020304" pitchFamily="18" charset="0"/>
              </a:rPr>
              <a:t> people are / this girl is / this boy </a:t>
            </a: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is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+</a:t>
            </a: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V-</a:t>
            </a:r>
            <a:r>
              <a:rPr lang="en-GB" sz="2000" b="1" dirty="0" err="1" smtClean="0">
                <a:solidFill>
                  <a:srgbClr val="0070C0"/>
                </a:solidFill>
                <a:latin typeface="Times New Roman" panose="02020603050405020304" pitchFamily="18" charset="0"/>
              </a:rPr>
              <a:t>ing</a:t>
            </a: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GB" sz="2000" b="1" dirty="0" smtClean="0">
                <a:latin typeface="Times New Roman" panose="02020603050405020304" pitchFamily="18" charset="0"/>
              </a:rPr>
              <a:t>It’s </a:t>
            </a:r>
            <a:r>
              <a:rPr lang="en-GB" sz="2000" b="1" dirty="0">
                <a:latin typeface="Times New Roman" panose="02020603050405020304" pitchFamily="18" charset="0"/>
              </a:rPr>
              <a:t>raining. It’s sunny</a:t>
            </a:r>
            <a:r>
              <a:rPr lang="en-GB" sz="2000" b="1" dirty="0" smtClean="0">
                <a:latin typeface="Times New Roman" panose="02020603050405020304" pitchFamily="18" charset="0"/>
              </a:rPr>
              <a:t>. (</a:t>
            </a:r>
            <a:r>
              <a:rPr lang="ru-RU" sz="2000" dirty="0" smtClean="0">
                <a:latin typeface="Times New Roman" panose="02020603050405020304" pitchFamily="18" charset="0"/>
              </a:rPr>
              <a:t>погода, если необходимо</a:t>
            </a:r>
            <a:r>
              <a:rPr lang="ru-RU" sz="2000" b="1" dirty="0" smtClean="0">
                <a:latin typeface="Times New Roman" panose="02020603050405020304" pitchFamily="18" charset="0"/>
              </a:rPr>
              <a:t>)</a:t>
            </a:r>
            <a:endParaRPr lang="ru-RU" sz="2000" dirty="0"/>
          </a:p>
        </p:txBody>
      </p:sp>
      <p:pic>
        <p:nvPicPr>
          <p:cNvPr id="11" name="Рисунок 10" descr="ÐÐ¾ÑÐ¾Ð¶ÐµÐµ Ð¸Ð·Ð¾Ð±ÑÐ°Ð¶ÐµÐ½Ð¸Ð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635" y="690513"/>
            <a:ext cx="1903808" cy="13595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51" y="2633404"/>
            <a:ext cx="3011685" cy="21337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0651" y="4978159"/>
            <a:ext cx="8122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girl </a:t>
            </a:r>
            <a:r>
              <a:rPr lang="en-GB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sitting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armchair.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en-GB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holding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book. </a:t>
            </a:r>
          </a:p>
          <a:p>
            <a:r>
              <a:rPr lang="en-GB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think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book is interesting because the girl </a:t>
            </a:r>
            <a:r>
              <a:rPr lang="en-GB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smiling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66500" y="265434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ответа поможет вам: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whether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78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710" y="313083"/>
            <a:ext cx="8387362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The appearance of the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person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–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Описание внешних данных</a:t>
            </a:r>
            <a:r>
              <a:rPr lang="en-GB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GB" sz="2000" b="1" dirty="0">
                <a:latin typeface="Times New Roman" panose="02020603050405020304" pitchFamily="18" charset="0"/>
              </a:rPr>
              <a:t>- The girl / boy is about … years old</a:t>
            </a:r>
            <a:r>
              <a:rPr lang="en-GB" sz="2000" b="1" dirty="0" smtClean="0">
                <a:latin typeface="Times New Roman" panose="02020603050405020304" pitchFamily="18" charset="0"/>
              </a:rPr>
              <a:t>. </a:t>
            </a:r>
            <a:r>
              <a:rPr lang="ru-RU" sz="2000" b="1" dirty="0" smtClean="0">
                <a:latin typeface="Times New Roman" panose="02020603050405020304" pitchFamily="18" charset="0"/>
              </a:rPr>
              <a:t>-</a:t>
            </a:r>
            <a:r>
              <a:rPr lang="en-GB" sz="2000" b="1" dirty="0" smtClean="0">
                <a:latin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</a:rPr>
              <a:t>Возраст + вводная фраза</a:t>
            </a:r>
            <a:endParaRPr lang="ru-RU" sz="2000" dirty="0"/>
          </a:p>
          <a:p>
            <a:r>
              <a:rPr lang="en-GB" sz="2000" b="1" dirty="0" smtClean="0">
                <a:latin typeface="Times New Roman" panose="02020603050405020304" pitchFamily="18" charset="0"/>
              </a:rPr>
              <a:t>- </a:t>
            </a:r>
            <a:r>
              <a:rPr lang="en-GB" sz="2000" b="1" dirty="0">
                <a:latin typeface="Times New Roman" panose="02020603050405020304" pitchFamily="18" charset="0"/>
              </a:rPr>
              <a:t>She / he has … eyes and dark / fair </a:t>
            </a:r>
            <a:r>
              <a:rPr lang="en-GB" sz="2000" b="1" dirty="0" smtClean="0">
                <a:latin typeface="Times New Roman" panose="02020603050405020304" pitchFamily="18" charset="0"/>
              </a:rPr>
              <a:t>hair</a:t>
            </a:r>
            <a:r>
              <a:rPr lang="ru-RU" sz="2000" b="1" dirty="0" smtClean="0">
                <a:latin typeface="Times New Roman" panose="02020603050405020304" pitchFamily="18" charset="0"/>
              </a:rPr>
              <a:t> – </a:t>
            </a:r>
            <a:r>
              <a:rPr lang="ru-RU" sz="2000" dirty="0" smtClean="0">
                <a:latin typeface="Times New Roman" panose="02020603050405020304" pitchFamily="18" charset="0"/>
              </a:rPr>
              <a:t>Глаза, волосы (рост, фигура)</a:t>
            </a:r>
            <a:endParaRPr lang="ru-RU" sz="2000" dirty="0"/>
          </a:p>
          <a:p>
            <a:r>
              <a:rPr lang="en-GB" sz="2000" b="1" dirty="0" smtClean="0">
                <a:latin typeface="Times New Roman" panose="02020603050405020304" pitchFamily="18" charset="0"/>
              </a:rPr>
              <a:t>- </a:t>
            </a:r>
            <a:r>
              <a:rPr lang="en-GB" sz="2000" b="1" dirty="0">
                <a:latin typeface="Times New Roman" panose="02020603050405020304" pitchFamily="18" charset="0"/>
              </a:rPr>
              <a:t>The girl / boy is wearing </a:t>
            </a:r>
            <a:r>
              <a:rPr lang="en-GB" sz="2000" b="1" dirty="0" smtClean="0">
                <a:latin typeface="Times New Roman" panose="02020603050405020304" pitchFamily="18" charset="0"/>
              </a:rPr>
              <a:t>…</a:t>
            </a:r>
            <a:r>
              <a:rPr lang="ru-RU" sz="2000" b="1" dirty="0" smtClean="0">
                <a:latin typeface="Times New Roman" panose="02020603050405020304" pitchFamily="18" charset="0"/>
              </a:rPr>
              <a:t> -  </a:t>
            </a:r>
            <a:r>
              <a:rPr lang="ru-RU" sz="2000" dirty="0" smtClean="0">
                <a:latin typeface="Times New Roman" panose="02020603050405020304" pitchFamily="18" charset="0"/>
              </a:rPr>
              <a:t>Одежда ( + цвет)</a:t>
            </a:r>
            <a:endParaRPr lang="ru-RU" sz="2000" dirty="0"/>
          </a:p>
          <a:p>
            <a:r>
              <a:rPr lang="en-GB" sz="2000" b="1" dirty="0" smtClean="0">
                <a:latin typeface="Times New Roman" panose="02020603050405020304" pitchFamily="18" charset="0"/>
              </a:rPr>
              <a:t>- </a:t>
            </a:r>
            <a:r>
              <a:rPr lang="en-GB" sz="2000" b="1" dirty="0">
                <a:latin typeface="Times New Roman" panose="02020603050405020304" pitchFamily="18" charset="0"/>
              </a:rPr>
              <a:t>I think she / he is </a:t>
            </a:r>
            <a:r>
              <a:rPr lang="en-GB" sz="2000" b="1" dirty="0" smtClean="0">
                <a:latin typeface="Times New Roman" panose="02020603050405020304" pitchFamily="18" charset="0"/>
              </a:rPr>
              <a:t>…</a:t>
            </a:r>
            <a:r>
              <a:rPr lang="ru-RU" sz="2000" b="1" dirty="0" smtClean="0">
                <a:latin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</a:rPr>
              <a:t>Какой по характеру человек (прилагательные)</a:t>
            </a:r>
            <a:endParaRPr lang="ru-RU" dirty="0"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18" y="2499829"/>
            <a:ext cx="3011685" cy="2133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418" y="4848382"/>
            <a:ext cx="81926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seems to me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girl is about 20.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has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 brown eyes and long dark hair.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She is wearing a blue shirt. </a:t>
            </a:r>
          </a:p>
          <a:p>
            <a:r>
              <a:rPr lang="en-GB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think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is very friendly, clever and pretty.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071" y="253467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ответа поможет вам: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whether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014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8426" y="461592"/>
            <a:ext cx="8126361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Whether </a:t>
            </a:r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you like the picture or </a:t>
            </a:r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not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Нравится ли тебе картинка</a:t>
            </a:r>
            <a:endParaRPr lang="ru-RU" sz="2000" dirty="0"/>
          </a:p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Why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- Почему </a:t>
            </a:r>
            <a:endParaRPr lang="en-GB" sz="20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GB" sz="2000" b="1" dirty="0" smtClean="0">
                <a:latin typeface="Times New Roman" panose="02020603050405020304" pitchFamily="18" charset="0"/>
              </a:rPr>
              <a:t>I </a:t>
            </a:r>
            <a:r>
              <a:rPr lang="en-GB" sz="2000" b="1" dirty="0">
                <a:latin typeface="Times New Roman" panose="02020603050405020304" pitchFamily="18" charset="0"/>
              </a:rPr>
              <a:t>like the picture because </a:t>
            </a:r>
            <a:r>
              <a:rPr lang="en-GB" sz="2000" b="1" dirty="0" smtClean="0">
                <a:latin typeface="Times New Roman" panose="02020603050405020304" pitchFamily="18" charset="0"/>
              </a:rPr>
              <a:t>it </a:t>
            </a:r>
            <a:r>
              <a:rPr lang="en-GB" sz="2000" b="1" dirty="0">
                <a:latin typeface="Times New Roman" panose="02020603050405020304" pitchFamily="18" charset="0"/>
              </a:rPr>
              <a:t>is bright and </a:t>
            </a:r>
            <a:r>
              <a:rPr lang="en-GB" sz="2000" b="1" dirty="0" smtClean="0">
                <a:latin typeface="Times New Roman" panose="02020603050405020304" pitchFamily="18" charset="0"/>
              </a:rPr>
              <a:t>colourful.</a:t>
            </a:r>
            <a:r>
              <a:rPr 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(яркая и цветная)</a:t>
            </a:r>
            <a:endParaRPr lang="en-GB" sz="2000" dirty="0" smtClean="0">
              <a:latin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GB" sz="2000" b="1" dirty="0" smtClean="0">
                <a:latin typeface="Times New Roman" panose="02020603050405020304" pitchFamily="18" charset="0"/>
              </a:rPr>
              <a:t>It is full </a:t>
            </a:r>
            <a:r>
              <a:rPr lang="en-GB" sz="2000" b="1" dirty="0">
                <a:latin typeface="Times New Roman" panose="02020603050405020304" pitchFamily="18" charset="0"/>
              </a:rPr>
              <a:t>of positive </a:t>
            </a:r>
            <a:r>
              <a:rPr lang="en-GB" sz="2000" b="1" dirty="0" smtClean="0">
                <a:latin typeface="Times New Roman" panose="02020603050405020304" pitchFamily="18" charset="0"/>
              </a:rPr>
              <a:t>emotions.</a:t>
            </a:r>
            <a:r>
              <a:rPr 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(положительные эмоции)</a:t>
            </a:r>
            <a:endParaRPr lang="en-GB" sz="2000" dirty="0" smtClean="0">
              <a:latin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GB" sz="2000" b="1" dirty="0" smtClean="0">
                <a:effectLst/>
                <a:latin typeface="Times New Roman" panose="02020603050405020304" pitchFamily="18" charset="0"/>
              </a:rPr>
              <a:t>It reminds me </a:t>
            </a:r>
            <a:r>
              <a:rPr lang="en-US" sz="2000" b="1" dirty="0" smtClean="0">
                <a:latin typeface="Times New Roman" panose="02020603050405020304" pitchFamily="18" charset="0"/>
              </a:rPr>
              <a:t>of</a:t>
            </a:r>
            <a:r>
              <a:rPr lang="en-GB" sz="2000" b="1" dirty="0" smtClean="0">
                <a:effectLst/>
                <a:latin typeface="Times New Roman" panose="02020603050405020304" pitchFamily="18" charset="0"/>
              </a:rPr>
              <a:t> …</a:t>
            </a:r>
            <a:r>
              <a:rPr lang="ru-RU" sz="2000" b="1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Times New Roman" panose="02020603050405020304" pitchFamily="18" charset="0"/>
              </a:rPr>
              <a:t>Фото напоминает мне о…</a:t>
            </a:r>
            <a:endParaRPr lang="ru-RU" dirty="0"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466" y="2595467"/>
            <a:ext cx="3106396" cy="22008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078" y="5023687"/>
            <a:ext cx="85990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I like the picture because it is bright and colourful.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this picture because it’s full of positive emotions.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reading and the picture  reminds me of </a:t>
            </a:r>
            <a:r>
              <a:rPr lang="en-GB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visit to the library.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That’s all. + (I want to say about the picture/about it).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32787" y="260817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ответа поможет вам: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just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whether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11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159</TotalTime>
  <Words>565</Words>
  <Application>Microsoft Office PowerPoint</Application>
  <PresentationFormat>Экран (4:3)</PresentationFormat>
  <Paragraphs>72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Times New Roman</vt:lpstr>
      <vt:lpstr>Ретро</vt:lpstr>
      <vt:lpstr>ВПР  Английский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MKB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Бэлигма Дамдинова</dc:creator>
  <cp:lastModifiedBy>Бэлигма Дамдинова</cp:lastModifiedBy>
  <cp:revision>19</cp:revision>
  <dcterms:created xsi:type="dcterms:W3CDTF">2019-02-13T11:57:35Z</dcterms:created>
  <dcterms:modified xsi:type="dcterms:W3CDTF">2022-11-08T17:32:04Z</dcterms:modified>
</cp:coreProperties>
</file>