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72" r:id="rId2"/>
    <p:sldId id="271" r:id="rId3"/>
    <p:sldId id="275" r:id="rId4"/>
    <p:sldId id="284" r:id="rId5"/>
    <p:sldId id="282" r:id="rId6"/>
    <p:sldId id="285" r:id="rId7"/>
    <p:sldId id="286" r:id="rId8"/>
    <p:sldId id="278" r:id="rId9"/>
    <p:sldId id="277" r:id="rId10"/>
    <p:sldId id="287" r:id="rId11"/>
    <p:sldId id="258" r:id="rId12"/>
    <p:sldId id="288" r:id="rId13"/>
    <p:sldId id="261" r:id="rId14"/>
    <p:sldId id="289" r:id="rId15"/>
    <p:sldId id="290" r:id="rId16"/>
    <p:sldId id="263" r:id="rId17"/>
    <p:sldId id="291" r:id="rId18"/>
    <p:sldId id="266" r:id="rId19"/>
    <p:sldId id="267" r:id="rId20"/>
    <p:sldId id="268" r:id="rId21"/>
    <p:sldId id="269" r:id="rId22"/>
    <p:sldId id="270" r:id="rId23"/>
    <p:sldId id="292" r:id="rId24"/>
    <p:sldId id="293" r:id="rId25"/>
    <p:sldId id="294" r:id="rId2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44442"/>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088" autoAdjust="0"/>
    <p:restoredTop sz="94624" autoAdjust="0"/>
  </p:normalViewPr>
  <p:slideViewPr>
    <p:cSldViewPr>
      <p:cViewPr varScale="1">
        <p:scale>
          <a:sx n="69" d="100"/>
          <a:sy n="69" d="100"/>
        </p:scale>
        <p:origin x="-876" y="-10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ru-RU" smtClean="0"/>
              <a:t>Образец заголовка</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7" name="Date Placeholder 6"/>
          <p:cNvSpPr>
            <a:spLocks noGrp="1"/>
          </p:cNvSpPr>
          <p:nvPr>
            <p:ph type="dt" sz="half" idx="10"/>
          </p:nvPr>
        </p:nvSpPr>
        <p:spPr/>
        <p:txBody>
          <a:bodyPr/>
          <a:lstStyle/>
          <a:p>
            <a:fld id="{0099EC31-D06F-45A4-AF37-A8FAB4856E61}" type="datetimeFigureOut">
              <a:rPr lang="ru-RU" smtClean="0"/>
              <a:pPr/>
              <a:t>26.01.2014</a:t>
            </a:fld>
            <a:endParaRPr lang="ru-RU"/>
          </a:p>
        </p:txBody>
      </p:sp>
      <p:sp>
        <p:nvSpPr>
          <p:cNvPr id="8" name="Slide Number Placeholder 7"/>
          <p:cNvSpPr>
            <a:spLocks noGrp="1"/>
          </p:cNvSpPr>
          <p:nvPr>
            <p:ph type="sldNum" sz="quarter" idx="11"/>
          </p:nvPr>
        </p:nvSpPr>
        <p:spPr/>
        <p:txBody>
          <a:bodyPr/>
          <a:lstStyle/>
          <a:p>
            <a:fld id="{61D3163E-7FFA-4519-90FA-7384DC073F29}" type="slidenum">
              <a:rPr lang="ru-RU" smtClean="0"/>
              <a:pPr/>
              <a:t>‹#›</a:t>
            </a:fld>
            <a:endParaRPr lang="ru-RU"/>
          </a:p>
        </p:txBody>
      </p:sp>
      <p:sp>
        <p:nvSpPr>
          <p:cNvPr id="9" name="Footer Placeholder 8"/>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0099EC31-D06F-45A4-AF37-A8FAB4856E61}" type="datetimeFigureOut">
              <a:rPr lang="ru-RU" smtClean="0"/>
              <a:pPr/>
              <a:t>26.01.2014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1D3163E-7FFA-4519-90FA-7384DC073F29}"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0099EC31-D06F-45A4-AF37-A8FAB4856E61}" type="datetimeFigureOut">
              <a:rPr lang="ru-RU" smtClean="0"/>
              <a:pPr/>
              <a:t>26.01.2014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1D3163E-7FFA-4519-90FA-7384DC073F29}"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4" name="Date Placeholder 3"/>
          <p:cNvSpPr>
            <a:spLocks noGrp="1"/>
          </p:cNvSpPr>
          <p:nvPr>
            <p:ph type="dt" sz="half" idx="10"/>
          </p:nvPr>
        </p:nvSpPr>
        <p:spPr/>
        <p:txBody>
          <a:bodyPr/>
          <a:lstStyle/>
          <a:p>
            <a:fld id="{0099EC31-D06F-45A4-AF37-A8FAB4856E61}" type="datetimeFigureOut">
              <a:rPr lang="ru-RU" smtClean="0"/>
              <a:pPr/>
              <a:t>26.01.2014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1D3163E-7FFA-4519-90FA-7384DC073F29}"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ru-RU" smtClean="0"/>
              <a:t>Образец заголовка</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099EC31-D06F-45A4-AF37-A8FAB4856E61}" type="datetimeFigureOut">
              <a:rPr lang="ru-RU" smtClean="0"/>
              <a:pPr/>
              <a:t>26.01.2014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1D3163E-7FFA-4519-90FA-7384DC073F29}" type="slidenum">
              <a:rPr lang="ru-RU" smtClean="0"/>
              <a:pPr/>
              <a:t>‹#›</a:t>
            </a:fld>
            <a:endParaRPr lang="ru-RU"/>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5" name="Date Placeholder 4"/>
          <p:cNvSpPr>
            <a:spLocks noGrp="1"/>
          </p:cNvSpPr>
          <p:nvPr>
            <p:ph type="dt" sz="half" idx="10"/>
          </p:nvPr>
        </p:nvSpPr>
        <p:spPr/>
        <p:txBody>
          <a:bodyPr/>
          <a:lstStyle/>
          <a:p>
            <a:fld id="{0099EC31-D06F-45A4-AF37-A8FAB4856E61}" type="datetimeFigureOut">
              <a:rPr lang="ru-RU" smtClean="0"/>
              <a:pPr/>
              <a:t>26.01.2014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1D3163E-7FFA-4519-90FA-7384DC073F29}" type="slidenum">
              <a:rPr lang="ru-RU" smtClean="0"/>
              <a:pPr/>
              <a:t>‹#›</a:t>
            </a:fld>
            <a:endParaRPr lang="ru-RU"/>
          </a:p>
        </p:txBody>
      </p:sp>
      <p:sp>
        <p:nvSpPr>
          <p:cNvPr id="9" name="Content Placeholder 8"/>
          <p:cNvSpPr>
            <a:spLocks noGrp="1"/>
          </p:cNvSpPr>
          <p:nvPr>
            <p:ph sz="quarter" idx="13"/>
          </p:nvPr>
        </p:nvSpPr>
        <p:spPr>
          <a:xfrm>
            <a:off x="365760" y="1600200"/>
            <a:ext cx="4041648" cy="452628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7" name="Date Placeholder 6"/>
          <p:cNvSpPr>
            <a:spLocks noGrp="1"/>
          </p:cNvSpPr>
          <p:nvPr>
            <p:ph type="dt" sz="half" idx="10"/>
          </p:nvPr>
        </p:nvSpPr>
        <p:spPr/>
        <p:txBody>
          <a:bodyPr/>
          <a:lstStyle/>
          <a:p>
            <a:fld id="{0099EC31-D06F-45A4-AF37-A8FAB4856E61}" type="datetimeFigureOut">
              <a:rPr lang="ru-RU" smtClean="0"/>
              <a:pPr/>
              <a:t>26.01.2014</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61D3163E-7FFA-4519-90FA-7384DC073F29}" type="slidenum">
              <a:rPr lang="ru-RU" smtClean="0"/>
              <a:pPr/>
              <a:t>‹#›</a:t>
            </a:fld>
            <a:endParaRPr lang="ru-RU"/>
          </a:p>
        </p:txBody>
      </p:sp>
      <p:sp>
        <p:nvSpPr>
          <p:cNvPr id="11" name="Content Placeholder 10"/>
          <p:cNvSpPr>
            <a:spLocks noGrp="1"/>
          </p:cNvSpPr>
          <p:nvPr>
            <p:ph sz="quarter" idx="13"/>
          </p:nvPr>
        </p:nvSpPr>
        <p:spPr>
          <a:xfrm>
            <a:off x="457200" y="2212848"/>
            <a:ext cx="4041648" cy="391363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0099EC31-D06F-45A4-AF37-A8FAB4856E61}" type="datetimeFigureOut">
              <a:rPr lang="ru-RU" smtClean="0"/>
              <a:pPr/>
              <a:t>26.01.2014</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61D3163E-7FFA-4519-90FA-7384DC073F29}"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99EC31-D06F-45A4-AF37-A8FAB4856E61}" type="datetimeFigureOut">
              <a:rPr lang="ru-RU" smtClean="0"/>
              <a:pPr/>
              <a:t>26.01.2014</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61D3163E-7FFA-4519-90FA-7384DC073F29}"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0099EC31-D06F-45A4-AF37-A8FAB4856E61}" type="datetimeFigureOut">
              <a:rPr lang="ru-RU" smtClean="0"/>
              <a:pPr/>
              <a:t>26.01.2014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1D3163E-7FFA-4519-90FA-7384DC073F29}"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ru-RU" smtClean="0"/>
              <a:t>Образец заголовка</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0099EC31-D06F-45A4-AF37-A8FAB4856E61}" type="datetimeFigureOut">
              <a:rPr lang="ru-RU" smtClean="0"/>
              <a:pPr/>
              <a:t>26.01.2014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1D3163E-7FFA-4519-90FA-7384DC073F29}"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0099EC31-D06F-45A4-AF37-A8FAB4856E61}" type="datetimeFigureOut">
              <a:rPr lang="ru-RU" smtClean="0"/>
              <a:pPr/>
              <a:t>26.01.2014</a:t>
            </a:fld>
            <a:endParaRPr lang="ru-RU"/>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ru-RU"/>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61D3163E-7FFA-4519-90FA-7384DC073F29}" type="slidenum">
              <a:rPr lang="ru-RU" smtClean="0"/>
              <a:pPr/>
              <a:t>‹#›</a:t>
            </a:fld>
            <a:endParaRPr lang="ru-RU"/>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4.xml"/><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003232" cy="3730426"/>
          </a:xfrm>
        </p:spPr>
        <p:txBody>
          <a:bodyPr/>
          <a:lstStyle/>
          <a:p>
            <a:r>
              <a:rPr lang="ru-RU" dirty="0" smtClean="0"/>
              <a:t>Зимние Олимпийские Игры</a:t>
            </a:r>
            <a:endParaRPr lang="ru-RU" dirty="0"/>
          </a:p>
        </p:txBody>
      </p:sp>
    </p:spTree>
    <p:extLst>
      <p:ext uri="{BB962C8B-B14F-4D97-AF65-F5344CB8AC3E}">
        <p14:creationId xmlns:p14="http://schemas.microsoft.com/office/powerpoint/2010/main" xmlns="" val="743591763"/>
      </p:ext>
    </p:extLst>
  </p:cSld>
  <p:clrMapOvr>
    <a:masterClrMapping/>
  </p:clrMapOvr>
  <mc:AlternateContent xmlns:mc="http://schemas.openxmlformats.org/markup-compatibility/2006">
    <mc:Choice xmlns:p14="http://schemas.microsoft.com/office/powerpoint/2010/main" xmlns="" Requires="p14">
      <p:transition p14:dur="100">
        <p:cut/>
      </p:transition>
    </mc:Choice>
    <mc:Fallback>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91264" cy="1484784"/>
          </a:xfrm>
        </p:spPr>
        <p:txBody>
          <a:bodyPr/>
          <a:lstStyle/>
          <a:p>
            <a:r>
              <a:rPr lang="ru-RU" sz="4800" dirty="0" smtClean="0"/>
              <a:t>История конькобежных соревнований</a:t>
            </a:r>
            <a:endParaRPr lang="ru-RU" sz="4800" dirty="0"/>
          </a:p>
        </p:txBody>
      </p:sp>
      <p:sp>
        <p:nvSpPr>
          <p:cNvPr id="3" name="Объект 2"/>
          <p:cNvSpPr>
            <a:spLocks noGrp="1"/>
          </p:cNvSpPr>
          <p:nvPr>
            <p:ph idx="1"/>
          </p:nvPr>
        </p:nvSpPr>
        <p:spPr>
          <a:xfrm>
            <a:off x="395536" y="1484784"/>
            <a:ext cx="8352928" cy="5184576"/>
          </a:xfrm>
        </p:spPr>
        <p:txBody>
          <a:bodyPr>
            <a:noAutofit/>
          </a:bodyPr>
          <a:lstStyle/>
          <a:p>
            <a:r>
              <a:rPr lang="ru-RU" sz="2000" dirty="0">
                <a:solidFill>
                  <a:schemeClr val="tx1">
                    <a:lumMod val="95000"/>
                    <a:lumOff val="5000"/>
                  </a:schemeClr>
                </a:solidFill>
              </a:rPr>
              <a:t>Конькобежный спорт — один из старейших видов спорта. Самое раннее упоминание слова «конёк» можно найти в «Англо-Нидерландском словаре» </a:t>
            </a:r>
            <a:r>
              <a:rPr lang="ru-RU" sz="2000" dirty="0" err="1">
                <a:solidFill>
                  <a:schemeClr val="tx1">
                    <a:lumMod val="95000"/>
                    <a:lumOff val="5000"/>
                  </a:schemeClr>
                </a:solidFill>
              </a:rPr>
              <a:t>Гемаха</a:t>
            </a:r>
            <a:r>
              <a:rPr lang="ru-RU" sz="2000" dirty="0">
                <a:solidFill>
                  <a:schemeClr val="tx1">
                    <a:lumMod val="95000"/>
                    <a:lumOff val="5000"/>
                  </a:schemeClr>
                </a:solidFill>
              </a:rPr>
              <a:t> (1648). Самые древние коньки, обнаруженные археологами, принадлежали киммерийцам — кочевому племени, жившему 3200 лет назад в Северном Причерноморье.</a:t>
            </a:r>
          </a:p>
          <a:p>
            <a:r>
              <a:rPr lang="ru-RU" sz="2000" dirty="0">
                <a:solidFill>
                  <a:schemeClr val="tx1">
                    <a:lumMod val="95000"/>
                    <a:lumOff val="5000"/>
                  </a:schemeClr>
                </a:solidFill>
              </a:rPr>
              <a:t>Первые официально зафиксированные соревнования были проведены в Великобритании в январе 1763</a:t>
            </a:r>
          </a:p>
          <a:p>
            <a:r>
              <a:rPr lang="ru-RU" sz="2000" dirty="0">
                <a:solidFill>
                  <a:schemeClr val="tx1">
                    <a:lumMod val="95000"/>
                    <a:lumOff val="5000"/>
                  </a:schemeClr>
                </a:solidFill>
              </a:rPr>
              <a:t>В классических коньках бегут парами — один спортсмен находится на внешней дорожке, другой на внутренней, смена дорожек происходит каждый круг. Забеги проводятся против часовой стрелки. При смене дорожки случаются ситуации, когда спортсмены оказываются на переходной прямой рядом. В этом случае, бегущий по внутренней дорожке должен пропустить бегущего по внешней</a:t>
            </a:r>
          </a:p>
        </p:txBody>
      </p:sp>
    </p:spTree>
    <p:extLst>
      <p:ext uri="{BB962C8B-B14F-4D97-AF65-F5344CB8AC3E}">
        <p14:creationId xmlns:p14="http://schemas.microsoft.com/office/powerpoint/2010/main" xmlns="" val="4193936078"/>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500"/>
                                        <p:tgtEl>
                                          <p:spTgt spid="3">
                                            <p:txEl>
                                              <p:pRg st="0" end="0"/>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fade">
                                      <p:cBhvr>
                                        <p:cTn id="16" dur="500"/>
                                        <p:tgtEl>
                                          <p:spTgt spid="3">
                                            <p:txEl>
                                              <p:pRg st="1" end="1"/>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147248" cy="1052736"/>
          </a:xfrm>
        </p:spPr>
        <p:txBody>
          <a:bodyPr/>
          <a:lstStyle/>
          <a:p>
            <a:r>
              <a:rPr lang="ru-RU" dirty="0" smtClean="0"/>
              <a:t>Шорт-трек</a:t>
            </a:r>
            <a:endParaRPr lang="ru-RU" dirty="0"/>
          </a:p>
        </p:txBody>
      </p:sp>
      <p:sp>
        <p:nvSpPr>
          <p:cNvPr id="3" name="Объект 2"/>
          <p:cNvSpPr>
            <a:spLocks noGrp="1"/>
          </p:cNvSpPr>
          <p:nvPr>
            <p:ph idx="1"/>
          </p:nvPr>
        </p:nvSpPr>
        <p:spPr>
          <a:xfrm>
            <a:off x="395536" y="1052736"/>
            <a:ext cx="8291264" cy="5073427"/>
          </a:xfrm>
        </p:spPr>
        <p:txBody>
          <a:bodyPr/>
          <a:lstStyle/>
          <a:p>
            <a:r>
              <a:rPr lang="ru-RU" b="1" dirty="0">
                <a:solidFill>
                  <a:schemeClr val="tx1">
                    <a:lumMod val="95000"/>
                    <a:lumOff val="5000"/>
                  </a:schemeClr>
                </a:solidFill>
              </a:rPr>
              <a:t>Шорт-трек</a:t>
            </a:r>
            <a:r>
              <a:rPr lang="ru-RU" dirty="0">
                <a:solidFill>
                  <a:schemeClr val="tx1">
                    <a:lumMod val="95000"/>
                    <a:lumOff val="5000"/>
                  </a:schemeClr>
                </a:solidFill>
              </a:rPr>
              <a:t> (</a:t>
            </a:r>
            <a:r>
              <a:rPr lang="ru-RU" dirty="0" err="1">
                <a:solidFill>
                  <a:schemeClr val="tx1">
                    <a:lumMod val="95000"/>
                    <a:lumOff val="5000"/>
                  </a:schemeClr>
                </a:solidFill>
              </a:rPr>
              <a:t>англ.</a:t>
            </a:r>
            <a:r>
              <a:rPr lang="ru-RU" i="1" dirty="0" err="1">
                <a:solidFill>
                  <a:schemeClr val="tx1">
                    <a:lumMod val="95000"/>
                    <a:lumOff val="5000"/>
                  </a:schemeClr>
                </a:solidFill>
              </a:rPr>
              <a:t>Short</a:t>
            </a:r>
            <a:r>
              <a:rPr lang="ru-RU" i="1" dirty="0">
                <a:solidFill>
                  <a:schemeClr val="tx1">
                    <a:lumMod val="95000"/>
                    <a:lumOff val="5000"/>
                  </a:schemeClr>
                </a:solidFill>
              </a:rPr>
              <a:t> </a:t>
            </a:r>
            <a:r>
              <a:rPr lang="ru-RU" i="1" dirty="0" err="1">
                <a:solidFill>
                  <a:schemeClr val="tx1">
                    <a:lumMod val="95000"/>
                    <a:lumOff val="5000"/>
                  </a:schemeClr>
                </a:solidFill>
              </a:rPr>
              <a:t>track</a:t>
            </a:r>
            <a:r>
              <a:rPr lang="ru-RU" i="1" dirty="0">
                <a:solidFill>
                  <a:schemeClr val="tx1">
                    <a:lumMod val="95000"/>
                    <a:lumOff val="5000"/>
                  </a:schemeClr>
                </a:solidFill>
              </a:rPr>
              <a:t> </a:t>
            </a:r>
            <a:r>
              <a:rPr lang="ru-RU" i="1" dirty="0" err="1">
                <a:solidFill>
                  <a:schemeClr val="tx1">
                    <a:lumMod val="95000"/>
                    <a:lumOff val="5000"/>
                  </a:schemeClr>
                </a:solidFill>
              </a:rPr>
              <a:t>speed</a:t>
            </a:r>
            <a:r>
              <a:rPr lang="ru-RU" i="1" dirty="0">
                <a:solidFill>
                  <a:schemeClr val="tx1">
                    <a:lumMod val="95000"/>
                    <a:lumOff val="5000"/>
                  </a:schemeClr>
                </a:solidFill>
              </a:rPr>
              <a:t> </a:t>
            </a:r>
            <a:r>
              <a:rPr lang="ru-RU" i="1" dirty="0" err="1">
                <a:solidFill>
                  <a:schemeClr val="tx1">
                    <a:lumMod val="95000"/>
                    <a:lumOff val="5000"/>
                  </a:schemeClr>
                </a:solidFill>
              </a:rPr>
              <a:t>skating</a:t>
            </a:r>
            <a:r>
              <a:rPr lang="ru-RU" dirty="0">
                <a:solidFill>
                  <a:schemeClr val="tx1">
                    <a:lumMod val="95000"/>
                    <a:lumOff val="5000"/>
                  </a:schemeClr>
                </a:solidFill>
              </a:rPr>
              <a:t>,  </a:t>
            </a:r>
            <a:r>
              <a:rPr lang="ru-RU" i="1" dirty="0">
                <a:solidFill>
                  <a:schemeClr val="tx1">
                    <a:lumMod val="95000"/>
                    <a:lumOff val="5000"/>
                  </a:schemeClr>
                </a:solidFill>
              </a:rPr>
              <a:t>Скоростной бег на коньках на короткой дорожке</a:t>
            </a:r>
            <a:r>
              <a:rPr lang="ru-RU" dirty="0">
                <a:solidFill>
                  <a:schemeClr val="tx1">
                    <a:lumMod val="95000"/>
                    <a:lumOff val="5000"/>
                  </a:schemeClr>
                </a:solidFill>
              </a:rPr>
              <a:t>) — форма конькобежного спорта. В соревнованиях несколько спортсменов (как правило 4—8: чем больше дистанция, тем больше спортсменов в забеге) одновременно катаются по овальной ледовой дорожке длиной 111,12 м.</a:t>
            </a:r>
            <a:r>
              <a:rPr lang="ru-RU" dirty="0"/>
              <a:t> </a:t>
            </a:r>
            <a:r>
              <a:rPr lang="ru-RU" dirty="0">
                <a:solidFill>
                  <a:schemeClr val="tx1">
                    <a:lumMod val="95000"/>
                    <a:lumOff val="5000"/>
                  </a:schemeClr>
                </a:solidFill>
              </a:rPr>
              <a:t>Шорт-трек в России начался с участия во Универсиаде 1985 года в </a:t>
            </a:r>
            <a:r>
              <a:rPr lang="ru-RU" dirty="0" err="1">
                <a:solidFill>
                  <a:schemeClr val="tx1">
                    <a:lumMod val="95000"/>
                    <a:lumOff val="5000"/>
                  </a:schemeClr>
                </a:solidFill>
              </a:rPr>
              <a:t>Беллуно</a:t>
            </a:r>
            <a:r>
              <a:rPr lang="ru-RU" dirty="0">
                <a:solidFill>
                  <a:schemeClr val="tx1">
                    <a:lumMod val="95000"/>
                    <a:lumOff val="5000"/>
                  </a:schemeClr>
                </a:solidFill>
              </a:rPr>
              <a:t> (Италия). Первый чемпионат СССР был проведен в 1988 году.</a:t>
            </a:r>
          </a:p>
          <a:p>
            <a:endParaRPr lang="ru-RU" dirty="0"/>
          </a:p>
        </p:txBody>
      </p:sp>
    </p:spTree>
    <p:extLst>
      <p:ext uri="{BB962C8B-B14F-4D97-AF65-F5344CB8AC3E}">
        <p14:creationId xmlns:p14="http://schemas.microsoft.com/office/powerpoint/2010/main" xmlns="" val="1133338538"/>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barn(inVertical)">
                                      <p:cBhvr>
                                        <p:cTn id="14"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19256" cy="980728"/>
          </a:xfrm>
        </p:spPr>
        <p:txBody>
          <a:bodyPr/>
          <a:lstStyle/>
          <a:p>
            <a:r>
              <a:rPr lang="ru-RU" dirty="0" smtClean="0"/>
              <a:t>Фигурное катание</a:t>
            </a:r>
            <a:endParaRPr lang="ru-RU" dirty="0"/>
          </a:p>
        </p:txBody>
      </p:sp>
      <p:pic>
        <p:nvPicPr>
          <p:cNvPr id="5" name="Объект 4"/>
          <p:cNvPicPr>
            <a:picLocks noGrp="1" noChangeAspect="1"/>
          </p:cNvPicPr>
          <p:nvPr>
            <p:ph sz="half" idx="2"/>
          </p:nvPr>
        </p:nvPicPr>
        <p:blipFill>
          <a:blip r:embed="rId2">
            <a:extLst>
              <a:ext uri="{28A0092B-C50C-407E-A947-70E740481C1C}">
                <a14:useLocalDpi xmlns:a14="http://schemas.microsoft.com/office/drawing/2010/main" xmlns="" val="0"/>
              </a:ext>
            </a:extLst>
          </a:blip>
          <a:stretch>
            <a:fillRect/>
          </a:stretch>
        </p:blipFill>
        <p:spPr>
          <a:xfrm>
            <a:off x="4860033" y="1033026"/>
            <a:ext cx="3398786" cy="5093137"/>
          </a:xfrm>
        </p:spPr>
      </p:pic>
      <p:sp>
        <p:nvSpPr>
          <p:cNvPr id="4" name="Объект 3"/>
          <p:cNvSpPr>
            <a:spLocks noGrp="1"/>
          </p:cNvSpPr>
          <p:nvPr>
            <p:ph sz="quarter" idx="13"/>
          </p:nvPr>
        </p:nvSpPr>
        <p:spPr>
          <a:xfrm>
            <a:off x="251520" y="1052736"/>
            <a:ext cx="4464496" cy="5112568"/>
          </a:xfrm>
        </p:spPr>
        <p:txBody>
          <a:bodyPr>
            <a:noAutofit/>
          </a:bodyPr>
          <a:lstStyle/>
          <a:p>
            <a:r>
              <a:rPr lang="ru-RU" sz="1900" i="1" dirty="0">
                <a:solidFill>
                  <a:schemeClr val="tx1">
                    <a:lumMod val="95000"/>
                    <a:lumOff val="5000"/>
                  </a:schemeClr>
                </a:solidFill>
              </a:rPr>
              <a:t>Фигурное катание</a:t>
            </a:r>
            <a:r>
              <a:rPr lang="ru-RU" sz="1900" b="1" i="1" dirty="0">
                <a:solidFill>
                  <a:schemeClr val="tx1">
                    <a:lumMod val="95000"/>
                    <a:lumOff val="5000"/>
                  </a:schemeClr>
                </a:solidFill>
              </a:rPr>
              <a:t>.</a:t>
            </a:r>
            <a:r>
              <a:rPr lang="ru-RU" sz="1900" dirty="0">
                <a:solidFill>
                  <a:schemeClr val="tx1">
                    <a:lumMod val="95000"/>
                    <a:lumOff val="5000"/>
                  </a:schemeClr>
                </a:solidFill>
              </a:rPr>
              <a:t> Один из первых видов спорта, попавших в Олимпийскую программу. Это </a:t>
            </a:r>
            <a:r>
              <a:rPr lang="ru-RU" sz="1900" dirty="0" err="1" smtClean="0">
                <a:solidFill>
                  <a:schemeClr val="tx1">
                    <a:lumMod val="95000"/>
                    <a:lumOff val="5000"/>
                  </a:schemeClr>
                </a:solidFill>
              </a:rPr>
              <a:t>сложнокоординационный</a:t>
            </a:r>
            <a:endParaRPr lang="ru-RU" sz="1900" dirty="0" smtClean="0">
              <a:solidFill>
                <a:schemeClr val="tx1">
                  <a:lumMod val="95000"/>
                  <a:lumOff val="5000"/>
                </a:schemeClr>
              </a:solidFill>
            </a:endParaRPr>
          </a:p>
          <a:p>
            <a:r>
              <a:rPr lang="ru-RU" sz="1900" dirty="0" smtClean="0">
                <a:solidFill>
                  <a:schemeClr val="tx1">
                    <a:lumMod val="95000"/>
                    <a:lumOff val="5000"/>
                  </a:schemeClr>
                </a:solidFill>
              </a:rPr>
              <a:t>спорт идея </a:t>
            </a:r>
            <a:r>
              <a:rPr lang="ru-RU" sz="1900" dirty="0">
                <a:solidFill>
                  <a:schemeClr val="tx1">
                    <a:lumMod val="95000"/>
                    <a:lumOff val="5000"/>
                  </a:schemeClr>
                </a:solidFill>
              </a:rPr>
              <a:t>состоит в перемещении спортсмена или пары по льду -  со сменой направления скольжения, выполнением разнообразных элементов (вращения, прыжков, поддержек, шагов и других). В программу Олимпиады входят мужское и женское одиночные катания, фигурное катание парами, спортивные танцы на льду.</a:t>
            </a:r>
          </a:p>
        </p:txBody>
      </p:sp>
    </p:spTree>
    <p:extLst>
      <p:ext uri="{BB962C8B-B14F-4D97-AF65-F5344CB8AC3E}">
        <p14:creationId xmlns:p14="http://schemas.microsoft.com/office/powerpoint/2010/main" xmlns="" val="2365101711"/>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animEffect transition="in" filter="fade">
                                      <p:cBhvr>
                                        <p:cTn id="15" dur="500"/>
                                        <p:tgtEl>
                                          <p:spTgt spid="4">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История фигурного катания</a:t>
            </a:r>
            <a:endParaRPr lang="ru-RU" dirty="0"/>
          </a:p>
        </p:txBody>
      </p:sp>
      <p:sp>
        <p:nvSpPr>
          <p:cNvPr id="3" name="Объект 2"/>
          <p:cNvSpPr>
            <a:spLocks noGrp="1"/>
          </p:cNvSpPr>
          <p:nvPr>
            <p:ph idx="1"/>
          </p:nvPr>
        </p:nvSpPr>
        <p:spPr/>
        <p:txBody>
          <a:bodyPr>
            <a:normAutofit lnSpcReduction="10000"/>
          </a:bodyPr>
          <a:lstStyle/>
          <a:p>
            <a:r>
              <a:rPr lang="ru-RU" sz="2200" dirty="0">
                <a:solidFill>
                  <a:schemeClr val="tx1">
                    <a:lumMod val="95000"/>
                    <a:lumOff val="5000"/>
                  </a:schemeClr>
                </a:solidFill>
              </a:rPr>
              <a:t>Истоки фигурного катания лежат в далеком прошлом, и уходят корнями в бронзовый век (конец 4-го — начало 1-го тысячелетия до н. э.), об этом свидетельствуют находки археологов — костяные коньки, выполненные из фаланг конечностей крупных животных. Подобные находки встречаются во многих странах Европы, а самые древние «коньки» были обнаружены на берегу Южного Буга недалеко от </a:t>
            </a:r>
            <a:r>
              <a:rPr lang="ru-RU" sz="2200" dirty="0" smtClean="0">
                <a:solidFill>
                  <a:schemeClr val="tx1">
                    <a:lumMod val="95000"/>
                    <a:lumOff val="5000"/>
                  </a:schemeClr>
                </a:solidFill>
              </a:rPr>
              <a:t>Одессы. </a:t>
            </a:r>
            <a:r>
              <a:rPr lang="ru-RU" sz="2200" dirty="0">
                <a:solidFill>
                  <a:schemeClr val="tx1">
                    <a:lumMod val="95000"/>
                    <a:lumOff val="5000"/>
                  </a:schemeClr>
                </a:solidFill>
              </a:rPr>
              <a:t>(</a:t>
            </a:r>
            <a:r>
              <a:rPr lang="ru-RU" sz="2200" i="1" dirty="0">
                <a:solidFill>
                  <a:schemeClr val="tx1">
                    <a:lumMod val="95000"/>
                    <a:lumOff val="5000"/>
                  </a:schemeClr>
                </a:solidFill>
              </a:rPr>
              <a:t>Основная статья Фигурные коньки</a:t>
            </a:r>
            <a:r>
              <a:rPr lang="ru-RU" sz="2200" dirty="0">
                <a:solidFill>
                  <a:schemeClr val="tx1">
                    <a:lumMod val="95000"/>
                    <a:lumOff val="5000"/>
                  </a:schemeClr>
                </a:solidFill>
              </a:rPr>
              <a:t>)</a:t>
            </a:r>
          </a:p>
          <a:p>
            <a:r>
              <a:rPr lang="ru-RU" sz="2200" dirty="0">
                <a:solidFill>
                  <a:schemeClr val="tx1">
                    <a:lumMod val="95000"/>
                    <a:lumOff val="5000"/>
                  </a:schemeClr>
                </a:solidFill>
              </a:rPr>
              <a:t>Однако рождение фигурного катания, как вида спорта, связывают с моментом, когда коньки начали изготавливать из железа, а не из кости. По данным исследований впервые это произошло в Голландии, в XII—XIV веке. </a:t>
            </a:r>
          </a:p>
          <a:p>
            <a:endParaRPr lang="ru-RU" dirty="0"/>
          </a:p>
        </p:txBody>
      </p:sp>
    </p:spTree>
    <p:extLst>
      <p:ext uri="{BB962C8B-B14F-4D97-AF65-F5344CB8AC3E}">
        <p14:creationId xmlns:p14="http://schemas.microsoft.com/office/powerpoint/2010/main" xmlns="" val="2808234467"/>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par>
                                <p:cTn id="13" presetID="22" presetClass="entr" presetSubtype="4" fill="hold"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wipe(down)">
                                      <p:cBhvr>
                                        <p:cTn id="15"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147248" cy="1052736"/>
          </a:xfrm>
        </p:spPr>
        <p:txBody>
          <a:bodyPr/>
          <a:lstStyle/>
          <a:p>
            <a:r>
              <a:rPr lang="ru-RU" dirty="0">
                <a:solidFill>
                  <a:srgbClr val="7030A0"/>
                </a:solidFill>
              </a:rPr>
              <a:t>Лыжные виды спорта</a:t>
            </a:r>
          </a:p>
        </p:txBody>
      </p:sp>
      <p:pic>
        <p:nvPicPr>
          <p:cNvPr id="5" name="Объект 4"/>
          <p:cNvPicPr>
            <a:picLocks noGrp="1" noChangeAspect="1"/>
          </p:cNvPicPr>
          <p:nvPr>
            <p:ph sz="half" idx="2"/>
          </p:nvPr>
        </p:nvPicPr>
        <p:blipFill>
          <a:blip r:embed="rId2">
            <a:extLst>
              <a:ext uri="{28A0092B-C50C-407E-A947-70E740481C1C}">
                <a14:useLocalDpi xmlns:a14="http://schemas.microsoft.com/office/drawing/2010/main" xmlns="" val="0"/>
              </a:ext>
            </a:extLst>
          </a:blip>
          <a:stretch>
            <a:fillRect/>
          </a:stretch>
        </p:blipFill>
        <p:spPr>
          <a:xfrm>
            <a:off x="4535051" y="1052736"/>
            <a:ext cx="3617489" cy="2447925"/>
          </a:xfrm>
        </p:spPr>
      </p:pic>
      <p:sp>
        <p:nvSpPr>
          <p:cNvPr id="4" name="Объект 3"/>
          <p:cNvSpPr>
            <a:spLocks noGrp="1"/>
          </p:cNvSpPr>
          <p:nvPr>
            <p:ph sz="quarter" idx="13"/>
          </p:nvPr>
        </p:nvSpPr>
        <p:spPr>
          <a:xfrm>
            <a:off x="395536" y="1052736"/>
            <a:ext cx="3960440" cy="2820175"/>
          </a:xfrm>
        </p:spPr>
        <p:txBody>
          <a:bodyPr>
            <a:normAutofit lnSpcReduction="10000"/>
          </a:bodyPr>
          <a:lstStyle/>
          <a:p>
            <a:pPr marL="0" indent="0">
              <a:buNone/>
            </a:pPr>
            <a:r>
              <a:rPr lang="ru-RU" dirty="0" smtClean="0">
                <a:solidFill>
                  <a:schemeClr val="tx1">
                    <a:lumMod val="95000"/>
                    <a:lumOff val="5000"/>
                  </a:schemeClr>
                </a:solidFill>
              </a:rPr>
              <a:t>Лыжный </a:t>
            </a:r>
            <a:r>
              <a:rPr lang="ru-RU" dirty="0">
                <a:solidFill>
                  <a:schemeClr val="tx1">
                    <a:lumMod val="95000"/>
                    <a:lumOff val="5000"/>
                  </a:schemeClr>
                </a:solidFill>
              </a:rPr>
              <a:t>спорт можно поделить на 4 больших категории.</a:t>
            </a:r>
            <a:endParaRPr lang="ru-RU" dirty="0" smtClean="0">
              <a:solidFill>
                <a:schemeClr val="tx1">
                  <a:lumMod val="95000"/>
                  <a:lumOff val="5000"/>
                </a:schemeClr>
              </a:solidFill>
            </a:endParaRPr>
          </a:p>
          <a:p>
            <a:r>
              <a:rPr lang="ru-RU" dirty="0" smtClean="0">
                <a:solidFill>
                  <a:schemeClr val="tx1">
                    <a:lumMod val="95000"/>
                    <a:lumOff val="5000"/>
                  </a:schemeClr>
                </a:solidFill>
              </a:rPr>
              <a:t>-Горнолыжный спорт</a:t>
            </a:r>
          </a:p>
          <a:p>
            <a:r>
              <a:rPr lang="ru-RU" dirty="0" smtClean="0">
                <a:solidFill>
                  <a:schemeClr val="tx1">
                    <a:lumMod val="95000"/>
                    <a:lumOff val="5000"/>
                  </a:schemeClr>
                </a:solidFill>
              </a:rPr>
              <a:t>-Лыжные гонки</a:t>
            </a:r>
          </a:p>
          <a:p>
            <a:r>
              <a:rPr lang="ru-RU" dirty="0" smtClean="0">
                <a:solidFill>
                  <a:schemeClr val="tx1">
                    <a:lumMod val="95000"/>
                    <a:lumOff val="5000"/>
                  </a:schemeClr>
                </a:solidFill>
              </a:rPr>
              <a:t>-Фристайл</a:t>
            </a:r>
          </a:p>
          <a:p>
            <a:r>
              <a:rPr lang="ru-RU" dirty="0" smtClean="0">
                <a:solidFill>
                  <a:schemeClr val="tx1">
                    <a:lumMod val="95000"/>
                    <a:lumOff val="5000"/>
                  </a:schemeClr>
                </a:solidFill>
              </a:rPr>
              <a:t>-Сноуборд</a:t>
            </a:r>
            <a:endParaRPr lang="ru-RU" dirty="0">
              <a:solidFill>
                <a:schemeClr val="tx1">
                  <a:lumMod val="95000"/>
                  <a:lumOff val="5000"/>
                </a:schemeClr>
              </a:solidFill>
            </a:endParaRP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467544" y="3872911"/>
            <a:ext cx="3649588" cy="273719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4499992" y="3603659"/>
            <a:ext cx="3744416" cy="2995533"/>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2000013206"/>
      </p:ext>
    </p:extLst>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53" presetClass="entr" presetSubtype="16" fill="hold" nodeType="clickEffect">
                                  <p:stCondLst>
                                    <p:cond delay="0"/>
                                  </p:stCondLst>
                                  <p:childTnLst>
                                    <p:set>
                                      <p:cBhvr>
                                        <p:cTn id="15" dur="1" fill="hold">
                                          <p:stCondLst>
                                            <p:cond delay="0"/>
                                          </p:stCondLst>
                                        </p:cTn>
                                        <p:tgtEl>
                                          <p:spTgt spid="4">
                                            <p:txEl>
                                              <p:pRg st="1" end="1"/>
                                            </p:txEl>
                                          </p:spTgt>
                                        </p:tgtEl>
                                        <p:attrNameLst>
                                          <p:attrName>style.visibility</p:attrName>
                                        </p:attrNameLst>
                                      </p:cBhvr>
                                      <p:to>
                                        <p:strVal val="visible"/>
                                      </p:to>
                                    </p:set>
                                    <p:anim calcmode="lin" valueType="num">
                                      <p:cBhvr>
                                        <p:cTn id="16" dur="500" fill="hold"/>
                                        <p:tgtEl>
                                          <p:spTgt spid="4">
                                            <p:txEl>
                                              <p:pRg st="1" end="1"/>
                                            </p:txEl>
                                          </p:spTgt>
                                        </p:tgtEl>
                                        <p:attrNameLst>
                                          <p:attrName>ppt_w</p:attrName>
                                        </p:attrNameLst>
                                      </p:cBhvr>
                                      <p:tavLst>
                                        <p:tav tm="0">
                                          <p:val>
                                            <p:fltVal val="0"/>
                                          </p:val>
                                        </p:tav>
                                        <p:tav tm="100000">
                                          <p:val>
                                            <p:strVal val="#ppt_w"/>
                                          </p:val>
                                        </p:tav>
                                      </p:tavLst>
                                    </p:anim>
                                    <p:anim calcmode="lin" valueType="num">
                                      <p:cBhvr>
                                        <p:cTn id="17" dur="500" fill="hold"/>
                                        <p:tgtEl>
                                          <p:spTgt spid="4">
                                            <p:txEl>
                                              <p:pRg st="1" end="1"/>
                                            </p:txEl>
                                          </p:spTgt>
                                        </p:tgtEl>
                                        <p:attrNameLst>
                                          <p:attrName>ppt_h</p:attrName>
                                        </p:attrNameLst>
                                      </p:cBhvr>
                                      <p:tavLst>
                                        <p:tav tm="0">
                                          <p:val>
                                            <p:fltVal val="0"/>
                                          </p:val>
                                        </p:tav>
                                        <p:tav tm="100000">
                                          <p:val>
                                            <p:strVal val="#ppt_h"/>
                                          </p:val>
                                        </p:tav>
                                      </p:tavLst>
                                    </p:anim>
                                    <p:animEffect transition="in" filter="fade">
                                      <p:cBhvr>
                                        <p:cTn id="18" dur="500"/>
                                        <p:tgtEl>
                                          <p:spTgt spid="4">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53" presetClass="entr" presetSubtype="16" fill="hold" nodeType="clickEffect">
                                  <p:stCondLst>
                                    <p:cond delay="0"/>
                                  </p:stCondLst>
                                  <p:childTnLst>
                                    <p:set>
                                      <p:cBhvr>
                                        <p:cTn id="22" dur="1" fill="hold">
                                          <p:stCondLst>
                                            <p:cond delay="0"/>
                                          </p:stCondLst>
                                        </p:cTn>
                                        <p:tgtEl>
                                          <p:spTgt spid="3074"/>
                                        </p:tgtEl>
                                        <p:attrNameLst>
                                          <p:attrName>style.visibility</p:attrName>
                                        </p:attrNameLst>
                                      </p:cBhvr>
                                      <p:to>
                                        <p:strVal val="visible"/>
                                      </p:to>
                                    </p:set>
                                    <p:anim calcmode="lin" valueType="num">
                                      <p:cBhvr>
                                        <p:cTn id="23" dur="500" fill="hold"/>
                                        <p:tgtEl>
                                          <p:spTgt spid="3074"/>
                                        </p:tgtEl>
                                        <p:attrNameLst>
                                          <p:attrName>ppt_w</p:attrName>
                                        </p:attrNameLst>
                                      </p:cBhvr>
                                      <p:tavLst>
                                        <p:tav tm="0">
                                          <p:val>
                                            <p:fltVal val="0"/>
                                          </p:val>
                                        </p:tav>
                                        <p:tav tm="100000">
                                          <p:val>
                                            <p:strVal val="#ppt_w"/>
                                          </p:val>
                                        </p:tav>
                                      </p:tavLst>
                                    </p:anim>
                                    <p:anim calcmode="lin" valueType="num">
                                      <p:cBhvr>
                                        <p:cTn id="24" dur="500" fill="hold"/>
                                        <p:tgtEl>
                                          <p:spTgt spid="3074"/>
                                        </p:tgtEl>
                                        <p:attrNameLst>
                                          <p:attrName>ppt_h</p:attrName>
                                        </p:attrNameLst>
                                      </p:cBhvr>
                                      <p:tavLst>
                                        <p:tav tm="0">
                                          <p:val>
                                            <p:fltVal val="0"/>
                                          </p:val>
                                        </p:tav>
                                        <p:tav tm="100000">
                                          <p:val>
                                            <p:strVal val="#ppt_h"/>
                                          </p:val>
                                        </p:tav>
                                      </p:tavLst>
                                    </p:anim>
                                    <p:animEffect transition="in" filter="fade">
                                      <p:cBhvr>
                                        <p:cTn id="25" dur="500"/>
                                        <p:tgtEl>
                                          <p:spTgt spid="3074"/>
                                        </p:tgtEl>
                                      </p:cBhvr>
                                    </p:animEffect>
                                  </p:childTnLst>
                                </p:cTn>
                              </p:par>
                            </p:childTnLst>
                          </p:cTn>
                        </p:par>
                      </p:childTnLst>
                    </p:cTn>
                  </p:par>
                  <p:par>
                    <p:cTn id="26" fill="hold">
                      <p:stCondLst>
                        <p:cond delay="indefinite"/>
                      </p:stCondLst>
                      <p:childTnLst>
                        <p:par>
                          <p:cTn id="27" fill="hold">
                            <p:stCondLst>
                              <p:cond delay="0"/>
                            </p:stCondLst>
                            <p:childTnLst>
                              <p:par>
                                <p:cTn id="28" presetID="31" presetClass="entr" presetSubtype="0" fill="hold" nodeType="clickEffect">
                                  <p:stCondLst>
                                    <p:cond delay="0"/>
                                  </p:stCondLst>
                                  <p:childTnLst>
                                    <p:set>
                                      <p:cBhvr>
                                        <p:cTn id="29" dur="1" fill="hold">
                                          <p:stCondLst>
                                            <p:cond delay="0"/>
                                          </p:stCondLst>
                                        </p:cTn>
                                        <p:tgtEl>
                                          <p:spTgt spid="4">
                                            <p:txEl>
                                              <p:pRg st="2" end="2"/>
                                            </p:txEl>
                                          </p:spTgt>
                                        </p:tgtEl>
                                        <p:attrNameLst>
                                          <p:attrName>style.visibility</p:attrName>
                                        </p:attrNameLst>
                                      </p:cBhvr>
                                      <p:to>
                                        <p:strVal val="visible"/>
                                      </p:to>
                                    </p:set>
                                    <p:anim calcmode="lin" valueType="num">
                                      <p:cBhvr>
                                        <p:cTn id="30" dur="1000" fill="hold"/>
                                        <p:tgtEl>
                                          <p:spTgt spid="4">
                                            <p:txEl>
                                              <p:pRg st="2" end="2"/>
                                            </p:txEl>
                                          </p:spTgt>
                                        </p:tgtEl>
                                        <p:attrNameLst>
                                          <p:attrName>ppt_w</p:attrName>
                                        </p:attrNameLst>
                                      </p:cBhvr>
                                      <p:tavLst>
                                        <p:tav tm="0">
                                          <p:val>
                                            <p:fltVal val="0"/>
                                          </p:val>
                                        </p:tav>
                                        <p:tav tm="100000">
                                          <p:val>
                                            <p:strVal val="#ppt_w"/>
                                          </p:val>
                                        </p:tav>
                                      </p:tavLst>
                                    </p:anim>
                                    <p:anim calcmode="lin" valueType="num">
                                      <p:cBhvr>
                                        <p:cTn id="31" dur="1000" fill="hold"/>
                                        <p:tgtEl>
                                          <p:spTgt spid="4">
                                            <p:txEl>
                                              <p:pRg st="2" end="2"/>
                                            </p:txEl>
                                          </p:spTgt>
                                        </p:tgtEl>
                                        <p:attrNameLst>
                                          <p:attrName>ppt_h</p:attrName>
                                        </p:attrNameLst>
                                      </p:cBhvr>
                                      <p:tavLst>
                                        <p:tav tm="0">
                                          <p:val>
                                            <p:fltVal val="0"/>
                                          </p:val>
                                        </p:tav>
                                        <p:tav tm="100000">
                                          <p:val>
                                            <p:strVal val="#ppt_h"/>
                                          </p:val>
                                        </p:tav>
                                      </p:tavLst>
                                    </p:anim>
                                    <p:anim calcmode="lin" valueType="num">
                                      <p:cBhvr>
                                        <p:cTn id="32" dur="1000" fill="hold"/>
                                        <p:tgtEl>
                                          <p:spTgt spid="4">
                                            <p:txEl>
                                              <p:pRg st="2" end="2"/>
                                            </p:txEl>
                                          </p:spTgt>
                                        </p:tgtEl>
                                        <p:attrNameLst>
                                          <p:attrName>style.rotation</p:attrName>
                                        </p:attrNameLst>
                                      </p:cBhvr>
                                      <p:tavLst>
                                        <p:tav tm="0">
                                          <p:val>
                                            <p:fltVal val="90"/>
                                          </p:val>
                                        </p:tav>
                                        <p:tav tm="100000">
                                          <p:val>
                                            <p:fltVal val="0"/>
                                          </p:val>
                                        </p:tav>
                                      </p:tavLst>
                                    </p:anim>
                                    <p:animEffect transition="in" filter="fade">
                                      <p:cBhvr>
                                        <p:cTn id="33" dur="1000"/>
                                        <p:tgtEl>
                                          <p:spTgt spid="4">
                                            <p:txEl>
                                              <p:pRg st="2" end="2"/>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31" presetClass="entr" presetSubtype="0" fill="hold" nodeType="clickEffect">
                                  <p:stCondLst>
                                    <p:cond delay="0"/>
                                  </p:stCondLst>
                                  <p:childTnLst>
                                    <p:set>
                                      <p:cBhvr>
                                        <p:cTn id="37" dur="1" fill="hold">
                                          <p:stCondLst>
                                            <p:cond delay="0"/>
                                          </p:stCondLst>
                                        </p:cTn>
                                        <p:tgtEl>
                                          <p:spTgt spid="5"/>
                                        </p:tgtEl>
                                        <p:attrNameLst>
                                          <p:attrName>style.visibility</p:attrName>
                                        </p:attrNameLst>
                                      </p:cBhvr>
                                      <p:to>
                                        <p:strVal val="visible"/>
                                      </p:to>
                                    </p:set>
                                    <p:anim calcmode="lin" valueType="num">
                                      <p:cBhvr>
                                        <p:cTn id="38" dur="1000" fill="hold"/>
                                        <p:tgtEl>
                                          <p:spTgt spid="5"/>
                                        </p:tgtEl>
                                        <p:attrNameLst>
                                          <p:attrName>ppt_w</p:attrName>
                                        </p:attrNameLst>
                                      </p:cBhvr>
                                      <p:tavLst>
                                        <p:tav tm="0">
                                          <p:val>
                                            <p:fltVal val="0"/>
                                          </p:val>
                                        </p:tav>
                                        <p:tav tm="100000">
                                          <p:val>
                                            <p:strVal val="#ppt_w"/>
                                          </p:val>
                                        </p:tav>
                                      </p:tavLst>
                                    </p:anim>
                                    <p:anim calcmode="lin" valueType="num">
                                      <p:cBhvr>
                                        <p:cTn id="39" dur="1000" fill="hold"/>
                                        <p:tgtEl>
                                          <p:spTgt spid="5"/>
                                        </p:tgtEl>
                                        <p:attrNameLst>
                                          <p:attrName>ppt_h</p:attrName>
                                        </p:attrNameLst>
                                      </p:cBhvr>
                                      <p:tavLst>
                                        <p:tav tm="0">
                                          <p:val>
                                            <p:fltVal val="0"/>
                                          </p:val>
                                        </p:tav>
                                        <p:tav tm="100000">
                                          <p:val>
                                            <p:strVal val="#ppt_h"/>
                                          </p:val>
                                        </p:tav>
                                      </p:tavLst>
                                    </p:anim>
                                    <p:anim calcmode="lin" valueType="num">
                                      <p:cBhvr>
                                        <p:cTn id="40" dur="1000" fill="hold"/>
                                        <p:tgtEl>
                                          <p:spTgt spid="5"/>
                                        </p:tgtEl>
                                        <p:attrNameLst>
                                          <p:attrName>style.rotation</p:attrName>
                                        </p:attrNameLst>
                                      </p:cBhvr>
                                      <p:tavLst>
                                        <p:tav tm="0">
                                          <p:val>
                                            <p:fltVal val="90"/>
                                          </p:val>
                                        </p:tav>
                                        <p:tav tm="100000">
                                          <p:val>
                                            <p:fltVal val="0"/>
                                          </p:val>
                                        </p:tav>
                                      </p:tavLst>
                                    </p:anim>
                                    <p:animEffect transition="in" filter="fade">
                                      <p:cBhvr>
                                        <p:cTn id="41" dur="1000"/>
                                        <p:tgtEl>
                                          <p:spTgt spid="5"/>
                                        </p:tgtEl>
                                      </p:cBhvr>
                                    </p:animEffect>
                                  </p:childTnLst>
                                </p:cTn>
                              </p:par>
                            </p:childTnLst>
                          </p:cTn>
                        </p:par>
                      </p:childTnLst>
                    </p:cTn>
                  </p:par>
                  <p:par>
                    <p:cTn id="42" fill="hold">
                      <p:stCondLst>
                        <p:cond delay="indefinite"/>
                      </p:stCondLst>
                      <p:childTnLst>
                        <p:par>
                          <p:cTn id="43" fill="hold">
                            <p:stCondLst>
                              <p:cond delay="0"/>
                            </p:stCondLst>
                            <p:childTnLst>
                              <p:par>
                                <p:cTn id="44" presetID="14" presetClass="entr" presetSubtype="10" fill="hold" nodeType="clickEffect">
                                  <p:stCondLst>
                                    <p:cond delay="0"/>
                                  </p:stCondLst>
                                  <p:childTnLst>
                                    <p:set>
                                      <p:cBhvr>
                                        <p:cTn id="45" dur="1" fill="hold">
                                          <p:stCondLst>
                                            <p:cond delay="0"/>
                                          </p:stCondLst>
                                        </p:cTn>
                                        <p:tgtEl>
                                          <p:spTgt spid="4">
                                            <p:txEl>
                                              <p:pRg st="3" end="3"/>
                                            </p:txEl>
                                          </p:spTgt>
                                        </p:tgtEl>
                                        <p:attrNameLst>
                                          <p:attrName>style.visibility</p:attrName>
                                        </p:attrNameLst>
                                      </p:cBhvr>
                                      <p:to>
                                        <p:strVal val="visible"/>
                                      </p:to>
                                    </p:set>
                                    <p:animEffect transition="in" filter="randombar(horizontal)">
                                      <p:cBhvr>
                                        <p:cTn id="46" dur="500"/>
                                        <p:tgtEl>
                                          <p:spTgt spid="4">
                                            <p:txEl>
                                              <p:pRg st="3" end="3"/>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14" presetClass="entr" presetSubtype="10" fill="hold" nodeType="clickEffect">
                                  <p:stCondLst>
                                    <p:cond delay="0"/>
                                  </p:stCondLst>
                                  <p:childTnLst>
                                    <p:set>
                                      <p:cBhvr>
                                        <p:cTn id="50" dur="1" fill="hold">
                                          <p:stCondLst>
                                            <p:cond delay="0"/>
                                          </p:stCondLst>
                                        </p:cTn>
                                        <p:tgtEl>
                                          <p:spTgt spid="3075"/>
                                        </p:tgtEl>
                                        <p:attrNameLst>
                                          <p:attrName>style.visibility</p:attrName>
                                        </p:attrNameLst>
                                      </p:cBhvr>
                                      <p:to>
                                        <p:strVal val="visible"/>
                                      </p:to>
                                    </p:set>
                                    <p:animEffect transition="in" filter="randombar(horizontal)">
                                      <p:cBhvr>
                                        <p:cTn id="51" dur="500"/>
                                        <p:tgtEl>
                                          <p:spTgt spid="3075"/>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nodeType="clickEffect">
                                  <p:stCondLst>
                                    <p:cond delay="0"/>
                                  </p:stCondLst>
                                  <p:childTnLst>
                                    <p:set>
                                      <p:cBhvr>
                                        <p:cTn id="55" dur="1" fill="hold">
                                          <p:stCondLst>
                                            <p:cond delay="0"/>
                                          </p:stCondLst>
                                        </p:cTn>
                                        <p:tgtEl>
                                          <p:spTgt spid="4">
                                            <p:txEl>
                                              <p:pRg st="4" end="4"/>
                                            </p:txEl>
                                          </p:spTgt>
                                        </p:tgtEl>
                                        <p:attrNameLst>
                                          <p:attrName>style.visibility</p:attrName>
                                        </p:attrNameLst>
                                      </p:cBhvr>
                                      <p:to>
                                        <p:strVal val="visible"/>
                                      </p:to>
                                    </p:set>
                                    <p:animEffect transition="in" filter="fade">
                                      <p:cBhvr>
                                        <p:cTn id="56"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58204" cy="1142984"/>
          </a:xfrm>
        </p:spPr>
        <p:txBody>
          <a:bodyPr/>
          <a:lstStyle/>
          <a:p>
            <a:r>
              <a:rPr lang="ru-RU" dirty="0" smtClean="0">
                <a:solidFill>
                  <a:srgbClr val="7030A0"/>
                </a:solidFill>
              </a:rPr>
              <a:t>Горнолыжный спорт</a:t>
            </a:r>
            <a:endParaRPr lang="ru-RU" dirty="0">
              <a:solidFill>
                <a:srgbClr val="7030A0"/>
              </a:solidFill>
            </a:endParaRPr>
          </a:p>
        </p:txBody>
      </p:sp>
      <p:pic>
        <p:nvPicPr>
          <p:cNvPr id="5" name="Содержимое 4" descr="1333427557_6r3sv4ok7xgbwtl.jpeg"/>
          <p:cNvPicPr>
            <a:picLocks noGrp="1" noChangeAspect="1"/>
          </p:cNvPicPr>
          <p:nvPr>
            <p:ph sz="half" idx="2"/>
          </p:nvPr>
        </p:nvPicPr>
        <p:blipFill>
          <a:blip r:embed="rId2"/>
          <a:stretch>
            <a:fillRect/>
          </a:stretch>
        </p:blipFill>
        <p:spPr>
          <a:xfrm>
            <a:off x="4357686" y="2000240"/>
            <a:ext cx="4612361" cy="3071833"/>
          </a:xfrm>
        </p:spPr>
      </p:pic>
      <p:sp>
        <p:nvSpPr>
          <p:cNvPr id="4" name="Содержимое 3"/>
          <p:cNvSpPr>
            <a:spLocks noGrp="1"/>
          </p:cNvSpPr>
          <p:nvPr>
            <p:ph sz="quarter" idx="13"/>
          </p:nvPr>
        </p:nvSpPr>
        <p:spPr/>
        <p:txBody>
          <a:bodyPr>
            <a:normAutofit fontScale="92500" lnSpcReduction="20000"/>
          </a:bodyPr>
          <a:lstStyle/>
          <a:p>
            <a:r>
              <a:rPr lang="ru-RU" b="1" dirty="0" smtClean="0">
                <a:solidFill>
                  <a:srgbClr val="7030A0"/>
                </a:solidFill>
              </a:rPr>
              <a:t>Горнолыжный спорт</a:t>
            </a:r>
            <a:r>
              <a:rPr lang="ru-RU" dirty="0" smtClean="0">
                <a:solidFill>
                  <a:schemeClr val="tx1">
                    <a:lumMod val="95000"/>
                    <a:lumOff val="5000"/>
                  </a:schemeClr>
                </a:solidFill>
              </a:rPr>
              <a:t> — спуск с гор на специальных лыжах. Вид спорта, а также популярный вид активного отдыха миллионов людей по всему миру. Традиционно наиболее развит в таких странах, как Австрия, Италия, Франция, Швейцария, США, Германия. Родиной горнолыжного спорта являются Альпы</a:t>
            </a:r>
            <a:endParaRPr lang="ru-RU" dirty="0">
              <a:solidFill>
                <a:schemeClr val="tx1">
                  <a:lumMod val="95000"/>
                  <a:lumOff val="5000"/>
                </a:schemeClr>
              </a:solidFill>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20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allAtOnce"/>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0"/>
            <a:ext cx="8501122" cy="1214422"/>
          </a:xfrm>
        </p:spPr>
        <p:txBody>
          <a:bodyPr/>
          <a:lstStyle/>
          <a:p>
            <a:r>
              <a:rPr lang="ru-RU" sz="4400" dirty="0" smtClean="0">
                <a:solidFill>
                  <a:srgbClr val="7030A0"/>
                </a:solidFill>
              </a:rPr>
              <a:t>История Горнолыжного спорта</a:t>
            </a:r>
            <a:endParaRPr lang="ru-RU" sz="4400" dirty="0">
              <a:solidFill>
                <a:srgbClr val="7030A0"/>
              </a:solidFill>
            </a:endParaRPr>
          </a:p>
        </p:txBody>
      </p:sp>
      <p:sp>
        <p:nvSpPr>
          <p:cNvPr id="3" name="Объект 2"/>
          <p:cNvSpPr>
            <a:spLocks noGrp="1"/>
          </p:cNvSpPr>
          <p:nvPr>
            <p:ph idx="1"/>
          </p:nvPr>
        </p:nvSpPr>
        <p:spPr>
          <a:xfrm>
            <a:off x="571472" y="1357298"/>
            <a:ext cx="8072494" cy="5072098"/>
          </a:xfrm>
        </p:spPr>
        <p:txBody>
          <a:bodyPr>
            <a:normAutofit lnSpcReduction="10000"/>
          </a:bodyPr>
          <a:lstStyle/>
          <a:p>
            <a:r>
              <a:rPr lang="ru-RU" dirty="0" smtClean="0">
                <a:solidFill>
                  <a:schemeClr val="tx1">
                    <a:lumMod val="95000"/>
                    <a:lumOff val="5000"/>
                  </a:schemeClr>
                </a:solidFill>
              </a:rPr>
              <a:t>Именно старушка Европа стала колыбелью горнолыжного спорта. Он возник в середине XVIII в. в Скандинавии. Если задаться целью найти идеальное место для такого катания, то лучшего и не придумать: Скандинавские горы невысокие, некрутые, и со снегом здесь проблем нет</a:t>
            </a:r>
            <a:r>
              <a:rPr lang="ru-RU" dirty="0" smtClean="0">
                <a:solidFill>
                  <a:schemeClr val="tx1">
                    <a:lumMod val="95000"/>
                    <a:lumOff val="5000"/>
                  </a:schemeClr>
                </a:solidFill>
              </a:rPr>
              <a:t>.</a:t>
            </a:r>
            <a:r>
              <a:rPr lang="ru-RU" dirty="0" smtClean="0">
                <a:solidFill>
                  <a:schemeClr val="tx1">
                    <a:lumMod val="95000"/>
                    <a:lumOff val="5000"/>
                  </a:schemeClr>
                </a:solidFill>
              </a:rPr>
              <a:t> Считается, что первые лыжные соревнования прошли в 1767 г. в окрестностях норвежского городка Телемаркена. Участники состязались в равнинной гонке, прыжках и горном спуске. Кстати, именно это место дало название стилю, модному по сей день и ставшему отдельной дисциплиной в официальных чемпионатах и телемарк.</a:t>
            </a:r>
            <a:endParaRPr lang="ru-RU" dirty="0">
              <a:solidFill>
                <a:schemeClr val="tx1">
                  <a:lumMod val="95000"/>
                  <a:lumOff val="5000"/>
                </a:schemeClr>
              </a:solidFill>
            </a:endParaRPr>
          </a:p>
        </p:txBody>
      </p:sp>
    </p:spTree>
    <p:extLst>
      <p:ext uri="{BB962C8B-B14F-4D97-AF65-F5344CB8AC3E}">
        <p14:creationId xmlns:p14="http://schemas.microsoft.com/office/powerpoint/2010/main" xmlns="" val="3053062281"/>
      </p:ext>
    </p:extLst>
  </p:cSld>
  <p:clrMapOvr>
    <a:masterClrMapping/>
  </p:clrMapOvr>
  <p:transition spd="slow">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186766" cy="1000108"/>
          </a:xfrm>
        </p:spPr>
        <p:txBody>
          <a:bodyPr/>
          <a:lstStyle/>
          <a:p>
            <a:r>
              <a:rPr lang="ru-RU" dirty="0" smtClean="0">
                <a:solidFill>
                  <a:srgbClr val="7030A0"/>
                </a:solidFill>
              </a:rPr>
              <a:t>Лыжные гонки</a:t>
            </a:r>
            <a:endParaRPr lang="ru-RU" dirty="0">
              <a:solidFill>
                <a:srgbClr val="7030A0"/>
              </a:solidFill>
            </a:endParaRPr>
          </a:p>
        </p:txBody>
      </p:sp>
      <p:pic>
        <p:nvPicPr>
          <p:cNvPr id="5" name="Содержимое 4" descr="1647_13788.jpg"/>
          <p:cNvPicPr>
            <a:picLocks noGrp="1" noChangeAspect="1"/>
          </p:cNvPicPr>
          <p:nvPr>
            <p:ph sz="half" idx="2"/>
          </p:nvPr>
        </p:nvPicPr>
        <p:blipFill>
          <a:blip r:embed="rId2"/>
          <a:stretch>
            <a:fillRect/>
          </a:stretch>
        </p:blipFill>
        <p:spPr>
          <a:xfrm>
            <a:off x="4286248" y="2071678"/>
            <a:ext cx="4645797" cy="3080521"/>
          </a:xfrm>
        </p:spPr>
      </p:pic>
      <p:sp>
        <p:nvSpPr>
          <p:cNvPr id="4" name="Содержимое 3"/>
          <p:cNvSpPr>
            <a:spLocks noGrp="1"/>
          </p:cNvSpPr>
          <p:nvPr>
            <p:ph sz="quarter" idx="13"/>
          </p:nvPr>
        </p:nvSpPr>
        <p:spPr>
          <a:xfrm>
            <a:off x="428596" y="1142984"/>
            <a:ext cx="3978812" cy="5072098"/>
          </a:xfrm>
        </p:spPr>
        <p:txBody>
          <a:bodyPr>
            <a:normAutofit fontScale="77500" lnSpcReduction="20000"/>
          </a:bodyPr>
          <a:lstStyle/>
          <a:p>
            <a:r>
              <a:rPr lang="ru-RU" b="1" dirty="0" err="1" smtClean="0">
                <a:solidFill>
                  <a:srgbClr val="7030A0"/>
                </a:solidFill>
              </a:rPr>
              <a:t>Лы́жные</a:t>
            </a:r>
            <a:r>
              <a:rPr lang="ru-RU" b="1" dirty="0" smtClean="0">
                <a:solidFill>
                  <a:srgbClr val="7030A0"/>
                </a:solidFill>
              </a:rPr>
              <a:t> </a:t>
            </a:r>
            <a:r>
              <a:rPr lang="ru-RU" b="1" dirty="0" err="1" smtClean="0">
                <a:solidFill>
                  <a:srgbClr val="7030A0"/>
                </a:solidFill>
              </a:rPr>
              <a:t>го́нки</a:t>
            </a:r>
            <a:r>
              <a:rPr lang="ru-RU" dirty="0" smtClean="0">
                <a:solidFill>
                  <a:schemeClr val="tx1">
                    <a:lumMod val="95000"/>
                    <a:lumOff val="5000"/>
                  </a:schemeClr>
                </a:solidFill>
              </a:rPr>
              <a:t> — гонки на лыжах на определённую дистанцию по специально подготовленной трассе среди лиц определённой категории (возрастной, половой и т. д.). Относятся к циклическим видам </a:t>
            </a:r>
            <a:r>
              <a:rPr lang="ru-RU" dirty="0" smtClean="0">
                <a:solidFill>
                  <a:schemeClr val="tx1">
                    <a:lumMod val="95000"/>
                    <a:lumOff val="5000"/>
                  </a:schemeClr>
                </a:solidFill>
              </a:rPr>
              <a:t>спорта </a:t>
            </a:r>
            <a:r>
              <a:rPr lang="ru-RU" dirty="0" smtClean="0">
                <a:solidFill>
                  <a:schemeClr val="tx1">
                    <a:lumMod val="95000"/>
                    <a:lumOff val="5000"/>
                  </a:schemeClr>
                </a:solidFill>
              </a:rPr>
              <a:t>Олимпийский вид спорта с 1924 года.</a:t>
            </a:r>
          </a:p>
          <a:p>
            <a:r>
              <a:rPr lang="ru-RU" dirty="0" smtClean="0">
                <a:solidFill>
                  <a:schemeClr val="tx1">
                    <a:lumMod val="95000"/>
                    <a:lumOff val="5000"/>
                  </a:schemeClr>
                </a:solidFill>
              </a:rPr>
              <a:t>Впервые состязания в лыжном беге на скорость состоялись в </a:t>
            </a:r>
            <a:r>
              <a:rPr lang="ru-RU" dirty="0" smtClean="0">
                <a:solidFill>
                  <a:schemeClr val="tx1">
                    <a:lumMod val="95000"/>
                    <a:lumOff val="5000"/>
                  </a:schemeClr>
                </a:solidFill>
              </a:rPr>
              <a:t>Норвегии в</a:t>
            </a:r>
            <a:r>
              <a:rPr lang="ru-RU" dirty="0" smtClean="0">
                <a:solidFill>
                  <a:schemeClr val="tx1">
                    <a:lumMod val="95000"/>
                    <a:lumOff val="5000"/>
                  </a:schemeClr>
                </a:solidFill>
              </a:rPr>
              <a:t> 1767 </a:t>
            </a:r>
            <a:r>
              <a:rPr lang="ru-RU" dirty="0" smtClean="0">
                <a:solidFill>
                  <a:schemeClr val="tx1">
                    <a:lumMod val="95000"/>
                    <a:lumOff val="5000"/>
                  </a:schemeClr>
                </a:solidFill>
              </a:rPr>
              <a:t>году </a:t>
            </a:r>
            <a:r>
              <a:rPr lang="ru-RU" dirty="0" smtClean="0">
                <a:solidFill>
                  <a:schemeClr val="tx1">
                    <a:lumMod val="95000"/>
                    <a:lumOff val="5000"/>
                  </a:schemeClr>
                </a:solidFill>
              </a:rPr>
              <a:t>Затем примеру норвежцев </a:t>
            </a:r>
            <a:r>
              <a:rPr lang="ru-RU" dirty="0" smtClean="0">
                <a:solidFill>
                  <a:schemeClr val="tx1">
                    <a:lumMod val="95000"/>
                    <a:lumOff val="5000"/>
                  </a:schemeClr>
                </a:solidFill>
              </a:rPr>
              <a:t>последовали шведы</a:t>
            </a:r>
            <a:r>
              <a:rPr lang="ru-RU" dirty="0" smtClean="0">
                <a:solidFill>
                  <a:schemeClr val="tx1">
                    <a:lumMod val="95000"/>
                    <a:lumOff val="5000"/>
                  </a:schemeClr>
                </a:solidFill>
              </a:rPr>
              <a:t> и финны, позже увлечение гонками возникло и в Центральной </a:t>
            </a:r>
            <a:r>
              <a:rPr lang="ru-RU" dirty="0" smtClean="0">
                <a:solidFill>
                  <a:schemeClr val="tx1">
                    <a:lumMod val="95000"/>
                    <a:lumOff val="5000"/>
                  </a:schemeClr>
                </a:solidFill>
              </a:rPr>
              <a:t>Европе</a:t>
            </a:r>
            <a:endParaRPr lang="ru-RU" dirty="0">
              <a:solidFill>
                <a:schemeClr val="tx1">
                  <a:lumMod val="95000"/>
                  <a:lumOff val="5000"/>
                </a:schemeClr>
              </a:solidFill>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20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20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0"/>
            <a:ext cx="8115328" cy="1000108"/>
          </a:xfrm>
        </p:spPr>
        <p:txBody>
          <a:bodyPr/>
          <a:lstStyle/>
          <a:p>
            <a:r>
              <a:rPr lang="ru-RU" dirty="0" smtClean="0">
                <a:solidFill>
                  <a:srgbClr val="7030A0"/>
                </a:solidFill>
              </a:rPr>
              <a:t>Фристайл</a:t>
            </a:r>
            <a:endParaRPr lang="ru-RU" dirty="0">
              <a:solidFill>
                <a:srgbClr val="7030A0"/>
              </a:solidFill>
            </a:endParaRPr>
          </a:p>
        </p:txBody>
      </p:sp>
      <p:pic>
        <p:nvPicPr>
          <p:cNvPr id="8" name="Содержимое 7" descr="Sport_The_skier_in_the_sky_037043_29.jpg"/>
          <p:cNvPicPr>
            <a:picLocks noGrp="1" noChangeAspect="1"/>
          </p:cNvPicPr>
          <p:nvPr>
            <p:ph sz="half" idx="2"/>
          </p:nvPr>
        </p:nvPicPr>
        <p:blipFill>
          <a:blip r:embed="rId2"/>
          <a:stretch>
            <a:fillRect/>
          </a:stretch>
        </p:blipFill>
        <p:spPr>
          <a:xfrm>
            <a:off x="4572000" y="1714488"/>
            <a:ext cx="4403212" cy="3302409"/>
          </a:xfrm>
        </p:spPr>
      </p:pic>
      <p:sp>
        <p:nvSpPr>
          <p:cNvPr id="6" name="Содержимое 5"/>
          <p:cNvSpPr>
            <a:spLocks noGrp="1"/>
          </p:cNvSpPr>
          <p:nvPr>
            <p:ph sz="quarter" idx="13"/>
          </p:nvPr>
        </p:nvSpPr>
        <p:spPr>
          <a:xfrm>
            <a:off x="142844" y="1071546"/>
            <a:ext cx="4500594" cy="5286412"/>
          </a:xfrm>
        </p:spPr>
        <p:txBody>
          <a:bodyPr>
            <a:noAutofit/>
          </a:bodyPr>
          <a:lstStyle/>
          <a:p>
            <a:pPr algn="ctr"/>
            <a:r>
              <a:rPr lang="vi-VN" sz="1800" dirty="0" smtClean="0">
                <a:solidFill>
                  <a:schemeClr val="tx1">
                    <a:lumMod val="95000"/>
                    <a:lumOff val="5000"/>
                  </a:schemeClr>
                </a:solidFill>
              </a:rPr>
              <a:t>Фриста́йл (англ. </a:t>
            </a:r>
            <a:r>
              <a:rPr lang="en-US" sz="1800" dirty="0" smtClean="0">
                <a:solidFill>
                  <a:schemeClr val="tx1">
                    <a:lumMod val="95000"/>
                    <a:lumOff val="5000"/>
                  </a:schemeClr>
                </a:solidFill>
              </a:rPr>
              <a:t>Freestyle skiing) — </a:t>
            </a:r>
            <a:r>
              <a:rPr lang="vi-VN" sz="1800" dirty="0" smtClean="0">
                <a:solidFill>
                  <a:schemeClr val="tx1">
                    <a:lumMod val="95000"/>
                    <a:lumOff val="5000"/>
                  </a:schemeClr>
                </a:solidFill>
              </a:rPr>
              <a:t>вид лыжного спорта. Дисциплинами фристайла являются лыжная </a:t>
            </a:r>
            <a:r>
              <a:rPr lang="vi-VN" sz="1800" dirty="0" smtClean="0">
                <a:solidFill>
                  <a:schemeClr val="tx1">
                    <a:lumMod val="95000"/>
                    <a:lumOff val="5000"/>
                  </a:schemeClr>
                </a:solidFill>
              </a:rPr>
              <a:t>акр</a:t>
            </a:r>
            <a:r>
              <a:rPr lang="ru-RU" sz="1800" dirty="0" smtClean="0">
                <a:solidFill>
                  <a:schemeClr val="tx1">
                    <a:lumMod val="95000"/>
                    <a:lumOff val="5000"/>
                  </a:schemeClr>
                </a:solidFill>
              </a:rPr>
              <a:t>о</a:t>
            </a:r>
            <a:r>
              <a:rPr lang="vi-VN" sz="1800" dirty="0" smtClean="0">
                <a:solidFill>
                  <a:schemeClr val="tx1">
                    <a:lumMod val="95000"/>
                    <a:lumOff val="5000"/>
                  </a:schemeClr>
                </a:solidFill>
              </a:rPr>
              <a:t>бати</a:t>
            </a:r>
            <a:r>
              <a:rPr lang="ru-RU" sz="1800" dirty="0" smtClean="0">
                <a:solidFill>
                  <a:schemeClr val="tx1">
                    <a:lumMod val="95000"/>
                    <a:lumOff val="5000"/>
                  </a:schemeClr>
                </a:solidFill>
              </a:rPr>
              <a:t>к</a:t>
            </a:r>
            <a:r>
              <a:rPr lang="vi-VN" sz="1800" dirty="0" smtClean="0">
                <a:solidFill>
                  <a:schemeClr val="tx1">
                    <a:lumMod val="95000"/>
                    <a:lumOff val="5000"/>
                  </a:schemeClr>
                </a:solidFill>
              </a:rPr>
              <a:t>а</a:t>
            </a:r>
            <a:r>
              <a:rPr lang="vi-VN" sz="1800" dirty="0" smtClean="0">
                <a:solidFill>
                  <a:schemeClr val="tx1">
                    <a:lumMod val="95000"/>
                    <a:lumOff val="5000"/>
                  </a:schemeClr>
                </a:solidFill>
              </a:rPr>
              <a:t>, могул, ски-кросс,хавпайп, </a:t>
            </a:r>
            <a:r>
              <a:rPr lang="vi-VN" sz="1800" u="sng" dirty="0" smtClean="0">
                <a:solidFill>
                  <a:schemeClr val="tx1">
                    <a:lumMod val="95000"/>
                    <a:lumOff val="5000"/>
                  </a:schemeClr>
                </a:solidFill>
              </a:rPr>
              <a:t>слоупстайл</a:t>
            </a:r>
            <a:r>
              <a:rPr lang="ru-RU" sz="1800" u="sng" dirty="0" smtClean="0">
                <a:solidFill>
                  <a:schemeClr val="tx1">
                    <a:lumMod val="95000"/>
                    <a:lumOff val="5000"/>
                  </a:schemeClr>
                </a:solidFill>
              </a:rPr>
              <a:t> </a:t>
            </a:r>
            <a:r>
              <a:rPr lang="ru-RU" sz="1800" dirty="0" smtClean="0">
                <a:solidFill>
                  <a:schemeClr val="tx1">
                    <a:lumMod val="95000"/>
                    <a:lumOff val="5000"/>
                  </a:schemeClr>
                </a:solidFill>
              </a:rPr>
              <a:t>Родоначальником </a:t>
            </a:r>
            <a:r>
              <a:rPr lang="ru-RU" sz="1800" dirty="0" smtClean="0">
                <a:solidFill>
                  <a:schemeClr val="tx1">
                    <a:lumMod val="95000"/>
                    <a:lumOff val="5000"/>
                  </a:schemeClr>
                </a:solidFill>
              </a:rPr>
              <a:t>фристайла является лыжная акробатика. Точную дату рождения этого вида спорта назвать довольно трудно. Принято считать, что история фристайла в том виде, в котором он существует сейчас, начинается с 1971 года, когда в Нью-Хэмпшире (США) прошли первые официальные соревнования.</a:t>
            </a:r>
            <a:endParaRPr lang="ru-RU" sz="1800" dirty="0">
              <a:solidFill>
                <a:schemeClr val="tx1">
                  <a:lumMod val="95000"/>
                  <a:lumOff val="5000"/>
                </a:schemeClr>
              </a:solidFill>
            </a:endParaRPr>
          </a:p>
        </p:txBody>
      </p:sp>
    </p:spTree>
    <p:extLst>
      <p:ext uri="{BB962C8B-B14F-4D97-AF65-F5344CB8AC3E}">
        <p14:creationId xmlns:p14="http://schemas.microsoft.com/office/powerpoint/2010/main" xmlns="" val="2953019114"/>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allAtOnce"/>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0"/>
            <a:ext cx="7972452" cy="1000108"/>
          </a:xfrm>
        </p:spPr>
        <p:txBody>
          <a:bodyPr/>
          <a:lstStyle/>
          <a:p>
            <a:r>
              <a:rPr lang="ru-RU" dirty="0" smtClean="0">
                <a:solidFill>
                  <a:srgbClr val="7030A0"/>
                </a:solidFill>
              </a:rPr>
              <a:t>Сноуборд</a:t>
            </a:r>
            <a:endParaRPr lang="ru-RU" dirty="0">
              <a:solidFill>
                <a:srgbClr val="7030A0"/>
              </a:solidFill>
            </a:endParaRPr>
          </a:p>
        </p:txBody>
      </p:sp>
      <p:pic>
        <p:nvPicPr>
          <p:cNvPr id="7" name="Содержимое 6" descr="sm_users_img-117511.jpg"/>
          <p:cNvPicPr>
            <a:picLocks noGrp="1" noChangeAspect="1"/>
          </p:cNvPicPr>
          <p:nvPr>
            <p:ph sz="half" idx="2"/>
          </p:nvPr>
        </p:nvPicPr>
        <p:blipFill>
          <a:blip r:embed="rId2"/>
          <a:stretch>
            <a:fillRect/>
          </a:stretch>
        </p:blipFill>
        <p:spPr>
          <a:xfrm>
            <a:off x="4786314" y="1142984"/>
            <a:ext cx="3428549" cy="5155713"/>
          </a:xfrm>
        </p:spPr>
      </p:pic>
      <p:sp>
        <p:nvSpPr>
          <p:cNvPr id="6" name="Содержимое 5"/>
          <p:cNvSpPr>
            <a:spLocks noGrp="1"/>
          </p:cNvSpPr>
          <p:nvPr>
            <p:ph sz="quarter" idx="13"/>
          </p:nvPr>
        </p:nvSpPr>
        <p:spPr>
          <a:xfrm>
            <a:off x="365760" y="1071546"/>
            <a:ext cx="3991926" cy="5054934"/>
          </a:xfrm>
        </p:spPr>
        <p:txBody>
          <a:bodyPr>
            <a:normAutofit fontScale="85000" lnSpcReduction="10000"/>
          </a:bodyPr>
          <a:lstStyle/>
          <a:p>
            <a:r>
              <a:rPr lang="ru-RU" b="1" dirty="0" err="1" smtClean="0">
                <a:solidFill>
                  <a:schemeClr val="tx1">
                    <a:lumMod val="95000"/>
                    <a:lumOff val="5000"/>
                  </a:schemeClr>
                </a:solidFill>
              </a:rPr>
              <a:t>Сноубо́рд</a:t>
            </a:r>
            <a:r>
              <a:rPr lang="ru-RU" b="1" dirty="0" smtClean="0">
                <a:solidFill>
                  <a:schemeClr val="tx1">
                    <a:lumMod val="95000"/>
                    <a:lumOff val="5000"/>
                  </a:schemeClr>
                </a:solidFill>
              </a:rPr>
              <a:t> </a:t>
            </a:r>
            <a:r>
              <a:rPr lang="ru-RU" dirty="0" smtClean="0">
                <a:solidFill>
                  <a:schemeClr val="tx1">
                    <a:lumMod val="95000"/>
                    <a:lumOff val="5000"/>
                  </a:schemeClr>
                </a:solidFill>
              </a:rPr>
              <a:t>(</a:t>
            </a:r>
            <a:r>
              <a:rPr lang="ru-RU" u="sng" dirty="0" smtClean="0">
                <a:solidFill>
                  <a:schemeClr val="tx1">
                    <a:lumMod val="95000"/>
                    <a:lumOff val="5000"/>
                  </a:schemeClr>
                </a:solidFill>
              </a:rPr>
              <a:t>англ.</a:t>
            </a:r>
            <a:r>
              <a:rPr lang="ru-RU" dirty="0" smtClean="0">
                <a:solidFill>
                  <a:schemeClr val="tx1">
                    <a:lumMod val="95000"/>
                    <a:lumOff val="5000"/>
                  </a:schemeClr>
                </a:solidFill>
              </a:rPr>
              <a:t> </a:t>
            </a:r>
            <a:r>
              <a:rPr lang="ru-RU" i="1" dirty="0" smtClean="0">
                <a:solidFill>
                  <a:schemeClr val="tx1">
                    <a:lumMod val="95000"/>
                    <a:lumOff val="5000"/>
                  </a:schemeClr>
                </a:solidFill>
              </a:rPr>
              <a:t>Snowboarding</a:t>
            </a:r>
            <a:r>
              <a:rPr lang="ru-RU" dirty="0" smtClean="0">
                <a:solidFill>
                  <a:schemeClr val="tx1">
                    <a:lumMod val="95000"/>
                    <a:lumOff val="5000"/>
                  </a:schemeClr>
                </a:solidFill>
              </a:rPr>
              <a:t>) — олимпийский вид спорта, заключающийся в спуске с заснеженных склонов и гор на специальном снаряде — </a:t>
            </a:r>
            <a:r>
              <a:rPr lang="ru-RU" dirty="0" smtClean="0">
                <a:solidFill>
                  <a:schemeClr val="tx1">
                    <a:lumMod val="95000"/>
                    <a:lumOff val="5000"/>
                  </a:schemeClr>
                </a:solidFill>
              </a:rPr>
              <a:t>сноуборде Все </a:t>
            </a:r>
            <a:r>
              <a:rPr lang="ru-RU" dirty="0" smtClean="0">
                <a:solidFill>
                  <a:schemeClr val="tx1">
                    <a:lumMod val="95000"/>
                    <a:lumOff val="5000"/>
                  </a:schemeClr>
                </a:solidFill>
              </a:rPr>
              <a:t>началось в 1963 году когда Том Симс (Tom Sims) сделал свой первый </a:t>
            </a:r>
            <a:r>
              <a:rPr lang="ru-RU" dirty="0" smtClean="0">
                <a:solidFill>
                  <a:schemeClr val="tx1">
                    <a:lumMod val="95000"/>
                    <a:lumOff val="5000"/>
                  </a:schemeClr>
                </a:solidFill>
              </a:rPr>
              <a:t>сноуборд .Лишь </a:t>
            </a:r>
            <a:r>
              <a:rPr lang="ru-RU" dirty="0" smtClean="0">
                <a:solidFill>
                  <a:schemeClr val="tx1">
                    <a:lumMod val="95000"/>
                    <a:lumOff val="5000"/>
                  </a:schemeClr>
                </a:solidFill>
              </a:rPr>
              <a:t>с 1970 г. сноуборд приобретает более привычный нам вид: доски с железными кантами начинает выпускать Дмитрий Милович и Дон </a:t>
            </a:r>
            <a:r>
              <a:rPr lang="ru-RU" dirty="0" smtClean="0">
                <a:solidFill>
                  <a:schemeClr val="tx1">
                    <a:lumMod val="95000"/>
                    <a:lumOff val="5000"/>
                  </a:schemeClr>
                </a:solidFill>
              </a:rPr>
              <a:t>Мосс</a:t>
            </a:r>
            <a:endParaRPr lang="ru-RU" dirty="0">
              <a:solidFill>
                <a:schemeClr val="tx1">
                  <a:lumMod val="95000"/>
                  <a:lumOff val="5000"/>
                </a:schemeClr>
              </a:solidFill>
            </a:endParaRPr>
          </a:p>
        </p:txBody>
      </p:sp>
    </p:spTree>
    <p:extLst>
      <p:ext uri="{BB962C8B-B14F-4D97-AF65-F5344CB8AC3E}">
        <p14:creationId xmlns:p14="http://schemas.microsoft.com/office/powerpoint/2010/main" xmlns="" val="3008807881"/>
      </p:ext>
    </p:extLst>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checkerboard(across)">
                                      <p:cBhvr>
                                        <p:cTn id="7"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Зимние Олимпийские Игры</a:t>
            </a:r>
            <a:endParaRPr lang="ru-RU" dirty="0"/>
          </a:p>
        </p:txBody>
      </p:sp>
      <p:sp>
        <p:nvSpPr>
          <p:cNvPr id="3" name="Объект 2"/>
          <p:cNvSpPr>
            <a:spLocks noGrp="1"/>
          </p:cNvSpPr>
          <p:nvPr>
            <p:ph idx="1"/>
          </p:nvPr>
        </p:nvSpPr>
        <p:spPr/>
        <p:txBody>
          <a:bodyPr>
            <a:noAutofit/>
          </a:bodyPr>
          <a:lstStyle/>
          <a:p>
            <a:r>
              <a:rPr lang="ru-RU" sz="2000" dirty="0" smtClean="0">
                <a:solidFill>
                  <a:schemeClr val="tx1">
                    <a:lumMod val="85000"/>
                    <a:lumOff val="15000"/>
                  </a:schemeClr>
                </a:solidFill>
              </a:rPr>
              <a:t>Зимние </a:t>
            </a:r>
            <a:r>
              <a:rPr lang="ru-RU" sz="2000" dirty="0">
                <a:solidFill>
                  <a:schemeClr val="tx1">
                    <a:lumMod val="85000"/>
                    <a:lumOff val="15000"/>
                  </a:schemeClr>
                </a:solidFill>
              </a:rPr>
              <a:t>Олимпийские игры начали проводиться с </a:t>
            </a:r>
            <a:r>
              <a:rPr lang="ru-RU" sz="2000" dirty="0" smtClean="0">
                <a:solidFill>
                  <a:schemeClr val="tx1">
                    <a:lumMod val="85000"/>
                    <a:lumOff val="15000"/>
                  </a:schemeClr>
                </a:solidFill>
              </a:rPr>
              <a:t>1924</a:t>
            </a:r>
            <a:r>
              <a:rPr lang="ru-RU" sz="2000" dirty="0">
                <a:solidFill>
                  <a:schemeClr val="tx1">
                    <a:lumMod val="85000"/>
                    <a:lumOff val="15000"/>
                  </a:schemeClr>
                </a:solidFill>
              </a:rPr>
              <a:t> </a:t>
            </a:r>
            <a:r>
              <a:rPr lang="ru-RU" sz="2000" dirty="0" smtClean="0">
                <a:solidFill>
                  <a:schemeClr val="tx1">
                    <a:lumMod val="85000"/>
                    <a:lumOff val="15000"/>
                  </a:schemeClr>
                </a:solidFill>
              </a:rPr>
              <a:t>года</a:t>
            </a:r>
            <a:r>
              <a:rPr lang="ru-RU" sz="2000" dirty="0">
                <a:solidFill>
                  <a:schemeClr val="tx1">
                    <a:lumMod val="85000"/>
                    <a:lumOff val="15000"/>
                  </a:schemeClr>
                </a:solidFill>
              </a:rPr>
              <a:t> как дополнения к </a:t>
            </a:r>
            <a:r>
              <a:rPr lang="ru-RU" sz="2000" u="sng" dirty="0">
                <a:solidFill>
                  <a:schemeClr val="tx1">
                    <a:lumMod val="85000"/>
                    <a:lumOff val="15000"/>
                  </a:schemeClr>
                </a:solidFill>
              </a:rPr>
              <a:t>летним </a:t>
            </a:r>
            <a:r>
              <a:rPr lang="ru-RU" sz="2000" u="sng" dirty="0" smtClean="0">
                <a:solidFill>
                  <a:schemeClr val="tx1">
                    <a:lumMod val="85000"/>
                    <a:lumOff val="15000"/>
                  </a:schemeClr>
                </a:solidFill>
              </a:rPr>
              <a:t>Играм</a:t>
            </a:r>
            <a:r>
              <a:rPr lang="ru-RU" sz="2000" dirty="0">
                <a:solidFill>
                  <a:schemeClr val="tx1">
                    <a:lumMod val="85000"/>
                    <a:lumOff val="15000"/>
                  </a:schemeClr>
                </a:solidFill>
              </a:rPr>
              <a:t>.</a:t>
            </a:r>
            <a:r>
              <a:rPr lang="ru-RU" sz="2000" dirty="0" smtClean="0">
                <a:solidFill>
                  <a:schemeClr val="tx1">
                    <a:lumMod val="85000"/>
                    <a:lumOff val="15000"/>
                  </a:schemeClr>
                </a:solidFill>
              </a:rPr>
              <a:t> </a:t>
            </a:r>
            <a:r>
              <a:rPr lang="ru-RU" sz="2000" dirty="0">
                <a:solidFill>
                  <a:schemeClr val="tx1">
                    <a:lumMod val="85000"/>
                    <a:lumOff val="15000"/>
                  </a:schemeClr>
                </a:solidFill>
              </a:rPr>
              <a:t>Некоторые зимние виды спорта были включены в летние Олимпийские игры в </a:t>
            </a:r>
            <a:r>
              <a:rPr lang="ru-RU" sz="2000" dirty="0" smtClean="0">
                <a:solidFill>
                  <a:schemeClr val="tx1">
                    <a:lumMod val="85000"/>
                    <a:lumOff val="15000"/>
                  </a:schemeClr>
                </a:solidFill>
              </a:rPr>
              <a:t>1908</a:t>
            </a:r>
            <a:r>
              <a:rPr lang="ru-RU" sz="2000" dirty="0">
                <a:solidFill>
                  <a:schemeClr val="tx1">
                    <a:lumMod val="85000"/>
                    <a:lumOff val="15000"/>
                  </a:schemeClr>
                </a:solidFill>
              </a:rPr>
              <a:t> и1920 </a:t>
            </a:r>
            <a:r>
              <a:rPr lang="ru-RU" sz="2000" dirty="0" smtClean="0">
                <a:solidFill>
                  <a:schemeClr val="tx1">
                    <a:lumMod val="85000"/>
                    <a:lumOff val="15000"/>
                  </a:schemeClr>
                </a:solidFill>
              </a:rPr>
              <a:t>годах. С</a:t>
            </a:r>
            <a:r>
              <a:rPr lang="ru-RU" sz="2000" dirty="0">
                <a:solidFill>
                  <a:schemeClr val="tx1">
                    <a:lumMod val="85000"/>
                    <a:lumOff val="15000"/>
                  </a:schemeClr>
                </a:solidFill>
              </a:rPr>
              <a:t> 1924 по 1992 годы зимние Олимпийские игры проводились в те же годы, что и летние. С 1994 зимние Олимпийские игры проводятся со сдвигом в 2 года от летних Олимпийских </a:t>
            </a:r>
            <a:r>
              <a:rPr lang="ru-RU" sz="2000" dirty="0" smtClean="0">
                <a:solidFill>
                  <a:schemeClr val="tx1">
                    <a:lumMod val="85000"/>
                    <a:lumOff val="15000"/>
                  </a:schemeClr>
                </a:solidFill>
              </a:rPr>
              <a:t>игр.</a:t>
            </a:r>
            <a:endParaRPr lang="ru-RU" sz="2000" dirty="0">
              <a:solidFill>
                <a:schemeClr val="tx1">
                  <a:lumMod val="85000"/>
                  <a:lumOff val="15000"/>
                </a:schemeClr>
              </a:solidFill>
            </a:endParaRPr>
          </a:p>
        </p:txBody>
      </p:sp>
      <p:pic>
        <p:nvPicPr>
          <p:cNvPr id="1026" name="Picture 2" descr="http://ds53.mskobr.ru/images/cms/data/olimp_kol_tsa.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2771800" y="3850060"/>
            <a:ext cx="3888432" cy="254979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19205131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barn(inVertical)">
                                      <p:cBhvr>
                                        <p:cTn id="7"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0"/>
            <a:ext cx="8186766" cy="1000108"/>
          </a:xfrm>
        </p:spPr>
        <p:txBody>
          <a:bodyPr/>
          <a:lstStyle/>
          <a:p>
            <a:r>
              <a:rPr lang="ru-RU" dirty="0" smtClean="0">
                <a:solidFill>
                  <a:schemeClr val="accent2">
                    <a:lumMod val="75000"/>
                  </a:schemeClr>
                </a:solidFill>
              </a:rPr>
              <a:t>Бобслей</a:t>
            </a:r>
            <a:endParaRPr lang="ru-RU" dirty="0">
              <a:solidFill>
                <a:schemeClr val="accent2">
                  <a:lumMod val="75000"/>
                </a:schemeClr>
              </a:solidFill>
            </a:endParaRPr>
          </a:p>
        </p:txBody>
      </p:sp>
      <p:pic>
        <p:nvPicPr>
          <p:cNvPr id="9" name="Содержимое 8" descr="bobsleigh_olympic_winter_games.jpg"/>
          <p:cNvPicPr>
            <a:picLocks noGrp="1" noChangeAspect="1"/>
          </p:cNvPicPr>
          <p:nvPr>
            <p:ph sz="half" idx="2"/>
          </p:nvPr>
        </p:nvPicPr>
        <p:blipFill>
          <a:blip r:embed="rId2"/>
          <a:stretch>
            <a:fillRect/>
          </a:stretch>
        </p:blipFill>
        <p:spPr>
          <a:xfrm>
            <a:off x="4286248" y="1571612"/>
            <a:ext cx="4667282" cy="3500462"/>
          </a:xfrm>
        </p:spPr>
      </p:pic>
      <p:sp>
        <p:nvSpPr>
          <p:cNvPr id="6" name="Содержимое 5"/>
          <p:cNvSpPr>
            <a:spLocks noGrp="1"/>
          </p:cNvSpPr>
          <p:nvPr>
            <p:ph sz="quarter" idx="13"/>
          </p:nvPr>
        </p:nvSpPr>
        <p:spPr>
          <a:xfrm>
            <a:off x="214282" y="1071546"/>
            <a:ext cx="4063364" cy="5357850"/>
          </a:xfrm>
        </p:spPr>
        <p:txBody>
          <a:bodyPr>
            <a:normAutofit fontScale="85000" lnSpcReduction="10000"/>
          </a:bodyPr>
          <a:lstStyle/>
          <a:p>
            <a:r>
              <a:rPr lang="ru-RU" b="1" dirty="0" err="1" smtClean="0">
                <a:solidFill>
                  <a:schemeClr val="tx1">
                    <a:lumMod val="95000"/>
                    <a:lumOff val="5000"/>
                  </a:schemeClr>
                </a:solidFill>
              </a:rPr>
              <a:t>Бобсле́й</a:t>
            </a:r>
            <a:r>
              <a:rPr lang="ru-RU" dirty="0" smtClean="0">
                <a:solidFill>
                  <a:schemeClr val="tx1">
                    <a:lumMod val="95000"/>
                    <a:lumOff val="5000"/>
                  </a:schemeClr>
                </a:solidFill>
              </a:rPr>
              <a:t> </a:t>
            </a:r>
            <a:r>
              <a:rPr lang="ru-RU" dirty="0" smtClean="0">
                <a:solidFill>
                  <a:schemeClr val="tx1">
                    <a:lumMod val="95000"/>
                    <a:lumOff val="5000"/>
                  </a:schemeClr>
                </a:solidFill>
              </a:rPr>
              <a:t>от</a:t>
            </a:r>
            <a:r>
              <a:rPr lang="ru-RU" dirty="0" smtClean="0">
                <a:solidFill>
                  <a:schemeClr val="tx1">
                    <a:lumMod val="95000"/>
                    <a:lumOff val="5000"/>
                  </a:schemeClr>
                </a:solidFill>
              </a:rPr>
              <a:t> </a:t>
            </a:r>
            <a:r>
              <a:rPr lang="ru-RU" dirty="0" smtClean="0">
                <a:solidFill>
                  <a:schemeClr val="tx1">
                    <a:lumMod val="95000"/>
                    <a:lumOff val="5000"/>
                  </a:schemeClr>
                </a:solidFill>
              </a:rPr>
              <a:t>англ.</a:t>
            </a:r>
            <a:r>
              <a:rPr lang="ru-RU" dirty="0" smtClean="0">
                <a:solidFill>
                  <a:schemeClr val="tx1">
                    <a:lumMod val="95000"/>
                    <a:lumOff val="5000"/>
                  </a:schemeClr>
                </a:solidFill>
              </a:rPr>
              <a:t> </a:t>
            </a:r>
            <a:r>
              <a:rPr lang="ru-RU" i="1" dirty="0" smtClean="0">
                <a:solidFill>
                  <a:schemeClr val="tx1">
                    <a:lumMod val="95000"/>
                    <a:lumOff val="5000"/>
                  </a:schemeClr>
                </a:solidFill>
              </a:rPr>
              <a:t>bobsleigh</a:t>
            </a:r>
            <a:r>
              <a:rPr lang="ru-RU" dirty="0" smtClean="0">
                <a:solidFill>
                  <a:schemeClr val="tx1">
                    <a:lumMod val="95000"/>
                    <a:lumOff val="5000"/>
                  </a:schemeClr>
                </a:solidFill>
              </a:rPr>
              <a:t>— </a:t>
            </a:r>
            <a:r>
              <a:rPr lang="ru-RU" dirty="0" smtClean="0">
                <a:solidFill>
                  <a:schemeClr val="tx1">
                    <a:lumMod val="95000"/>
                    <a:lumOff val="5000"/>
                  </a:schemeClr>
                </a:solidFill>
              </a:rPr>
              <a:t>зимний олимпийский вид спорта, представляющий собой скоростной спуск с гор по специально оборудованным ледовым трассам на управляемых санях — бобах</a:t>
            </a:r>
            <a:r>
              <a:rPr lang="ru-RU" dirty="0" smtClean="0">
                <a:solidFill>
                  <a:schemeClr val="tx1">
                    <a:lumMod val="95000"/>
                    <a:lumOff val="5000"/>
                  </a:schemeClr>
                </a:solidFill>
              </a:rPr>
              <a:t>.</a:t>
            </a:r>
            <a:r>
              <a:rPr lang="ru-RU" dirty="0" smtClean="0">
                <a:solidFill>
                  <a:schemeClr val="tx1">
                    <a:lumMod val="95000"/>
                    <a:lumOff val="5000"/>
                  </a:schemeClr>
                </a:solidFill>
              </a:rPr>
              <a:t> Родиной бобслея является Швейцария. Здесь в 1888 году английский турист Уилсон Смит соединил между собой двое саней с доской и использовал их для путешествия из Санкт-Морица в расположенную несколько ниже Челерину.</a:t>
            </a:r>
            <a:endParaRPr lang="ru-RU" dirty="0">
              <a:solidFill>
                <a:schemeClr val="tx1">
                  <a:lumMod val="95000"/>
                  <a:lumOff val="5000"/>
                </a:schemeClr>
              </a:solidFill>
            </a:endParaRPr>
          </a:p>
        </p:txBody>
      </p:sp>
    </p:spTree>
    <p:extLst>
      <p:ext uri="{BB962C8B-B14F-4D97-AF65-F5344CB8AC3E}">
        <p14:creationId xmlns:p14="http://schemas.microsoft.com/office/powerpoint/2010/main" xmlns="" val="3817273275"/>
      </p:ext>
    </p:extLst>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down)">
                                      <p:cBhvr>
                                        <p:cTn id="7"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allAtOnce"/>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0"/>
            <a:ext cx="8186766" cy="928670"/>
          </a:xfrm>
        </p:spPr>
        <p:txBody>
          <a:bodyPr/>
          <a:lstStyle/>
          <a:p>
            <a:r>
              <a:rPr lang="ru-RU" dirty="0" smtClean="0">
                <a:solidFill>
                  <a:srgbClr val="00B050"/>
                </a:solidFill>
              </a:rPr>
              <a:t>Санный спорт</a:t>
            </a:r>
            <a:endParaRPr lang="ru-RU" dirty="0">
              <a:solidFill>
                <a:srgbClr val="00B050"/>
              </a:solidFill>
            </a:endParaRPr>
          </a:p>
        </p:txBody>
      </p:sp>
      <p:pic>
        <p:nvPicPr>
          <p:cNvPr id="7" name="Содержимое 6" descr="e02469245af8.jpg"/>
          <p:cNvPicPr>
            <a:picLocks noGrp="1" noChangeAspect="1"/>
          </p:cNvPicPr>
          <p:nvPr>
            <p:ph sz="half" idx="2"/>
          </p:nvPr>
        </p:nvPicPr>
        <p:blipFill>
          <a:blip r:embed="rId2"/>
          <a:stretch>
            <a:fillRect/>
          </a:stretch>
        </p:blipFill>
        <p:spPr>
          <a:xfrm>
            <a:off x="4192534" y="1571612"/>
            <a:ext cx="4704922" cy="3500462"/>
          </a:xfrm>
        </p:spPr>
      </p:pic>
      <p:sp>
        <p:nvSpPr>
          <p:cNvPr id="6" name="Содержимое 5"/>
          <p:cNvSpPr>
            <a:spLocks noGrp="1"/>
          </p:cNvSpPr>
          <p:nvPr>
            <p:ph sz="quarter" idx="13"/>
          </p:nvPr>
        </p:nvSpPr>
        <p:spPr>
          <a:xfrm>
            <a:off x="285720" y="857232"/>
            <a:ext cx="3929090" cy="5500726"/>
          </a:xfrm>
        </p:spPr>
        <p:txBody>
          <a:bodyPr>
            <a:normAutofit fontScale="92500" lnSpcReduction="10000"/>
          </a:bodyPr>
          <a:lstStyle/>
          <a:p>
            <a:r>
              <a:rPr lang="ru-RU" b="1" dirty="0" err="1" smtClean="0">
                <a:solidFill>
                  <a:schemeClr val="tx1">
                    <a:lumMod val="95000"/>
                    <a:lumOff val="5000"/>
                  </a:schemeClr>
                </a:solidFill>
              </a:rPr>
              <a:t>Са́нный</a:t>
            </a:r>
            <a:r>
              <a:rPr lang="ru-RU" b="1" dirty="0" smtClean="0">
                <a:solidFill>
                  <a:schemeClr val="tx1">
                    <a:lumMod val="95000"/>
                    <a:lumOff val="5000"/>
                  </a:schemeClr>
                </a:solidFill>
              </a:rPr>
              <a:t> </a:t>
            </a:r>
            <a:r>
              <a:rPr lang="ru-RU" b="1" dirty="0" smtClean="0">
                <a:solidFill>
                  <a:schemeClr val="tx1">
                    <a:lumMod val="95000"/>
                    <a:lumOff val="5000"/>
                  </a:schemeClr>
                </a:solidFill>
              </a:rPr>
              <a:t>спорт</a:t>
            </a:r>
            <a:r>
              <a:rPr lang="ru-RU" dirty="0" smtClean="0">
                <a:solidFill>
                  <a:schemeClr val="tx1">
                    <a:lumMod val="95000"/>
                    <a:lumOff val="5000"/>
                  </a:schemeClr>
                </a:solidFill>
              </a:rPr>
              <a:t> </a:t>
            </a:r>
            <a:r>
              <a:rPr lang="ru-RU" dirty="0" smtClean="0">
                <a:solidFill>
                  <a:schemeClr val="tx1">
                    <a:lumMod val="95000"/>
                    <a:lumOff val="5000"/>
                  </a:schemeClr>
                </a:solidFill>
              </a:rPr>
              <a:t> </a:t>
            </a:r>
          </a:p>
          <a:p>
            <a:r>
              <a:rPr lang="ru-RU" dirty="0" smtClean="0">
                <a:solidFill>
                  <a:schemeClr val="tx1">
                    <a:lumMod val="95000"/>
                    <a:lumOff val="5000"/>
                  </a:schemeClr>
                </a:solidFill>
              </a:rPr>
              <a:t> </a:t>
            </a:r>
            <a:r>
              <a:rPr lang="ru-RU" dirty="0" smtClean="0">
                <a:solidFill>
                  <a:schemeClr val="tx1">
                    <a:lumMod val="95000"/>
                    <a:lumOff val="5000"/>
                  </a:schemeClr>
                </a:solidFill>
              </a:rPr>
              <a:t>зимний</a:t>
            </a:r>
            <a:r>
              <a:rPr lang="ru-RU" dirty="0" smtClean="0">
                <a:solidFill>
                  <a:schemeClr val="tx1">
                    <a:lumMod val="95000"/>
                    <a:lumOff val="5000"/>
                  </a:schemeClr>
                </a:solidFill>
              </a:rPr>
              <a:t> олимпийский вид спорта, в котором участники соревнуются в скоростном спуске на одноместных или двухместных санях по заранее подготовленной трассе. Спортсмены располагаются на санях на спине, ногами вперед. Управление санями производится при помощи изменения положения тела.</a:t>
            </a:r>
            <a:endParaRPr lang="ru-RU" dirty="0">
              <a:solidFill>
                <a:schemeClr val="tx1">
                  <a:lumMod val="95000"/>
                  <a:lumOff val="5000"/>
                </a:schemeClr>
              </a:solidFill>
            </a:endParaRPr>
          </a:p>
        </p:txBody>
      </p:sp>
    </p:spTree>
    <p:extLst>
      <p:ext uri="{BB962C8B-B14F-4D97-AF65-F5344CB8AC3E}">
        <p14:creationId xmlns:p14="http://schemas.microsoft.com/office/powerpoint/2010/main" xmlns="" val="1785988924"/>
      </p:ext>
    </p:extLst>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186766" cy="1000108"/>
          </a:xfrm>
        </p:spPr>
        <p:txBody>
          <a:bodyPr/>
          <a:lstStyle/>
          <a:p>
            <a:r>
              <a:rPr lang="ru-RU" dirty="0" smtClean="0">
                <a:solidFill>
                  <a:srgbClr val="00B050"/>
                </a:solidFill>
              </a:rPr>
              <a:t>История санного сорта</a:t>
            </a:r>
            <a:endParaRPr lang="ru-RU" dirty="0">
              <a:solidFill>
                <a:srgbClr val="00B050"/>
              </a:solidFill>
            </a:endParaRPr>
          </a:p>
        </p:txBody>
      </p:sp>
      <p:sp>
        <p:nvSpPr>
          <p:cNvPr id="3" name="Объект 2"/>
          <p:cNvSpPr>
            <a:spLocks noGrp="1"/>
          </p:cNvSpPr>
          <p:nvPr>
            <p:ph idx="1"/>
          </p:nvPr>
        </p:nvSpPr>
        <p:spPr>
          <a:xfrm>
            <a:off x="500034" y="1000108"/>
            <a:ext cx="8301038" cy="4954591"/>
          </a:xfrm>
        </p:spPr>
        <p:txBody>
          <a:bodyPr>
            <a:normAutofit fontScale="92500"/>
          </a:bodyPr>
          <a:lstStyle/>
          <a:p>
            <a:r>
              <a:rPr lang="ru-RU" dirty="0" smtClean="0">
                <a:solidFill>
                  <a:schemeClr val="tx1">
                    <a:lumMod val="95000"/>
                    <a:lumOff val="5000"/>
                  </a:schemeClr>
                </a:solidFill>
              </a:rPr>
              <a:t>Первое организованное собрание спортсменов произошло в 1883 году в Швейцарии. В 1913 году в Дрездене (Германия) основана Международная федерация санного спорта (Internationale Schlittensportverband). Эта организация управляла спортом до 1935 года, когда она была включена в состав Международной федерации </a:t>
            </a:r>
            <a:r>
              <a:rPr lang="ru-RU" dirty="0" smtClean="0">
                <a:solidFill>
                  <a:schemeClr val="tx1">
                    <a:lumMod val="95000"/>
                    <a:lumOff val="5000"/>
                  </a:schemeClr>
                </a:solidFill>
              </a:rPr>
              <a:t>бобслея. В</a:t>
            </a:r>
            <a:r>
              <a:rPr lang="ru-RU" dirty="0" smtClean="0">
                <a:solidFill>
                  <a:schemeClr val="tx1">
                    <a:lumMod val="95000"/>
                    <a:lumOff val="5000"/>
                  </a:schemeClr>
                </a:solidFill>
              </a:rPr>
              <a:t> 1955 году в Осло (Норвегия) был проведён первый чемпионат мира. В 1957 году основана Международная федерация санного спорта (Fédération Internationale de Luge de Course, FIL). Санный спорт был включён в программу зимних Олимпийских игр в 1964 году.</a:t>
            </a:r>
            <a:endParaRPr lang="ru-RU" dirty="0">
              <a:solidFill>
                <a:schemeClr val="tx1">
                  <a:lumMod val="95000"/>
                  <a:lumOff val="5000"/>
                </a:schemeClr>
              </a:solidFill>
            </a:endParaRPr>
          </a:p>
        </p:txBody>
      </p:sp>
    </p:spTree>
    <p:extLst>
      <p:ext uri="{BB962C8B-B14F-4D97-AF65-F5344CB8AC3E}">
        <p14:creationId xmlns:p14="http://schemas.microsoft.com/office/powerpoint/2010/main" xmlns="" val="1376727168"/>
      </p:ext>
    </p:extLst>
  </p:cSld>
  <p:clrMapOvr>
    <a:masterClrMapping/>
  </p:clrMapOvr>
  <p:transition>
    <p:plu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7400948" cy="1071546"/>
          </a:xfrm>
        </p:spPr>
        <p:txBody>
          <a:bodyPr/>
          <a:lstStyle/>
          <a:p>
            <a:r>
              <a:rPr lang="ru-RU" dirty="0" smtClean="0">
                <a:solidFill>
                  <a:srgbClr val="844442"/>
                </a:solidFill>
              </a:rPr>
              <a:t>Хоккей</a:t>
            </a:r>
            <a:endParaRPr lang="ru-RU" dirty="0">
              <a:solidFill>
                <a:srgbClr val="844442"/>
              </a:solidFill>
            </a:endParaRPr>
          </a:p>
        </p:txBody>
      </p:sp>
      <p:pic>
        <p:nvPicPr>
          <p:cNvPr id="5" name="Содержимое 4" descr="normal_sport_00001.jpg"/>
          <p:cNvPicPr>
            <a:picLocks noGrp="1" noChangeAspect="1"/>
          </p:cNvPicPr>
          <p:nvPr>
            <p:ph sz="half" idx="2"/>
          </p:nvPr>
        </p:nvPicPr>
        <p:blipFill>
          <a:blip r:embed="rId2"/>
          <a:stretch>
            <a:fillRect/>
          </a:stretch>
        </p:blipFill>
        <p:spPr>
          <a:xfrm>
            <a:off x="4429124" y="1785926"/>
            <a:ext cx="4508754" cy="3374051"/>
          </a:xfrm>
        </p:spPr>
      </p:pic>
      <p:sp>
        <p:nvSpPr>
          <p:cNvPr id="4" name="Содержимое 3"/>
          <p:cNvSpPr>
            <a:spLocks noGrp="1"/>
          </p:cNvSpPr>
          <p:nvPr>
            <p:ph sz="quarter" idx="13"/>
          </p:nvPr>
        </p:nvSpPr>
        <p:spPr/>
        <p:txBody>
          <a:bodyPr>
            <a:normAutofit lnSpcReduction="10000"/>
          </a:bodyPr>
          <a:lstStyle/>
          <a:p>
            <a:r>
              <a:rPr lang="ru-RU" b="1" dirty="0" err="1" smtClean="0">
                <a:solidFill>
                  <a:schemeClr val="tx1">
                    <a:lumMod val="95000"/>
                    <a:lumOff val="5000"/>
                  </a:schemeClr>
                </a:solidFill>
              </a:rPr>
              <a:t>Хокке́й</a:t>
            </a:r>
            <a:r>
              <a:rPr lang="ru-RU" dirty="0" smtClean="0">
                <a:solidFill>
                  <a:schemeClr val="tx1">
                    <a:lumMod val="95000"/>
                    <a:lumOff val="5000"/>
                  </a:schemeClr>
                </a:solidFill>
              </a:rPr>
              <a:t>  — вид спорта, в котором две команды стараются поразить твёрдым, круглым мячом </a:t>
            </a:r>
            <a:r>
              <a:rPr lang="ru-RU" dirty="0" smtClean="0">
                <a:solidFill>
                  <a:schemeClr val="tx1">
                    <a:lumMod val="95000"/>
                    <a:lumOff val="5000"/>
                  </a:schemeClr>
                </a:solidFill>
              </a:rPr>
              <a:t>или</a:t>
            </a:r>
          </a:p>
          <a:p>
            <a:r>
              <a:rPr lang="ru-RU" dirty="0" smtClean="0">
                <a:solidFill>
                  <a:schemeClr val="tx1">
                    <a:lumMod val="95000"/>
                    <a:lumOff val="5000"/>
                  </a:schemeClr>
                </a:solidFill>
              </a:rPr>
              <a:t> шайбой цель — ворота противника, используя клюшки. В каждой команде есть один вратарь, который защищает ворота своей команды.</a:t>
            </a:r>
            <a:endParaRPr lang="ru-RU" dirty="0">
              <a:solidFill>
                <a:schemeClr val="tx1">
                  <a:lumMod val="95000"/>
                  <a:lumOff val="5000"/>
                </a:schemeClr>
              </a:solidFill>
            </a:endParaRPr>
          </a:p>
        </p:txBody>
      </p:sp>
    </p:spTree>
  </p:cSld>
  <p:clrMapOvr>
    <a:masterClrMapping/>
  </p:clrMapOvr>
  <p:transition>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2000"/>
                                        <p:tgtEl>
                                          <p:spTgt spid="4">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fade">
                                      <p:cBhvr>
                                        <p:cTn id="10" dur="20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allAtOnce"/>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115328" cy="1071546"/>
          </a:xfrm>
        </p:spPr>
        <p:txBody>
          <a:bodyPr/>
          <a:lstStyle/>
          <a:p>
            <a:r>
              <a:rPr lang="ru-RU" dirty="0" smtClean="0"/>
              <a:t>История хоккея</a:t>
            </a:r>
            <a:endParaRPr lang="ru-RU" dirty="0"/>
          </a:p>
        </p:txBody>
      </p:sp>
      <p:sp>
        <p:nvSpPr>
          <p:cNvPr id="3" name="Содержимое 2"/>
          <p:cNvSpPr>
            <a:spLocks noGrp="1"/>
          </p:cNvSpPr>
          <p:nvPr>
            <p:ph idx="1"/>
          </p:nvPr>
        </p:nvSpPr>
        <p:spPr>
          <a:xfrm>
            <a:off x="428596" y="1142984"/>
            <a:ext cx="8258204" cy="4983179"/>
          </a:xfrm>
        </p:spPr>
        <p:txBody>
          <a:bodyPr>
            <a:normAutofit fontScale="92500"/>
          </a:bodyPr>
          <a:lstStyle/>
          <a:p>
            <a:r>
              <a:rPr lang="ru-RU" dirty="0" smtClean="0">
                <a:solidFill>
                  <a:schemeClr val="tx1">
                    <a:lumMod val="95000"/>
                    <a:lumOff val="5000"/>
                  </a:schemeClr>
                </a:solidFill>
              </a:rPr>
              <a:t>Еще до появления хоккея в 16 веке Голландии существовали игры с мячом и клюшками на льду. Затем подобные игры появились в Англии и Скандинавии, где впоследствии они преобразовались в хоккей с мячом на льду в 19 веке.</a:t>
            </a:r>
            <a:br>
              <a:rPr lang="ru-RU" dirty="0" smtClean="0">
                <a:solidFill>
                  <a:schemeClr val="tx1">
                    <a:lumMod val="95000"/>
                    <a:lumOff val="5000"/>
                  </a:schemeClr>
                </a:solidFill>
              </a:rPr>
            </a:br>
            <a:r>
              <a:rPr lang="ru-RU" dirty="0" smtClean="0">
                <a:solidFill>
                  <a:schemeClr val="tx1">
                    <a:lumMod val="95000"/>
                    <a:lumOff val="5000"/>
                  </a:schemeClr>
                </a:solidFill>
              </a:rPr>
              <a:t>Современный хоккей с шайбой как спортивная игра возник в Канаде. Это страна, климат и природа которой (многочисленные водоемы, замерзающие зимой, и длительные зимы) создавали хорошие условия для распространения этой игры. Сначала играли не шайбой, а тяжелым мячом и по численности команды доходили до 50 и более игроков с каждой стороны.</a:t>
            </a:r>
            <a:endParaRPr lang="ru-RU" dirty="0">
              <a:solidFill>
                <a:schemeClr val="tx1">
                  <a:lumMod val="95000"/>
                  <a:lumOff val="5000"/>
                </a:schemeClr>
              </a:solidFill>
            </a:endParaRPr>
          </a:p>
        </p:txBody>
      </p:sp>
    </p:spTree>
  </p:cSld>
  <p:clrMapOvr>
    <a:masterClrMapping/>
  </p:clrMapOvr>
  <p:transition>
    <p:checke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comb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Зимние Олимпийские виды спорта</a:t>
            </a:r>
            <a:endParaRPr lang="ru-RU" dirty="0"/>
          </a:p>
        </p:txBody>
      </p:sp>
      <p:sp>
        <p:nvSpPr>
          <p:cNvPr id="3" name="Объект 2"/>
          <p:cNvSpPr>
            <a:spLocks noGrp="1"/>
          </p:cNvSpPr>
          <p:nvPr>
            <p:ph idx="1"/>
          </p:nvPr>
        </p:nvSpPr>
        <p:spPr>
          <a:xfrm>
            <a:off x="467544" y="1556792"/>
            <a:ext cx="8229600" cy="4525963"/>
          </a:xfrm>
        </p:spPr>
        <p:txBody>
          <a:bodyPr>
            <a:normAutofit/>
          </a:bodyPr>
          <a:lstStyle/>
          <a:p>
            <a:r>
              <a:rPr lang="ru-RU" dirty="0">
                <a:solidFill>
                  <a:schemeClr val="tx1">
                    <a:lumMod val="85000"/>
                    <a:lumOff val="15000"/>
                  </a:schemeClr>
                </a:solidFill>
              </a:rPr>
              <a:t>В официальную программу зимних Олимпийских игр входит </a:t>
            </a:r>
            <a:endParaRPr lang="ru-RU" dirty="0" smtClean="0">
              <a:solidFill>
                <a:schemeClr val="tx1">
                  <a:lumMod val="85000"/>
                  <a:lumOff val="15000"/>
                </a:schemeClr>
              </a:solidFill>
            </a:endParaRPr>
          </a:p>
          <a:p>
            <a:pPr marL="0" indent="0">
              <a:buNone/>
            </a:pPr>
            <a:r>
              <a:rPr lang="ru-RU" dirty="0" smtClean="0">
                <a:solidFill>
                  <a:schemeClr val="tx1">
                    <a:lumMod val="85000"/>
                    <a:lumOff val="15000"/>
                  </a:schemeClr>
                </a:solidFill>
              </a:rPr>
              <a:t>-Биатлон</a:t>
            </a:r>
          </a:p>
          <a:p>
            <a:pPr marL="0" indent="0">
              <a:buNone/>
            </a:pPr>
            <a:r>
              <a:rPr lang="ru-RU" dirty="0" smtClean="0">
                <a:solidFill>
                  <a:schemeClr val="tx1">
                    <a:lumMod val="85000"/>
                    <a:lumOff val="15000"/>
                  </a:schemeClr>
                </a:solidFill>
              </a:rPr>
              <a:t>-Кёрлинг</a:t>
            </a:r>
            <a:r>
              <a:rPr lang="ru-RU" dirty="0">
                <a:solidFill>
                  <a:schemeClr val="tx1">
                    <a:lumMod val="85000"/>
                    <a:lumOff val="15000"/>
                  </a:schemeClr>
                </a:solidFill>
              </a:rPr>
              <a:t/>
            </a:r>
            <a:br>
              <a:rPr lang="ru-RU" dirty="0">
                <a:solidFill>
                  <a:schemeClr val="tx1">
                    <a:lumMod val="85000"/>
                    <a:lumOff val="15000"/>
                  </a:schemeClr>
                </a:solidFill>
              </a:rPr>
            </a:br>
            <a:r>
              <a:rPr lang="ru-RU" dirty="0" smtClean="0">
                <a:solidFill>
                  <a:schemeClr val="tx1">
                    <a:lumMod val="85000"/>
                    <a:lumOff val="15000"/>
                  </a:schemeClr>
                </a:solidFill>
              </a:rPr>
              <a:t>-Коньковые виды спорта</a:t>
            </a:r>
          </a:p>
          <a:p>
            <a:pPr marL="0" indent="0">
              <a:buNone/>
            </a:pPr>
            <a:r>
              <a:rPr lang="ru-RU" dirty="0" smtClean="0">
                <a:solidFill>
                  <a:schemeClr val="tx1">
                    <a:lumMod val="85000"/>
                    <a:lumOff val="15000"/>
                  </a:schemeClr>
                </a:solidFill>
              </a:rPr>
              <a:t>-Лыжные виды спорта</a:t>
            </a:r>
          </a:p>
          <a:p>
            <a:pPr marL="0" indent="0">
              <a:buNone/>
            </a:pPr>
            <a:r>
              <a:rPr lang="ru-RU" dirty="0" smtClean="0">
                <a:solidFill>
                  <a:schemeClr val="tx1">
                    <a:lumMod val="85000"/>
                    <a:lumOff val="15000"/>
                  </a:schemeClr>
                </a:solidFill>
              </a:rPr>
              <a:t>-Бобслей</a:t>
            </a:r>
          </a:p>
          <a:p>
            <a:pPr marL="0" indent="0">
              <a:buNone/>
            </a:pPr>
            <a:r>
              <a:rPr lang="ru-RU" dirty="0" smtClean="0">
                <a:solidFill>
                  <a:schemeClr val="tx1">
                    <a:lumMod val="85000"/>
                    <a:lumOff val="15000"/>
                  </a:schemeClr>
                </a:solidFill>
              </a:rPr>
              <a:t>-Санный </a:t>
            </a:r>
            <a:r>
              <a:rPr lang="ru-RU" dirty="0" smtClean="0">
                <a:solidFill>
                  <a:schemeClr val="tx1">
                    <a:lumMod val="85000"/>
                    <a:lumOff val="15000"/>
                  </a:schemeClr>
                </a:solidFill>
              </a:rPr>
              <a:t>спорт</a:t>
            </a:r>
          </a:p>
          <a:p>
            <a:pPr marL="0" indent="0">
              <a:buNone/>
            </a:pPr>
            <a:r>
              <a:rPr lang="ru-RU" dirty="0" smtClean="0">
                <a:solidFill>
                  <a:schemeClr val="tx1">
                    <a:lumMod val="85000"/>
                    <a:lumOff val="15000"/>
                  </a:schemeClr>
                </a:solidFill>
              </a:rPr>
              <a:t>-</a:t>
            </a:r>
            <a:r>
              <a:rPr lang="ru-RU" dirty="0" smtClean="0">
                <a:solidFill>
                  <a:schemeClr val="tx1">
                    <a:lumMod val="85000"/>
                    <a:lumOff val="15000"/>
                  </a:schemeClr>
                </a:solidFill>
              </a:rPr>
              <a:t> </a:t>
            </a:r>
            <a:r>
              <a:rPr lang="ru-RU" dirty="0" smtClean="0">
                <a:solidFill>
                  <a:schemeClr val="tx1">
                    <a:lumMod val="85000"/>
                    <a:lumOff val="15000"/>
                  </a:schemeClr>
                </a:solidFill>
              </a:rPr>
              <a:t>Х</a:t>
            </a:r>
            <a:r>
              <a:rPr lang="ru-RU" dirty="0" smtClean="0">
                <a:solidFill>
                  <a:schemeClr val="tx1">
                    <a:lumMod val="85000"/>
                    <a:lumOff val="15000"/>
                  </a:schemeClr>
                </a:solidFill>
              </a:rPr>
              <a:t>оккей</a:t>
            </a:r>
            <a:endParaRPr lang="ru-RU" dirty="0">
              <a:solidFill>
                <a:schemeClr val="tx1">
                  <a:lumMod val="85000"/>
                  <a:lumOff val="15000"/>
                </a:schemeClr>
              </a:solidFill>
            </a:endParaRPr>
          </a:p>
        </p:txBody>
      </p:sp>
    </p:spTree>
    <p:extLst>
      <p:ext uri="{BB962C8B-B14F-4D97-AF65-F5344CB8AC3E}">
        <p14:creationId xmlns:p14="http://schemas.microsoft.com/office/powerpoint/2010/main" xmlns="" val="224988399"/>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down)">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wipe(down)">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wipe(down)">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003232" cy="980728"/>
          </a:xfrm>
        </p:spPr>
        <p:txBody>
          <a:bodyPr/>
          <a:lstStyle/>
          <a:p>
            <a:r>
              <a:rPr lang="ru-RU" dirty="0" smtClean="0">
                <a:solidFill>
                  <a:srgbClr val="C00000"/>
                </a:solidFill>
              </a:rPr>
              <a:t>БИАТЛОН</a:t>
            </a:r>
            <a:endParaRPr lang="ru-RU" dirty="0">
              <a:solidFill>
                <a:srgbClr val="C00000"/>
              </a:solidFill>
            </a:endParaRPr>
          </a:p>
        </p:txBody>
      </p:sp>
      <p:pic>
        <p:nvPicPr>
          <p:cNvPr id="5" name="Объект 4"/>
          <p:cNvPicPr>
            <a:picLocks noGrp="1" noChangeAspect="1"/>
          </p:cNvPicPr>
          <p:nvPr>
            <p:ph sz="half" idx="2"/>
          </p:nvPr>
        </p:nvPicPr>
        <p:blipFill>
          <a:blip r:embed="rId2">
            <a:extLst>
              <a:ext uri="{28A0092B-C50C-407E-A947-70E740481C1C}">
                <a14:useLocalDpi xmlns:a14="http://schemas.microsoft.com/office/drawing/2010/main" xmlns="" val="0"/>
              </a:ext>
            </a:extLst>
          </a:blip>
          <a:stretch>
            <a:fillRect/>
          </a:stretch>
        </p:blipFill>
        <p:spPr>
          <a:xfrm>
            <a:off x="4644008" y="1988840"/>
            <a:ext cx="4038600" cy="3223716"/>
          </a:xfrm>
        </p:spPr>
      </p:pic>
      <p:sp>
        <p:nvSpPr>
          <p:cNvPr id="4" name="Объект 3"/>
          <p:cNvSpPr>
            <a:spLocks noGrp="1"/>
          </p:cNvSpPr>
          <p:nvPr>
            <p:ph sz="quarter" idx="13"/>
          </p:nvPr>
        </p:nvSpPr>
        <p:spPr>
          <a:xfrm>
            <a:off x="365760" y="1124744"/>
            <a:ext cx="4278248" cy="5001736"/>
          </a:xfrm>
        </p:spPr>
        <p:txBody>
          <a:bodyPr>
            <a:normAutofit fontScale="92500"/>
          </a:bodyPr>
          <a:lstStyle/>
          <a:p>
            <a:r>
              <a:rPr lang="ru-RU" b="1" dirty="0" err="1">
                <a:solidFill>
                  <a:srgbClr val="C00000"/>
                </a:solidFill>
              </a:rPr>
              <a:t>Биатло́н</a:t>
            </a:r>
            <a:r>
              <a:rPr lang="ru-RU" dirty="0">
                <a:solidFill>
                  <a:srgbClr val="C00000"/>
                </a:solidFill>
              </a:rPr>
              <a:t> </a:t>
            </a:r>
            <a:r>
              <a:rPr lang="ru-RU" dirty="0">
                <a:solidFill>
                  <a:schemeClr val="tx1">
                    <a:lumMod val="85000"/>
                    <a:lumOff val="15000"/>
                  </a:schemeClr>
                </a:solidFill>
              </a:rPr>
              <a:t>—</a:t>
            </a:r>
            <a:r>
              <a:rPr lang="ru-RU" dirty="0">
                <a:solidFill>
                  <a:srgbClr val="C00000"/>
                </a:solidFill>
              </a:rPr>
              <a:t> </a:t>
            </a:r>
            <a:r>
              <a:rPr lang="ru-RU" dirty="0">
                <a:solidFill>
                  <a:schemeClr val="tx1">
                    <a:lumMod val="85000"/>
                    <a:lumOff val="15000"/>
                  </a:schemeClr>
                </a:solidFill>
              </a:rPr>
              <a:t>зимний олимпийский вид </a:t>
            </a:r>
            <a:r>
              <a:rPr lang="ru-RU" dirty="0" smtClean="0">
                <a:solidFill>
                  <a:schemeClr val="tx1">
                    <a:lumMod val="85000"/>
                    <a:lumOff val="15000"/>
                  </a:schemeClr>
                </a:solidFill>
              </a:rPr>
              <a:t>спорта, сочетающий </a:t>
            </a:r>
            <a:r>
              <a:rPr lang="ru-RU" dirty="0">
                <a:solidFill>
                  <a:schemeClr val="tx1">
                    <a:lumMod val="85000"/>
                    <a:lumOff val="15000"/>
                  </a:schemeClr>
                </a:solidFill>
              </a:rPr>
              <a:t>лыжную гонку со стрельбой из винтовки.</a:t>
            </a:r>
            <a:r>
              <a:rPr lang="ru-RU" dirty="0"/>
              <a:t> </a:t>
            </a:r>
            <a:r>
              <a:rPr lang="ru-RU" dirty="0">
                <a:solidFill>
                  <a:schemeClr val="tx1">
                    <a:lumMod val="95000"/>
                    <a:lumOff val="5000"/>
                  </a:schemeClr>
                </a:solidFill>
              </a:rPr>
              <a:t>Прародителем биатлона считаются соревнования военных патрулей — вид спорта, правила проведения которого напоминают современную биатлонную командную гонку</a:t>
            </a:r>
          </a:p>
          <a:p>
            <a:endParaRPr lang="ru-RU" dirty="0"/>
          </a:p>
        </p:txBody>
      </p:sp>
    </p:spTree>
    <p:extLst>
      <p:ext uri="{BB962C8B-B14F-4D97-AF65-F5344CB8AC3E}">
        <p14:creationId xmlns:p14="http://schemas.microsoft.com/office/powerpoint/2010/main" xmlns="" val="3283336292"/>
      </p:ext>
    </p:extLst>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147248" cy="980728"/>
          </a:xfrm>
        </p:spPr>
        <p:txBody>
          <a:bodyPr/>
          <a:lstStyle/>
          <a:p>
            <a:r>
              <a:rPr lang="ru-RU" dirty="0" smtClean="0">
                <a:solidFill>
                  <a:srgbClr val="C00000"/>
                </a:solidFill>
              </a:rPr>
              <a:t>История Биатлона</a:t>
            </a:r>
            <a:endParaRPr lang="ru-RU" dirty="0">
              <a:solidFill>
                <a:srgbClr val="C00000"/>
              </a:solidFill>
            </a:endParaRPr>
          </a:p>
        </p:txBody>
      </p:sp>
      <p:sp>
        <p:nvSpPr>
          <p:cNvPr id="3" name="Объект 2"/>
          <p:cNvSpPr>
            <a:spLocks noGrp="1"/>
          </p:cNvSpPr>
          <p:nvPr>
            <p:ph idx="1"/>
          </p:nvPr>
        </p:nvSpPr>
        <p:spPr>
          <a:xfrm>
            <a:off x="467544" y="1124744"/>
            <a:ext cx="8219256" cy="5001419"/>
          </a:xfrm>
        </p:spPr>
        <p:txBody>
          <a:bodyPr>
            <a:normAutofit fontScale="92500" lnSpcReduction="20000"/>
          </a:bodyPr>
          <a:lstStyle/>
          <a:p>
            <a:r>
              <a:rPr lang="ru-RU" sz="2000" dirty="0">
                <a:solidFill>
                  <a:schemeClr val="tx1">
                    <a:lumMod val="95000"/>
                    <a:lumOff val="5000"/>
                  </a:schemeClr>
                </a:solidFill>
              </a:rPr>
              <a:t>Охота на лыжах издавна являлась частью быта многих северных народов. Однако рассматривать эту деятельность как некое подобие спортивных состязаний начали лишь с XVIII </a:t>
            </a:r>
            <a:r>
              <a:rPr lang="ru-RU" sz="2000" dirty="0" smtClean="0">
                <a:solidFill>
                  <a:schemeClr val="tx1">
                    <a:lumMod val="95000"/>
                    <a:lumOff val="5000"/>
                  </a:schemeClr>
                </a:solidFill>
              </a:rPr>
              <a:t>века. Первые </a:t>
            </a:r>
            <a:r>
              <a:rPr lang="ru-RU" sz="2000" dirty="0">
                <a:solidFill>
                  <a:schemeClr val="tx1">
                    <a:lumMod val="95000"/>
                    <a:lumOff val="5000"/>
                  </a:schemeClr>
                </a:solidFill>
              </a:rPr>
              <a:t>официальные соревнования, отдалённо напоминавшие биатлон, прошли в 1767 году. Их организовали пограничники на шведско-норвежской границе. </a:t>
            </a:r>
            <a:r>
              <a:rPr lang="ru-RU" sz="2000" dirty="0" smtClean="0">
                <a:solidFill>
                  <a:schemeClr val="tx1">
                    <a:lumMod val="95000"/>
                    <a:lumOff val="5000"/>
                  </a:schemeClr>
                </a:solidFill>
              </a:rPr>
              <a:t>Впервые </a:t>
            </a:r>
            <a:r>
              <a:rPr lang="ru-RU" sz="2000" dirty="0">
                <a:solidFill>
                  <a:schemeClr val="tx1">
                    <a:lumMod val="95000"/>
                    <a:lumOff val="5000"/>
                  </a:schemeClr>
                </a:solidFill>
              </a:rPr>
              <a:t>на крупных международных соревнованиях состязания, напоминавшие современный биатлон, были включены в 1924 году </a:t>
            </a:r>
            <a:r>
              <a:rPr lang="ru-RU" sz="2000" dirty="0" smtClean="0">
                <a:solidFill>
                  <a:schemeClr val="tx1">
                    <a:lumMod val="95000"/>
                    <a:lumOff val="5000"/>
                  </a:schemeClr>
                </a:solidFill>
              </a:rPr>
              <a:t>на </a:t>
            </a:r>
            <a:r>
              <a:rPr lang="ru-RU" sz="2000" dirty="0">
                <a:solidFill>
                  <a:schemeClr val="tx1">
                    <a:lumMod val="95000"/>
                    <a:lumOff val="5000"/>
                  </a:schemeClr>
                </a:solidFill>
              </a:rPr>
              <a:t>зимних Олимпийских играх во французском </a:t>
            </a:r>
            <a:r>
              <a:rPr lang="ru-RU" sz="2000" dirty="0" err="1" smtClean="0">
                <a:solidFill>
                  <a:schemeClr val="tx1">
                    <a:lumMod val="95000"/>
                    <a:lumOff val="5000"/>
                  </a:schemeClr>
                </a:solidFill>
              </a:rPr>
              <a:t>Шамани</a:t>
            </a:r>
            <a:r>
              <a:rPr lang="ru-RU" sz="2000" dirty="0" smtClean="0">
                <a:solidFill>
                  <a:schemeClr val="tx1">
                    <a:lumMod val="95000"/>
                    <a:lumOff val="5000"/>
                  </a:schemeClr>
                </a:solidFill>
              </a:rPr>
              <a:t>. </a:t>
            </a:r>
            <a:r>
              <a:rPr lang="ru-RU" sz="2000" dirty="0">
                <a:solidFill>
                  <a:schemeClr val="tx1">
                    <a:lumMod val="95000"/>
                    <a:lumOff val="5000"/>
                  </a:schemeClr>
                </a:solidFill>
              </a:rPr>
              <a:t>Назывались они «соревнования военных </a:t>
            </a:r>
            <a:r>
              <a:rPr lang="ru-RU" sz="2000" dirty="0" smtClean="0">
                <a:solidFill>
                  <a:schemeClr val="tx1">
                    <a:lumMod val="95000"/>
                    <a:lumOff val="5000"/>
                  </a:schemeClr>
                </a:solidFill>
              </a:rPr>
              <a:t>патрулей</a:t>
            </a:r>
          </a:p>
          <a:p>
            <a:r>
              <a:rPr lang="ru-RU" sz="2000" dirty="0" smtClean="0">
                <a:solidFill>
                  <a:srgbClr val="C00000"/>
                </a:solidFill>
              </a:rPr>
              <a:t>На </a:t>
            </a:r>
            <a:r>
              <a:rPr lang="ru-RU" sz="2000" dirty="0">
                <a:solidFill>
                  <a:srgbClr val="C00000"/>
                </a:solidFill>
              </a:rPr>
              <a:t>сегодняшний день в рамках крупнейших международных биатлонных соревнований проводится шесть видов гонок:</a:t>
            </a:r>
          </a:p>
          <a:p>
            <a:r>
              <a:rPr lang="ru-RU" sz="2000" dirty="0">
                <a:solidFill>
                  <a:srgbClr val="C00000"/>
                </a:solidFill>
              </a:rPr>
              <a:t>индивидуальная гонка</a:t>
            </a:r>
          </a:p>
          <a:p>
            <a:r>
              <a:rPr lang="ru-RU" sz="2000" dirty="0">
                <a:solidFill>
                  <a:srgbClr val="C00000"/>
                </a:solidFill>
              </a:rPr>
              <a:t>спринт</a:t>
            </a:r>
          </a:p>
          <a:p>
            <a:r>
              <a:rPr lang="ru-RU" sz="2000" dirty="0">
                <a:solidFill>
                  <a:srgbClr val="C00000"/>
                </a:solidFill>
              </a:rPr>
              <a:t>гонка преследования</a:t>
            </a:r>
          </a:p>
          <a:p>
            <a:r>
              <a:rPr lang="ru-RU" sz="2000" dirty="0">
                <a:solidFill>
                  <a:srgbClr val="C00000"/>
                </a:solidFill>
              </a:rPr>
              <a:t>масс-старт</a:t>
            </a:r>
          </a:p>
          <a:p>
            <a:r>
              <a:rPr lang="ru-RU" sz="2000" dirty="0">
                <a:solidFill>
                  <a:srgbClr val="C00000"/>
                </a:solidFill>
              </a:rPr>
              <a:t>эстафета</a:t>
            </a:r>
          </a:p>
          <a:p>
            <a:r>
              <a:rPr lang="ru-RU" sz="2000" dirty="0">
                <a:solidFill>
                  <a:srgbClr val="C00000"/>
                </a:solidFill>
              </a:rPr>
              <a:t>смешанная </a:t>
            </a:r>
            <a:r>
              <a:rPr lang="ru-RU" sz="2000" dirty="0" smtClean="0">
                <a:solidFill>
                  <a:srgbClr val="C00000"/>
                </a:solidFill>
              </a:rPr>
              <a:t>эстафета</a:t>
            </a:r>
            <a:endParaRPr lang="ru-RU" sz="2000" dirty="0">
              <a:solidFill>
                <a:srgbClr val="C00000"/>
              </a:solidFill>
            </a:endParaRPr>
          </a:p>
          <a:p>
            <a:endParaRPr lang="ru-RU" sz="2000" dirty="0">
              <a:solidFill>
                <a:schemeClr val="tx1">
                  <a:lumMod val="95000"/>
                  <a:lumOff val="5000"/>
                </a:schemeClr>
              </a:solidFill>
            </a:endParaRPr>
          </a:p>
        </p:txBody>
      </p:sp>
    </p:spTree>
    <p:extLst>
      <p:ext uri="{BB962C8B-B14F-4D97-AF65-F5344CB8AC3E}">
        <p14:creationId xmlns:p14="http://schemas.microsoft.com/office/powerpoint/2010/main" xmlns="" val="123157520"/>
      </p:ext>
    </p:extLst>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19256" cy="980728"/>
          </a:xfrm>
        </p:spPr>
        <p:txBody>
          <a:bodyPr/>
          <a:lstStyle/>
          <a:p>
            <a:r>
              <a:rPr lang="ru-RU" dirty="0" smtClean="0">
                <a:solidFill>
                  <a:schemeClr val="accent5">
                    <a:lumMod val="75000"/>
                  </a:schemeClr>
                </a:solidFill>
              </a:rPr>
              <a:t>КЁРЛИНГ</a:t>
            </a:r>
            <a:endParaRPr lang="ru-RU" dirty="0">
              <a:solidFill>
                <a:schemeClr val="accent5">
                  <a:lumMod val="75000"/>
                </a:schemeClr>
              </a:solidFill>
            </a:endParaRPr>
          </a:p>
        </p:txBody>
      </p:sp>
      <p:pic>
        <p:nvPicPr>
          <p:cNvPr id="5" name="Объект 4"/>
          <p:cNvPicPr>
            <a:picLocks noGrp="1" noChangeAspect="1"/>
          </p:cNvPicPr>
          <p:nvPr>
            <p:ph sz="half" idx="2"/>
          </p:nvPr>
        </p:nvPicPr>
        <p:blipFill>
          <a:blip r:embed="rId2">
            <a:extLst>
              <a:ext uri="{28A0092B-C50C-407E-A947-70E740481C1C}">
                <a14:useLocalDpi xmlns:a14="http://schemas.microsoft.com/office/drawing/2010/main" xmlns="" val="0"/>
              </a:ext>
            </a:extLst>
          </a:blip>
          <a:stretch>
            <a:fillRect/>
          </a:stretch>
        </p:blipFill>
        <p:spPr>
          <a:xfrm>
            <a:off x="4499992" y="1916832"/>
            <a:ext cx="4306078" cy="3312368"/>
          </a:xfrm>
        </p:spPr>
      </p:pic>
      <p:sp>
        <p:nvSpPr>
          <p:cNvPr id="4" name="Объект 3"/>
          <p:cNvSpPr>
            <a:spLocks noGrp="1"/>
          </p:cNvSpPr>
          <p:nvPr>
            <p:ph sz="quarter" idx="13"/>
          </p:nvPr>
        </p:nvSpPr>
        <p:spPr>
          <a:xfrm>
            <a:off x="365760" y="980728"/>
            <a:ext cx="4134232" cy="5400600"/>
          </a:xfrm>
        </p:spPr>
        <p:txBody>
          <a:bodyPr>
            <a:noAutofit/>
          </a:bodyPr>
          <a:lstStyle/>
          <a:p>
            <a:r>
              <a:rPr lang="ru-RU" b="1" dirty="0">
                <a:solidFill>
                  <a:schemeClr val="accent5">
                    <a:lumMod val="75000"/>
                  </a:schemeClr>
                </a:solidFill>
              </a:rPr>
              <a:t>Кёрлинг</a:t>
            </a:r>
            <a:r>
              <a:rPr lang="ru-RU" dirty="0"/>
              <a:t> </a:t>
            </a:r>
            <a:r>
              <a:rPr lang="ru-RU" dirty="0" smtClean="0">
                <a:solidFill>
                  <a:schemeClr val="tx1">
                    <a:lumMod val="95000"/>
                    <a:lumOff val="5000"/>
                  </a:schemeClr>
                </a:solidFill>
              </a:rPr>
              <a:t>командная</a:t>
            </a:r>
            <a:r>
              <a:rPr lang="ru-RU" dirty="0">
                <a:solidFill>
                  <a:schemeClr val="tx1">
                    <a:lumMod val="95000"/>
                    <a:lumOff val="5000"/>
                  </a:schemeClr>
                </a:solidFill>
              </a:rPr>
              <a:t> </a:t>
            </a:r>
            <a:r>
              <a:rPr lang="ru-RU" dirty="0" smtClean="0">
                <a:solidFill>
                  <a:schemeClr val="tx1">
                    <a:lumMod val="95000"/>
                    <a:lumOff val="5000"/>
                  </a:schemeClr>
                </a:solidFill>
              </a:rPr>
              <a:t>игра</a:t>
            </a:r>
            <a:r>
              <a:rPr lang="ru-RU" dirty="0">
                <a:solidFill>
                  <a:schemeClr val="tx1">
                    <a:lumMod val="95000"/>
                    <a:lumOff val="5000"/>
                  </a:schemeClr>
                </a:solidFill>
              </a:rPr>
              <a:t> </a:t>
            </a:r>
            <a:endParaRPr lang="ru-RU" dirty="0" smtClean="0">
              <a:solidFill>
                <a:schemeClr val="tx1">
                  <a:lumMod val="95000"/>
                  <a:lumOff val="5000"/>
                </a:schemeClr>
              </a:solidFill>
            </a:endParaRPr>
          </a:p>
          <a:p>
            <a:r>
              <a:rPr lang="ru-RU" dirty="0" smtClean="0">
                <a:solidFill>
                  <a:schemeClr val="tx1">
                    <a:lumMod val="95000"/>
                    <a:lumOff val="5000"/>
                  </a:schemeClr>
                </a:solidFill>
              </a:rPr>
              <a:t>на</a:t>
            </a:r>
            <a:r>
              <a:rPr lang="ru-RU" dirty="0">
                <a:solidFill>
                  <a:schemeClr val="tx1">
                    <a:lumMod val="95000"/>
                    <a:lumOff val="5000"/>
                  </a:schemeClr>
                </a:solidFill>
              </a:rPr>
              <a:t> </a:t>
            </a:r>
            <a:r>
              <a:rPr lang="ru-RU" dirty="0" smtClean="0">
                <a:solidFill>
                  <a:schemeClr val="tx1">
                    <a:lumMod val="95000"/>
                    <a:lumOff val="5000"/>
                  </a:schemeClr>
                </a:solidFill>
              </a:rPr>
              <a:t>ледяной</a:t>
            </a:r>
            <a:r>
              <a:rPr lang="ru-RU" dirty="0">
                <a:solidFill>
                  <a:schemeClr val="tx1">
                    <a:lumMod val="95000"/>
                    <a:lumOff val="5000"/>
                  </a:schemeClr>
                </a:solidFill>
              </a:rPr>
              <a:t> площадке. Участники двух команд поочерёдно пускают по льду специальные тяжёлые гранитные снаряды («камни») в сторону размеченной на льду мишени («дома»). От каждой команды — четыре игрока.</a:t>
            </a:r>
          </a:p>
        </p:txBody>
      </p:sp>
    </p:spTree>
    <p:extLst>
      <p:ext uri="{BB962C8B-B14F-4D97-AF65-F5344CB8AC3E}">
        <p14:creationId xmlns:p14="http://schemas.microsoft.com/office/powerpoint/2010/main" xmlns="" val="3732865111"/>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anim calcmode="lin" valueType="num">
                                      <p:cBhvr additive="base">
                                        <p:cTn id="11"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ppt_x"/>
                                          </p:val>
                                        </p:tav>
                                        <p:tav tm="100000">
                                          <p:val>
                                            <p:strVal val="#ppt_x"/>
                                          </p:val>
                                        </p:tav>
                                      </p:tavLst>
                                    </p:anim>
                                    <p:anim calcmode="lin" valueType="num">
                                      <p:cBhvr additive="base">
                                        <p:cTn id="1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147248" cy="908720"/>
          </a:xfrm>
        </p:spPr>
        <p:txBody>
          <a:bodyPr/>
          <a:lstStyle/>
          <a:p>
            <a:r>
              <a:rPr lang="ru-RU" dirty="0" smtClean="0">
                <a:solidFill>
                  <a:schemeClr val="accent5">
                    <a:lumMod val="75000"/>
                  </a:schemeClr>
                </a:solidFill>
              </a:rPr>
              <a:t>История Кёрлинга</a:t>
            </a:r>
            <a:endParaRPr lang="ru-RU" dirty="0">
              <a:solidFill>
                <a:schemeClr val="accent5">
                  <a:lumMod val="75000"/>
                </a:schemeClr>
              </a:solidFill>
            </a:endParaRPr>
          </a:p>
        </p:txBody>
      </p:sp>
      <p:sp>
        <p:nvSpPr>
          <p:cNvPr id="3" name="Объект 2"/>
          <p:cNvSpPr>
            <a:spLocks noGrp="1"/>
          </p:cNvSpPr>
          <p:nvPr>
            <p:ph idx="1"/>
          </p:nvPr>
        </p:nvSpPr>
        <p:spPr>
          <a:xfrm>
            <a:off x="457200" y="1052736"/>
            <a:ext cx="8291264" cy="5073427"/>
          </a:xfrm>
        </p:spPr>
        <p:txBody>
          <a:bodyPr>
            <a:normAutofit fontScale="85000" lnSpcReduction="10000"/>
          </a:bodyPr>
          <a:lstStyle/>
          <a:p>
            <a:r>
              <a:rPr lang="ru-RU" dirty="0">
                <a:solidFill>
                  <a:schemeClr val="tx1">
                    <a:lumMod val="95000"/>
                    <a:lumOff val="5000"/>
                  </a:schemeClr>
                </a:solidFill>
              </a:rPr>
              <a:t>Известно, что кёрлинг возник в Шотландии в начале XVI века, фактическим подтверждением существования этой спортивной игры является </a:t>
            </a:r>
            <a:r>
              <a:rPr lang="ru-RU" dirty="0" err="1">
                <a:solidFill>
                  <a:schemeClr val="tx1">
                    <a:lumMod val="95000"/>
                    <a:lumOff val="5000"/>
                  </a:schemeClr>
                </a:solidFill>
              </a:rPr>
              <a:t>кёрлинговый</a:t>
            </a:r>
            <a:r>
              <a:rPr lang="ru-RU" dirty="0">
                <a:solidFill>
                  <a:schemeClr val="tx1">
                    <a:lumMod val="95000"/>
                    <a:lumOff val="5000"/>
                  </a:schemeClr>
                </a:solidFill>
              </a:rPr>
              <a:t> спортивный снаряд (камень), на поверхности которого выбита дата изготовления («1511 год»), найденный на дне осушенного пруда в </a:t>
            </a:r>
            <a:r>
              <a:rPr lang="ru-RU" dirty="0" err="1">
                <a:solidFill>
                  <a:schemeClr val="tx1">
                    <a:lumMod val="95000"/>
                    <a:lumOff val="5000"/>
                  </a:schemeClr>
                </a:solidFill>
              </a:rPr>
              <a:t>Данблейне</a:t>
            </a:r>
            <a:r>
              <a:rPr lang="ru-RU" dirty="0">
                <a:solidFill>
                  <a:schemeClr val="tx1">
                    <a:lumMod val="95000"/>
                    <a:lumOff val="5000"/>
                  </a:schemeClr>
                </a:solidFill>
              </a:rPr>
              <a:t>. Первые же летописные упоминания о кёрлинге встречаются в средневековых монастырских книгах, датированных 1541 годом, сохранившихся в шотландском аббатстве </a:t>
            </a:r>
            <a:r>
              <a:rPr lang="ru-RU" dirty="0" smtClean="0">
                <a:solidFill>
                  <a:schemeClr val="tx1">
                    <a:lumMod val="95000"/>
                    <a:lumOff val="5000"/>
                  </a:schemeClr>
                </a:solidFill>
              </a:rPr>
              <a:t>Пейсли</a:t>
            </a:r>
            <a:endParaRPr lang="ru-RU" dirty="0">
              <a:solidFill>
                <a:schemeClr val="tx1">
                  <a:lumMod val="95000"/>
                  <a:lumOff val="5000"/>
                </a:schemeClr>
              </a:solidFill>
            </a:endParaRPr>
          </a:p>
          <a:p>
            <a:r>
              <a:rPr lang="ru-RU" dirty="0">
                <a:solidFill>
                  <a:schemeClr val="tx1">
                    <a:lumMod val="95000"/>
                    <a:lumOff val="5000"/>
                  </a:schemeClr>
                </a:solidFill>
              </a:rPr>
              <a:t>Примерно к тому же времени (1565 год) относятся две картины кисти Питера Брейгеля, на которых запечатлены нидерландские крестьяне, играющие в </a:t>
            </a:r>
            <a:r>
              <a:rPr lang="ru-RU" dirty="0" err="1">
                <a:solidFill>
                  <a:schemeClr val="tx1">
                    <a:lumMod val="95000"/>
                    <a:lumOff val="5000"/>
                  </a:schemeClr>
                </a:solidFill>
              </a:rPr>
              <a:t>айсшток</a:t>
            </a:r>
            <a:r>
              <a:rPr lang="ru-RU" dirty="0">
                <a:solidFill>
                  <a:schemeClr val="tx1">
                    <a:lumMod val="95000"/>
                    <a:lumOff val="5000"/>
                  </a:schemeClr>
                </a:solidFill>
              </a:rPr>
              <a:t> — игру, близкую к кёрлингу, на льду замёрзшего озера. Любопытно, что Шотландия и Нидерланды в XVI веке имели очень сильные торговые и культурные связи, свидетельством чему является широкое распространение в континентальной Европе не только керлинга, но и гольфа.</a:t>
            </a:r>
          </a:p>
          <a:p>
            <a:endParaRPr lang="ru-RU" dirty="0"/>
          </a:p>
        </p:txBody>
      </p:sp>
    </p:spTree>
    <p:extLst>
      <p:ext uri="{BB962C8B-B14F-4D97-AF65-F5344CB8AC3E}">
        <p14:creationId xmlns:p14="http://schemas.microsoft.com/office/powerpoint/2010/main" xmlns="" val="567833115"/>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19256" cy="980728"/>
          </a:xfrm>
        </p:spPr>
        <p:txBody>
          <a:bodyPr/>
          <a:lstStyle/>
          <a:p>
            <a:r>
              <a:rPr lang="ru-RU" dirty="0" smtClean="0">
                <a:solidFill>
                  <a:schemeClr val="accent1">
                    <a:lumMod val="75000"/>
                  </a:schemeClr>
                </a:solidFill>
              </a:rPr>
              <a:t>Коньковые виды спорта</a:t>
            </a:r>
            <a:endParaRPr lang="ru-RU" dirty="0">
              <a:solidFill>
                <a:schemeClr val="accent1">
                  <a:lumMod val="75000"/>
                </a:schemeClr>
              </a:solidFill>
            </a:endParaRPr>
          </a:p>
        </p:txBody>
      </p:sp>
      <p:pic>
        <p:nvPicPr>
          <p:cNvPr id="5" name="Объект 4"/>
          <p:cNvPicPr>
            <a:picLocks noGrp="1" noChangeAspect="1"/>
          </p:cNvPicPr>
          <p:nvPr>
            <p:ph sz="half" idx="2"/>
          </p:nvPr>
        </p:nvPicPr>
        <p:blipFill>
          <a:blip r:embed="rId2">
            <a:extLst>
              <a:ext uri="{28A0092B-C50C-407E-A947-70E740481C1C}">
                <a14:useLocalDpi xmlns:a14="http://schemas.microsoft.com/office/drawing/2010/main" xmlns="" val="0"/>
              </a:ext>
            </a:extLst>
          </a:blip>
          <a:stretch>
            <a:fillRect/>
          </a:stretch>
        </p:blipFill>
        <p:spPr>
          <a:xfrm>
            <a:off x="4873029" y="1052736"/>
            <a:ext cx="3600400" cy="2537158"/>
          </a:xfrm>
        </p:spPr>
      </p:pic>
      <p:sp>
        <p:nvSpPr>
          <p:cNvPr id="4" name="Объект 3"/>
          <p:cNvSpPr>
            <a:spLocks noGrp="1"/>
          </p:cNvSpPr>
          <p:nvPr>
            <p:ph sz="quarter" idx="13"/>
          </p:nvPr>
        </p:nvSpPr>
        <p:spPr>
          <a:xfrm>
            <a:off x="365760" y="1124744"/>
            <a:ext cx="3846200" cy="3096344"/>
          </a:xfrm>
        </p:spPr>
        <p:txBody>
          <a:bodyPr>
            <a:normAutofit/>
          </a:bodyPr>
          <a:lstStyle/>
          <a:p>
            <a:pPr marL="0" indent="0">
              <a:buNone/>
            </a:pPr>
            <a:r>
              <a:rPr lang="ru-RU" dirty="0" smtClean="0">
                <a:solidFill>
                  <a:schemeClr val="tx1">
                    <a:lumMod val="95000"/>
                    <a:lumOff val="5000"/>
                  </a:schemeClr>
                </a:solidFill>
              </a:rPr>
              <a:t> -Конькобежные соревнования</a:t>
            </a:r>
          </a:p>
          <a:p>
            <a:pPr marL="0" indent="0">
              <a:buNone/>
            </a:pPr>
            <a:r>
              <a:rPr lang="ru-RU" dirty="0" smtClean="0">
                <a:solidFill>
                  <a:schemeClr val="tx1">
                    <a:lumMod val="95000"/>
                    <a:lumOff val="5000"/>
                  </a:schemeClr>
                </a:solidFill>
              </a:rPr>
              <a:t>-Шорт-трек</a:t>
            </a:r>
          </a:p>
          <a:p>
            <a:pPr marL="0" indent="0">
              <a:buNone/>
            </a:pPr>
            <a:r>
              <a:rPr lang="ru-RU" dirty="0" smtClean="0">
                <a:solidFill>
                  <a:schemeClr val="tx1">
                    <a:lumMod val="95000"/>
                    <a:lumOff val="5000"/>
                  </a:schemeClr>
                </a:solidFill>
              </a:rPr>
              <a:t>-Фигурное катание</a:t>
            </a:r>
            <a:endParaRPr lang="ru-RU" dirty="0">
              <a:solidFill>
                <a:schemeClr val="tx1">
                  <a:lumMod val="95000"/>
                  <a:lumOff val="5000"/>
                </a:schemeClr>
              </a:solidFill>
            </a:endParaRPr>
          </a:p>
        </p:txBody>
      </p:sp>
      <p:pic>
        <p:nvPicPr>
          <p:cNvPr id="1026" name="Picture 2" descr="http://web.edu.vn.ua/wal/w63.jpg"/>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323528" y="3284984"/>
            <a:ext cx="4128393" cy="2765458"/>
          </a:xfrm>
          <a:prstGeom prst="rect">
            <a:avLst/>
          </a:prstGeom>
          <a:noFill/>
          <a:extLst>
            <a:ext uri="{909E8E84-426E-40DD-AFC4-6F175D3DCCD1}">
              <a14:hiddenFill xmlns:a14="http://schemas.microsoft.com/office/drawing/2010/main" xmlns="">
                <a:solidFill>
                  <a:srgbClr val="FFFFFF"/>
                </a:solidFill>
              </a14:hiddenFill>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4698550" y="3789040"/>
            <a:ext cx="3949358" cy="263517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3628617560"/>
      </p:ext>
    </p:extLst>
  </p:cSld>
  <p:clrMapOvr>
    <a:masterClrMapping/>
  </p:clrMapOvr>
  <mc:AlternateContent xmlns:mc="http://schemas.openxmlformats.org/markup-compatibility/2006">
    <mc:Choice xmlns:p14="http://schemas.microsoft.com/office/powerpoint/2010/main" xmlns="" Requires="p14">
      <p:transition spd="slow" p14:dur="800">
        <p:circle/>
      </p:transition>
    </mc:Choice>
    <mc:Fallback>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02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500"/>
                                        <p:tgtEl>
                                          <p:spTgt spid="5"/>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4">
                                            <p:txEl>
                                              <p:pRg st="2" end="2"/>
                                            </p:txEl>
                                          </p:spTgt>
                                        </p:tgtEl>
                                        <p:attrNameLst>
                                          <p:attrName>style.visibility</p:attrName>
                                        </p:attrNameLst>
                                      </p:cBhvr>
                                      <p:to>
                                        <p:strVal val="visible"/>
                                      </p:to>
                                    </p:set>
                                    <p:animEffect transition="in" filter="fade">
                                      <p:cBhvr>
                                        <p:cTn id="31" dur="500"/>
                                        <p:tgtEl>
                                          <p:spTgt spid="4">
                                            <p:txEl>
                                              <p:pRg st="2" end="2"/>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1027"/>
                                        </p:tgtEl>
                                        <p:attrNameLst>
                                          <p:attrName>style.visibility</p:attrName>
                                        </p:attrNameLst>
                                      </p:cBhvr>
                                      <p:to>
                                        <p:strVal val="visible"/>
                                      </p:to>
                                    </p:set>
                                    <p:animEffect transition="in" filter="fade">
                                      <p:cBhvr>
                                        <p:cTn id="36" dur="5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188640"/>
            <a:ext cx="8712968" cy="936104"/>
          </a:xfrm>
        </p:spPr>
        <p:txBody>
          <a:bodyPr/>
          <a:lstStyle/>
          <a:p>
            <a:r>
              <a:rPr lang="ru-RU" sz="4400" dirty="0" smtClean="0"/>
              <a:t>Конькобежные соревнования</a:t>
            </a:r>
            <a:endParaRPr lang="ru-RU" sz="4400" dirty="0"/>
          </a:p>
        </p:txBody>
      </p:sp>
      <p:pic>
        <p:nvPicPr>
          <p:cNvPr id="5" name="Объект 4"/>
          <p:cNvPicPr>
            <a:picLocks noGrp="1" noChangeAspect="1"/>
          </p:cNvPicPr>
          <p:nvPr>
            <p:ph sz="half" idx="2"/>
          </p:nvPr>
        </p:nvPicPr>
        <p:blipFill>
          <a:blip r:embed="rId2" cstate="print">
            <a:extLst>
              <a:ext uri="{28A0092B-C50C-407E-A947-70E740481C1C}">
                <a14:useLocalDpi xmlns:a14="http://schemas.microsoft.com/office/drawing/2010/main" xmlns="" val="0"/>
              </a:ext>
            </a:extLst>
          </a:blip>
          <a:stretch>
            <a:fillRect/>
          </a:stretch>
        </p:blipFill>
        <p:spPr>
          <a:xfrm>
            <a:off x="4283968" y="2060848"/>
            <a:ext cx="4442160" cy="2952328"/>
          </a:xfrm>
        </p:spPr>
      </p:pic>
      <p:sp>
        <p:nvSpPr>
          <p:cNvPr id="4" name="Объект 3"/>
          <p:cNvSpPr>
            <a:spLocks noGrp="1"/>
          </p:cNvSpPr>
          <p:nvPr>
            <p:ph sz="quarter" idx="13"/>
          </p:nvPr>
        </p:nvSpPr>
        <p:spPr/>
        <p:txBody>
          <a:bodyPr>
            <a:normAutofit fontScale="92500" lnSpcReduction="10000"/>
          </a:bodyPr>
          <a:lstStyle/>
          <a:p>
            <a:r>
              <a:rPr lang="ru-RU" b="1" dirty="0">
                <a:solidFill>
                  <a:schemeClr val="tx1">
                    <a:lumMod val="95000"/>
                    <a:lumOff val="5000"/>
                  </a:schemeClr>
                </a:solidFill>
              </a:rPr>
              <a:t>Конькобежный спорт</a:t>
            </a:r>
            <a:r>
              <a:rPr lang="ru-RU" dirty="0">
                <a:solidFill>
                  <a:schemeClr val="tx1">
                    <a:lumMod val="95000"/>
                    <a:lumOff val="5000"/>
                  </a:schemeClr>
                </a:solidFill>
              </a:rPr>
              <a:t> или </a:t>
            </a:r>
            <a:r>
              <a:rPr lang="ru-RU" b="1" dirty="0">
                <a:solidFill>
                  <a:schemeClr val="tx1">
                    <a:lumMod val="95000"/>
                    <a:lumOff val="5000"/>
                  </a:schemeClr>
                </a:solidFill>
              </a:rPr>
              <a:t>скоростной бег на коньках</a:t>
            </a:r>
            <a:r>
              <a:rPr lang="ru-RU" dirty="0">
                <a:solidFill>
                  <a:schemeClr val="tx1">
                    <a:lumMod val="95000"/>
                    <a:lumOff val="5000"/>
                  </a:schemeClr>
                </a:solidFill>
              </a:rPr>
              <a:t> — вид спорта, в котором необходимо как можно быстрее на коньках </a:t>
            </a:r>
            <a:r>
              <a:rPr lang="ru-RU" dirty="0" err="1" smtClean="0">
                <a:solidFill>
                  <a:schemeClr val="tx1">
                    <a:lumMod val="95000"/>
                    <a:lumOff val="5000"/>
                  </a:schemeClr>
                </a:solidFill>
              </a:rPr>
              <a:t>преодоле-вать</a:t>
            </a:r>
            <a:r>
              <a:rPr lang="ru-RU" dirty="0" smtClean="0">
                <a:solidFill>
                  <a:schemeClr val="tx1">
                    <a:lumMod val="95000"/>
                    <a:lumOff val="5000"/>
                  </a:schemeClr>
                </a:solidFill>
              </a:rPr>
              <a:t> </a:t>
            </a:r>
            <a:r>
              <a:rPr lang="ru-RU" dirty="0">
                <a:solidFill>
                  <a:schemeClr val="tx1">
                    <a:lumMod val="95000"/>
                    <a:lumOff val="5000"/>
                  </a:schemeClr>
                </a:solidFill>
              </a:rPr>
              <a:t>определённую дистанцию на ледовом стадионе по замкнутому кругу. Подразделяется на классический и шорт-трек.</a:t>
            </a:r>
          </a:p>
        </p:txBody>
      </p:sp>
    </p:spTree>
    <p:extLst>
      <p:ext uri="{BB962C8B-B14F-4D97-AF65-F5344CB8AC3E}">
        <p14:creationId xmlns:p14="http://schemas.microsoft.com/office/powerpoint/2010/main" xmlns="" val="4157362529"/>
      </p:ext>
    </p:extLst>
  </p:cSld>
  <p:clrMapOvr>
    <a:masterClrMapping/>
  </p:clrMapOvr>
  <mc:AlternateContent xmlns:mc="http://schemas.openxmlformats.org/markup-compatibility/2006">
    <mc:Choice xmlns:p14="http://schemas.microsoft.com/office/powerpoint/2010/main" xmlns="" Requires="p14">
      <p:transition spd="slow" p14:dur="800">
        <p:circle/>
      </p:transition>
    </mc:Choice>
    <mc:Fallback>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сполнительная">
  <a:themeElements>
    <a:clrScheme name="Исполнительная">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Исполнительная">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Исполнитель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Executive</Template>
  <TotalTime>272</TotalTime>
  <Words>307</Words>
  <Application>Microsoft Office PowerPoint</Application>
  <PresentationFormat>Экран (4:3)</PresentationFormat>
  <Paragraphs>75</Paragraphs>
  <Slides>25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25</vt:i4>
      </vt:variant>
    </vt:vector>
  </HeadingPairs>
  <TitlesOfParts>
    <vt:vector size="26" baseType="lpstr">
      <vt:lpstr>Исполнительная</vt:lpstr>
      <vt:lpstr>Зимние Олимпийские Игры</vt:lpstr>
      <vt:lpstr>Зимние Олимпийские Игры</vt:lpstr>
      <vt:lpstr>Зимние Олимпийские виды спорта</vt:lpstr>
      <vt:lpstr>БИАТЛОН</vt:lpstr>
      <vt:lpstr>История Биатлона</vt:lpstr>
      <vt:lpstr>КЁРЛИНГ</vt:lpstr>
      <vt:lpstr>История Кёрлинга</vt:lpstr>
      <vt:lpstr>Коньковые виды спорта</vt:lpstr>
      <vt:lpstr>Конькобежные соревнования</vt:lpstr>
      <vt:lpstr>История конькобежных соревнований</vt:lpstr>
      <vt:lpstr>Шорт-трек</vt:lpstr>
      <vt:lpstr>Фигурное катание</vt:lpstr>
      <vt:lpstr>История фигурного катания</vt:lpstr>
      <vt:lpstr>Лыжные виды спорта</vt:lpstr>
      <vt:lpstr>Горнолыжный спорт</vt:lpstr>
      <vt:lpstr>История Горнолыжного спорта</vt:lpstr>
      <vt:lpstr>Лыжные гонки</vt:lpstr>
      <vt:lpstr>Фристайл</vt:lpstr>
      <vt:lpstr>Сноуборд</vt:lpstr>
      <vt:lpstr>Бобслей</vt:lpstr>
      <vt:lpstr>Санный спорт</vt:lpstr>
      <vt:lpstr>История санного сорта</vt:lpstr>
      <vt:lpstr>Хоккей</vt:lpstr>
      <vt:lpstr>История хоккея</vt:lpstr>
      <vt:lpstr>Слайд 25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Зимние Олимпийские Игры</dc:title>
  <dc:creator>User</dc:creator>
  <cp:lastModifiedBy>Половинкина</cp:lastModifiedBy>
  <cp:revision>54</cp:revision>
  <dcterms:created xsi:type="dcterms:W3CDTF">2014-01-21T18:09:46Z</dcterms:created>
  <dcterms:modified xsi:type="dcterms:W3CDTF">2014-01-26T19:00:16Z</dcterms:modified>
</cp:coreProperties>
</file>