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80" r:id="rId4"/>
    <p:sldId id="268" r:id="rId5"/>
    <p:sldId id="302" r:id="rId6"/>
    <p:sldId id="315" r:id="rId7"/>
    <p:sldId id="269" r:id="rId8"/>
    <p:sldId id="305" r:id="rId9"/>
    <p:sldId id="267" r:id="rId10"/>
    <p:sldId id="282" r:id="rId11"/>
    <p:sldId id="281" r:id="rId12"/>
    <p:sldId id="312" r:id="rId13"/>
    <p:sldId id="286" r:id="rId14"/>
    <p:sldId id="306" r:id="rId15"/>
    <p:sldId id="307" r:id="rId16"/>
    <p:sldId id="313" r:id="rId17"/>
    <p:sldId id="30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85741" autoAdjust="0"/>
  </p:normalViewPr>
  <p:slideViewPr>
    <p:cSldViewPr>
      <p:cViewPr>
        <p:scale>
          <a:sx n="100" d="100"/>
          <a:sy n="100" d="100"/>
        </p:scale>
        <p:origin x="-282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2A0EA-2F8E-48BD-ADB6-6BA1878A647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53BB40-8058-45A3-8475-BA9A78701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95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3BB40-8058-45A3-8475-BA9A7870146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131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99AD-DACF-4C8C-A69C-0002CEEBB812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1754-A029-42D3-838C-B8975E19CE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699AD-DACF-4C8C-A69C-0002CEEBB812}" type="datetimeFigureOut">
              <a:rPr lang="ru-RU" smtClean="0"/>
              <a:pPr/>
              <a:t>09.11.2022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B1754-A029-42D3-838C-B8975E19CE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jpe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ru.viptalisman.com/flash/templates/graduate_album/album2/852_smal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2" descr="http://img-fotki.yandex.ru/get/6442/102699435.87c/0_a1b45_d5dec2a3_L.pn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75511">
            <a:off x="118221" y="3776869"/>
            <a:ext cx="1804122" cy="1656184"/>
          </a:xfrm>
          <a:prstGeom prst="rect">
            <a:avLst/>
          </a:prstGeom>
          <a:noFill/>
        </p:spPr>
      </p:pic>
      <p:pic>
        <p:nvPicPr>
          <p:cNvPr id="12" name="Picture 2" descr="http://forumsmile.ru/u/2/f/d/2fd432955c982f0b9b333d8123e9b07f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941168"/>
            <a:ext cx="2023715" cy="1168773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475656" y="2478566"/>
            <a:ext cx="68407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Monotype Corsiva" pitchFamily="66" charset="0"/>
              </a:rPr>
              <a:t>Совместная работа детей, родителей, воспитателя средней группы</a:t>
            </a: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МАДОУ детский сад «Чебурашка» с. Целинный МР Абзелиловский район РБ</a:t>
            </a:r>
          </a:p>
          <a:p>
            <a:pPr algn="ctr"/>
            <a:endParaRPr lang="ru-RU" sz="3200" dirty="0">
              <a:latin typeface="Monotype Corsiva" pitchFamily="66" charset="0"/>
            </a:endParaRPr>
          </a:p>
          <a:p>
            <a:pPr algn="ctr"/>
            <a:endParaRPr lang="ru-RU" sz="3200" dirty="0">
              <a:latin typeface="Monotype Corsiva" pitchFamily="66" charset="0"/>
            </a:endParaRPr>
          </a:p>
          <a:p>
            <a:pPr algn="ctr"/>
            <a:endParaRPr lang="ru-RU" sz="2400" dirty="0" smtClean="0"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2020г.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8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4364050">
            <a:off x="5794321" y="608381"/>
            <a:ext cx="3017913" cy="18884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4294" y="1196752"/>
            <a:ext cx="65489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КНИГА ПАМЯТИ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442152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i="1" dirty="0"/>
              <a:t>Мы чтим тебя, наш скромный воин,</a:t>
            </a:r>
          </a:p>
          <a:p>
            <a:pPr algn="r"/>
            <a:r>
              <a:rPr lang="ru-RU" i="1" dirty="0"/>
              <a:t>Мы «Слава!» мужеству поем.</a:t>
            </a:r>
          </a:p>
          <a:p>
            <a:pPr algn="r"/>
            <a:r>
              <a:rPr lang="ru-RU" i="1" dirty="0"/>
              <a:t>А кто не дожил, будь спокоен,</a:t>
            </a:r>
          </a:p>
          <a:p>
            <a:pPr algn="r"/>
            <a:r>
              <a:rPr lang="ru-RU" i="1" dirty="0"/>
              <a:t>Мы вахту памяти несем.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Picture 2" descr="http://img-fotki.yandex.ru/get/6442/102699435.87c/0_a1b45_d5dec2a3_L.pn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75511">
            <a:off x="13765" y="5904677"/>
            <a:ext cx="1173317" cy="1077105"/>
          </a:xfrm>
          <a:prstGeom prst="rect">
            <a:avLst/>
          </a:prstGeom>
          <a:noFill/>
        </p:spPr>
      </p:pic>
      <p:pic>
        <p:nvPicPr>
          <p:cNvPr id="1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29922">
            <a:off x="8182988" y="356803"/>
            <a:ext cx="1318902" cy="825278"/>
          </a:xfrm>
          <a:prstGeom prst="rect">
            <a:avLst/>
          </a:prstGeom>
          <a:noFill/>
        </p:spPr>
      </p:pic>
      <p:pic>
        <p:nvPicPr>
          <p:cNvPr id="1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02192">
            <a:off x="7715518" y="56330"/>
            <a:ext cx="1318902" cy="82527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3058" y="2266950"/>
            <a:ext cx="6634337" cy="1162050"/>
          </a:xfrm>
        </p:spPr>
        <p:txBody>
          <a:bodyPr>
            <a:noAutofit/>
          </a:bodyPr>
          <a:lstStyle/>
          <a:p>
            <a:r>
              <a:rPr lang="ru-RU" sz="1800" dirty="0"/>
              <a:t/>
            </a:r>
            <a:br>
              <a:rPr lang="ru-RU" sz="18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273051"/>
            <a:ext cx="7776864" cy="836287"/>
          </a:xfrm>
        </p:spPr>
        <p:txBody>
          <a:bodyPr>
            <a:noAutofit/>
          </a:bodyPr>
          <a:lstStyle/>
          <a:p>
            <a:r>
              <a:rPr lang="ru-RU" b="1" dirty="0" err="1">
                <a:latin typeface="Monotype Corsiva" pitchFamily="66" charset="0"/>
              </a:rPr>
              <a:t>Кунаев</a:t>
            </a:r>
            <a:r>
              <a:rPr lang="ru-RU" b="1" dirty="0">
                <a:latin typeface="Monotype Corsiva" pitchFamily="66" charset="0"/>
              </a:rPr>
              <a:t> </a:t>
            </a:r>
            <a:r>
              <a:rPr lang="ru-RU" b="1" dirty="0" err="1">
                <a:latin typeface="Monotype Corsiva" pitchFamily="66" charset="0"/>
              </a:rPr>
              <a:t>Абдрахман</a:t>
            </a:r>
            <a:r>
              <a:rPr lang="ru-RU" b="1" dirty="0">
                <a:latin typeface="Monotype Corsiva" pitchFamily="66" charset="0"/>
              </a:rPr>
              <a:t> </a:t>
            </a:r>
            <a:r>
              <a:rPr lang="ru-RU" b="1" dirty="0" err="1">
                <a:latin typeface="Monotype Corsiva" pitchFamily="66" charset="0"/>
              </a:rPr>
              <a:t>Галиахметович</a:t>
            </a:r>
            <a:r>
              <a:rPr lang="ru-RU" b="1" dirty="0">
                <a:latin typeface="Monotype Corsiva" pitchFamily="66" charset="0"/>
              </a:rPr>
              <a:t> </a:t>
            </a:r>
            <a:r>
              <a:rPr lang="ru-RU" sz="2800" b="1" dirty="0">
                <a:latin typeface="Monotype Corsiva" pitchFamily="66" charset="0"/>
              </a:rPr>
              <a:t>(прадедушка </a:t>
            </a:r>
            <a:r>
              <a:rPr lang="ru-RU" sz="2800" b="1" dirty="0" err="1">
                <a:latin typeface="Monotype Corsiva" pitchFamily="66" charset="0"/>
              </a:rPr>
              <a:t>Нартдинова</a:t>
            </a:r>
            <a:r>
              <a:rPr lang="ru-RU" sz="2800" b="1" dirty="0">
                <a:latin typeface="Monotype Corsiva" pitchFamily="66" charset="0"/>
              </a:rPr>
              <a:t> Равиля</a:t>
            </a:r>
            <a:r>
              <a:rPr lang="ru-RU" sz="2800" b="1" dirty="0" smtClean="0">
                <a:latin typeface="Monotype Corsiva" pitchFamily="66" charset="0"/>
              </a:rPr>
              <a:t>)</a:t>
            </a:r>
            <a:r>
              <a:rPr lang="ru-RU" sz="2800" dirty="0"/>
              <a:t> </a:t>
            </a:r>
            <a:endParaRPr lang="ru-RU" sz="2800" dirty="0" smtClean="0"/>
          </a:p>
          <a:p>
            <a:pPr marL="0" indent="0">
              <a:buNone/>
            </a:pPr>
            <a:r>
              <a:rPr lang="ru-RU" sz="1400" dirty="0" err="1" smtClean="0"/>
              <a:t>Абдрахман</a:t>
            </a:r>
            <a:r>
              <a:rPr lang="ru-RU" sz="1400" dirty="0" smtClean="0"/>
              <a:t> </a:t>
            </a:r>
            <a:r>
              <a:rPr lang="ru-RU" sz="1400" dirty="0" err="1"/>
              <a:t>Галиахметович</a:t>
            </a:r>
            <a:r>
              <a:rPr lang="ru-RU" sz="1400" dirty="0"/>
              <a:t> </a:t>
            </a:r>
            <a:r>
              <a:rPr lang="ru-RU" sz="1400" dirty="0" err="1"/>
              <a:t>Кунаев</a:t>
            </a:r>
            <a:r>
              <a:rPr lang="ru-RU" sz="1400" dirty="0"/>
              <a:t>  родился 4 мая 1923 года, в деревне Булатово, Абзелиловского района Республики Башкортостан. В 1942 году добровольно ушёл на фронт. </a:t>
            </a:r>
          </a:p>
          <a:p>
            <a:pPr marL="0" indent="0">
              <a:buNone/>
            </a:pPr>
            <a:r>
              <a:rPr lang="ru-RU" sz="1400" dirty="0"/>
              <a:t>Он попадает во 2 – </a:t>
            </a:r>
            <a:r>
              <a:rPr lang="ru-RU" sz="1400" dirty="0" err="1"/>
              <a:t>ую</a:t>
            </a:r>
            <a:r>
              <a:rPr lang="ru-RU" sz="1400" dirty="0"/>
              <a:t> ударную армию Власова, разведчиком. Участвует в боях за Новгород, Псков, Рига, Вильнюс, Польша и во многих других городах. А также участвует в обороне блокады Ленинграда. </a:t>
            </a:r>
          </a:p>
          <a:p>
            <a:pPr marL="0" indent="0">
              <a:buNone/>
            </a:pPr>
            <a:r>
              <a:rPr lang="ru-RU" sz="1400" dirty="0"/>
              <a:t>Его наградили орденами «Красной звезды», 2За боевые заслуги», «Отечественная война» и медалями «За отвагу», «За </a:t>
            </a:r>
            <a:r>
              <a:rPr lang="ru-RU" sz="1400" dirty="0" err="1"/>
              <a:t>Волховский</a:t>
            </a:r>
            <a:r>
              <a:rPr lang="ru-RU" sz="1400" dirty="0"/>
              <a:t> фронт битвы за Ленинград» и др..</a:t>
            </a:r>
          </a:p>
          <a:p>
            <a:pPr marL="0" indent="0">
              <a:buNone/>
            </a:pPr>
            <a:r>
              <a:rPr lang="ru-RU" sz="1400" dirty="0"/>
              <a:t>В одном из </a:t>
            </a:r>
            <a:r>
              <a:rPr lang="ru-RU" sz="1400" dirty="0" err="1"/>
              <a:t>охранившихся</a:t>
            </a:r>
            <a:r>
              <a:rPr lang="ru-RU" sz="1400" dirty="0"/>
              <a:t> документов , есть запись как он обнаружил немцев с орудием: </a:t>
            </a:r>
          </a:p>
          <a:p>
            <a:pPr marL="0" indent="0">
              <a:buNone/>
            </a:pPr>
            <a:r>
              <a:rPr lang="ru-RU" sz="1400" dirty="0"/>
              <a:t>«Разведчик наблюдатель красноармеец  </a:t>
            </a:r>
            <a:r>
              <a:rPr lang="ru-RU" sz="1400" dirty="0" err="1"/>
              <a:t>Кунаев</a:t>
            </a:r>
            <a:r>
              <a:rPr lang="ru-RU" sz="1400" dirty="0"/>
              <a:t>  в бою 24 декабря 1944 г. к исходу дня вместе с командиром отделения разведки сержантом Зуевым получили задачу: уничтожить передний край обороны противника и его основные средства, мешающие продвижению нашей пехоте. Скрытно, продвигаясь вдаль </a:t>
            </a:r>
            <a:r>
              <a:rPr lang="ru-RU" sz="1400" dirty="0" err="1"/>
              <a:t>переднегог</a:t>
            </a:r>
            <a:r>
              <a:rPr lang="ru-RU" sz="1400" dirty="0"/>
              <a:t> края, разведчик товарищ </a:t>
            </a:r>
            <a:r>
              <a:rPr lang="ru-RU" sz="1400" dirty="0" err="1"/>
              <a:t>Кунаев</a:t>
            </a:r>
            <a:r>
              <a:rPr lang="ru-RU" sz="1400" dirty="0"/>
              <a:t> заметил, что немцы подвезли в д. </a:t>
            </a:r>
            <a:r>
              <a:rPr lang="ru-RU" sz="1400" dirty="0" err="1"/>
              <a:t>Арникайши</a:t>
            </a:r>
            <a:r>
              <a:rPr lang="ru-RU" sz="1400" dirty="0"/>
              <a:t> 75мм орудие. Вернувшись к командиру отделения разведки, сообщив ему об орудии противника, сам залёг в траншею, а командир отделения вызвал огонь по орудию противника, в результате которого орудие было разбито. Товарищ </a:t>
            </a:r>
            <a:r>
              <a:rPr lang="ru-RU" sz="1400" dirty="0" err="1"/>
              <a:t>Кунаев</a:t>
            </a:r>
            <a:r>
              <a:rPr lang="ru-RU" sz="1400" dirty="0"/>
              <a:t> в боях с врагом проявил мужество. После этого стал старшиной 254 гвардейского  стрелкового полка А. Матросова. Воевал героически, был несколько раз ранен и контужен.</a:t>
            </a:r>
          </a:p>
          <a:p>
            <a:pPr marL="0" indent="0">
              <a:buNone/>
            </a:pPr>
            <a:r>
              <a:rPr lang="ru-RU" sz="1400" dirty="0"/>
              <a:t>День Победы встретил уже в Рижском госпитале. Результатом контузии была частичная глухота, поэтому сначала не знал о победе, только услышал залп салюта. Он с войны вернулся лишь в 1947 году с осколком в щеке, так до конца жизни жил с этим осколком, который давал о себе знать. Вернувшись в 1948 году женится, живут дружно и воспитывают 7 детей. Хоть он и закончил 6 классов, но всё же после войны занимал руководящие должности: бригадир, партком, председатель и др. Подняв 7 детей, 15 внуков, в 1993 году умирает.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51692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Picture 2" descr="http://img-fotki.yandex.ru/get/6442/102699435.87c/0_a1b45_d5dec2a3_L.p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5511">
            <a:off x="992555" y="4233595"/>
            <a:ext cx="2735645" cy="2511322"/>
          </a:xfrm>
          <a:prstGeom prst="rect">
            <a:avLst/>
          </a:prstGeom>
          <a:noFill/>
        </p:spPr>
      </p:pic>
      <p:pic>
        <p:nvPicPr>
          <p:cNvPr id="1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29922">
            <a:off x="8182988" y="356803"/>
            <a:ext cx="1318902" cy="82527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7488831" cy="776682"/>
          </a:xfrm>
        </p:spPr>
        <p:txBody>
          <a:bodyPr>
            <a:noAutofit/>
          </a:bodyPr>
          <a:lstStyle/>
          <a:p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2800" dirty="0"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2800" dirty="0">
                <a:latin typeface="Monotype Corsiva" pitchFamily="66" charset="0"/>
                <a:ea typeface="+mn-ea"/>
                <a:cs typeface="+mn-cs"/>
              </a:rPr>
            </a:br>
            <a:r>
              <a:rPr lang="ru-RU" sz="2800" dirty="0" smtClean="0"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2800" dirty="0" smtClean="0">
                <a:latin typeface="Monotype Corsiva" pitchFamily="66" charset="0"/>
                <a:ea typeface="+mn-ea"/>
                <a:cs typeface="+mn-cs"/>
              </a:rPr>
            </a:br>
            <a:r>
              <a:rPr lang="ru-RU" sz="2800" dirty="0"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2800" dirty="0">
                <a:latin typeface="Monotype Corsiva" pitchFamily="66" charset="0"/>
                <a:ea typeface="+mn-ea"/>
                <a:cs typeface="+mn-cs"/>
              </a:rPr>
            </a:br>
            <a:r>
              <a:rPr lang="ru-RU" sz="2800" dirty="0">
                <a:latin typeface="Monotype Corsiva" pitchFamily="66" charset="0"/>
              </a:rPr>
              <a:t>Хакиев Хусаин Султанович </a:t>
            </a:r>
            <a:r>
              <a:rPr lang="ru-RU" sz="2400" dirty="0">
                <a:latin typeface="Monotype Corsiva" pitchFamily="66" charset="0"/>
              </a:rPr>
              <a:t>(прадедушка Хакиевой Гульфии Расулевны</a:t>
            </a:r>
            <a:r>
              <a:rPr lang="ru-RU" sz="2400" dirty="0" smtClean="0">
                <a:latin typeface="Monotype Corsiva" pitchFamily="66" charset="0"/>
              </a:rPr>
              <a:t>)</a:t>
            </a:r>
            <a:endParaRPr lang="ru-RU" sz="2800" dirty="0"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196752"/>
            <a:ext cx="45365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Родился в </a:t>
            </a:r>
            <a:r>
              <a:rPr lang="ru-RU" dirty="0" err="1"/>
              <a:t>в</a:t>
            </a:r>
            <a:r>
              <a:rPr lang="ru-RU" dirty="0"/>
              <a:t> 1904 году д. Абдульмамбетово Абзелиловского района. Ушел на фронт в ноябре 1941 года. Попал в Западный фронт, участвовал в наступательной операции советских войск под Москвой. 4 марта 1942 года во время боев в районе реки Угра был ранен в ногу осколком мины. В госпитале г. Иркутска ему ампутировали одну ногу. После этого он вернулся домой в мае 1942 года. Был награжден орденом Отечественной войны I степени и медалями. Умер 1985 году.</a:t>
            </a:r>
          </a:p>
        </p:txBody>
      </p:sp>
      <p:pic>
        <p:nvPicPr>
          <p:cNvPr id="5122" name="Picture 2" descr="https://psv4.userapi.com/c856320/u180553061/docs/d1/0eec29a95e56/Khusain.jpg?extra=fWS40cx8wIoQwrYwDkiRwXCv6f5qpnFltH_3i8L3LKG2BkrXx8NzAgRT6xjNc88Y1NkDFqM-fQbpH4v6w_BrYqC_d0r-rurCygFjhR00GM5Hh8k2hUBud3M40-c5nL--cAaF4c9YvDGa7xpJEGQF9766uw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1503437"/>
            <a:ext cx="3543048" cy="4453967"/>
          </a:xfrm>
          <a:prstGeom prst="rect">
            <a:avLst/>
          </a:prstGeom>
          <a:ln w="38100" cap="sq">
            <a:solidFill>
              <a:schemeClr val="bg2">
                <a:lumMod val="2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64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Picture 2" descr="http://forumsmile.ru/u/2/f/d/2fd432955c982f0b9b333d8123e9b07f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03555">
            <a:off x="3563888" y="4869160"/>
            <a:ext cx="2339752" cy="1351297"/>
          </a:xfrm>
          <a:prstGeom prst="rect">
            <a:avLst/>
          </a:prstGeom>
          <a:noFill/>
        </p:spPr>
      </p:pic>
      <p:pic>
        <p:nvPicPr>
          <p:cNvPr id="1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29922">
            <a:off x="8182988" y="356803"/>
            <a:ext cx="1318902" cy="825278"/>
          </a:xfrm>
          <a:prstGeom prst="rect">
            <a:avLst/>
          </a:prstGeom>
          <a:noFill/>
        </p:spPr>
      </p:pic>
      <p:pic>
        <p:nvPicPr>
          <p:cNvPr id="1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02192">
            <a:off x="7715518" y="56330"/>
            <a:ext cx="1318902" cy="825278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6131024" cy="116205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7" y="332656"/>
            <a:ext cx="4671289" cy="51740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>
                <a:latin typeface="Monotype Corsiva" pitchFamily="66" charset="0"/>
              </a:rPr>
              <a:t>Гиниятов Курбангали Гиниятович </a:t>
            </a:r>
            <a:r>
              <a:rPr lang="ru-RU" b="1" dirty="0" smtClean="0">
                <a:latin typeface="Monotype Corsiva" pitchFamily="66" charset="0"/>
              </a:rPr>
              <a:t>(</a:t>
            </a:r>
            <a:r>
              <a:rPr lang="ru-RU" sz="2800" b="1" dirty="0">
                <a:latin typeface="Monotype Corsiva" pitchFamily="66" charset="0"/>
              </a:rPr>
              <a:t>прадедушка Хакиевой Гульфии Расулевны)</a:t>
            </a:r>
            <a:endParaRPr lang="ru-RU" b="1" dirty="0">
              <a:latin typeface="Monotype Corsiva" pitchFamily="66" charset="0"/>
            </a:endParaRPr>
          </a:p>
          <a:p>
            <a:r>
              <a:rPr lang="ru-RU" sz="2000" dirty="0"/>
              <a:t>Родился в 1910 году в д. Ишкулово Абзелиловского района. Будучи учителем был призван в армию уже в первые дни войны 24 июня 1941 года.   Воинское звание: красноармеец стрелковой дивизии. Погиб  4 января 1943 года в ходе Сталинградской битвы. Похоронен в братской могиле  возле хутора </a:t>
            </a:r>
            <a:r>
              <a:rPr lang="ru-RU" sz="2000" dirty="0" err="1"/>
              <a:t>Чапура</a:t>
            </a:r>
            <a:r>
              <a:rPr lang="ru-RU" sz="2000" dirty="0"/>
              <a:t> Морозовского района Ростовской области.</a:t>
            </a:r>
          </a:p>
          <a:p>
            <a:endParaRPr lang="ru-RU" sz="2000" dirty="0"/>
          </a:p>
          <a:p>
            <a:pPr marL="0" indent="0">
              <a:buNone/>
            </a:pPr>
            <a:endParaRPr lang="ru-RU" b="1" dirty="0">
              <a:latin typeface="Monotype Corsiva" pitchFamily="66" charset="0"/>
            </a:endParaRPr>
          </a:p>
        </p:txBody>
      </p:sp>
      <p:pic>
        <p:nvPicPr>
          <p:cNvPr id="15" name="Рисунок 14" descr="C:\Users\Люция\Pictures\img05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908720"/>
            <a:ext cx="3085038" cy="4176464"/>
          </a:xfrm>
          <a:prstGeom prst="rect">
            <a:avLst/>
          </a:prstGeom>
          <a:ln w="5715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39823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77280"/>
            <a:ext cx="8938146" cy="6292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2" name="Picture 2" descr="http://forumsmile.ru/u/2/f/d/2fd432955c982f0b9b333d8123e9b07f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5673053"/>
            <a:ext cx="2051720" cy="1184947"/>
          </a:xfrm>
          <a:prstGeom prst="rect">
            <a:avLst/>
          </a:prstGeom>
          <a:noFill/>
        </p:spPr>
      </p:pic>
      <p:pic>
        <p:nvPicPr>
          <p:cNvPr id="1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29922">
            <a:off x="8182988" y="356803"/>
            <a:ext cx="1318902" cy="825278"/>
          </a:xfrm>
          <a:prstGeom prst="rect">
            <a:avLst/>
          </a:prstGeom>
          <a:noFill/>
        </p:spPr>
      </p:pic>
      <p:pic>
        <p:nvPicPr>
          <p:cNvPr id="1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02192">
            <a:off x="7715518" y="56330"/>
            <a:ext cx="1318902" cy="82527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28313"/>
            <a:ext cx="5328592" cy="1162050"/>
          </a:xfrm>
        </p:spPr>
        <p:txBody>
          <a:bodyPr>
            <a:noAutofit/>
          </a:bodyPr>
          <a:lstStyle/>
          <a:p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/>
              <a:t/>
            </a:r>
            <a:br>
              <a:rPr lang="ru-RU" sz="1800" b="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539551" y="468968"/>
            <a:ext cx="7560839" cy="511759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Ткаченко Григорий Фёдорович  </a:t>
            </a:r>
            <a:r>
              <a:rPr lang="ru-RU" sz="2800" b="1" dirty="0" smtClean="0">
                <a:latin typeface="Monotype Corsiva" pitchFamily="66" charset="0"/>
              </a:rPr>
              <a:t>(прадедушка Азанова Алексея</a:t>
            </a:r>
            <a:r>
              <a:rPr lang="ru-RU" sz="2400" b="1" dirty="0" smtClean="0">
                <a:latin typeface="Monotype Corsiva" pitchFamily="66" charset="0"/>
              </a:rPr>
              <a:t>)</a:t>
            </a:r>
            <a:endParaRPr lang="ru-RU" sz="2800" b="1" dirty="0">
              <a:latin typeface="Monotype Corsiva" pitchFamily="66" charset="0"/>
            </a:endParaRPr>
          </a:p>
        </p:txBody>
      </p:sp>
      <p:pic>
        <p:nvPicPr>
          <p:cNvPr id="1026" name="Picture 2" descr="C:\Users\Лариса Анатольевна\Desktop\день победы\ткаченко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52654"/>
            <a:ext cx="4104456" cy="413272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704979" y="1655803"/>
            <a:ext cx="4728526" cy="3546394"/>
          </a:xfrm>
          <a:prstGeom prst="rect">
            <a:avLst/>
          </a:prstGeom>
          <a:ln w="5715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13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7898" y="188640"/>
            <a:ext cx="8784976" cy="64807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1908 – 1964 гг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 smtClean="0"/>
              <a:t>Награждён меда Замалетдинов Хасан Валиахметович 1908 года рождения. Призван на фронт в ноябре 1942 года, рядовым. Служил в 30 роте аэродромного обслуживания, в 324 отд. Транспортной роте. Демобилизован 23.07.1945 года. Награждён медалями: «За оборону Сталинграда'', «За взятие Берлина'', За победу над </a:t>
            </a:r>
            <a:br>
              <a:rPr lang="ru-RU" dirty="0" smtClean="0"/>
            </a:br>
            <a:r>
              <a:rPr lang="ru-RU" dirty="0" smtClean="0"/>
              <a:t>Германией". Вернулся в семью, работал. "Пусть</a:t>
            </a:r>
            <a:br>
              <a:rPr lang="ru-RU" dirty="0" smtClean="0"/>
            </a:br>
            <a:r>
              <a:rPr lang="ru-RU" dirty="0" smtClean="0"/>
              <a:t>больше не будет войны! -говорил он своим детям и внукам </a:t>
            </a:r>
            <a:r>
              <a:rPr lang="ru-RU" dirty="0" err="1" smtClean="0"/>
              <a:t>лями</a:t>
            </a:r>
            <a:r>
              <a:rPr lang="ru-RU" dirty="0" smtClean="0"/>
              <a:t> «За оборону Сталинграда», «За взятие Берлина», «За победу над Германией»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3058" y="836712"/>
            <a:ext cx="8400235" cy="1872208"/>
          </a:xfrm>
        </p:spPr>
        <p:txBody>
          <a:bodyPr>
            <a:noAutofit/>
          </a:bodyPr>
          <a:lstStyle/>
          <a:p>
            <a:r>
              <a:rPr lang="ru-RU" sz="1800" dirty="0"/>
              <a:t/>
            </a:r>
            <a:br>
              <a:rPr lang="ru-RU" sz="18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368660"/>
            <a:ext cx="5328592" cy="4212468"/>
          </a:xfrm>
        </p:spPr>
        <p:txBody>
          <a:bodyPr>
            <a:noAutofit/>
          </a:bodyPr>
          <a:lstStyle/>
          <a:p>
            <a:r>
              <a:rPr lang="ru-RU" b="1" dirty="0">
                <a:latin typeface="Monotype Corsiva" pitchFamily="66" charset="0"/>
              </a:rPr>
              <a:t>Замалетдинов </a:t>
            </a:r>
            <a:r>
              <a:rPr lang="ru-RU" b="1" dirty="0" smtClean="0">
                <a:latin typeface="Monotype Corsiva" pitchFamily="66" charset="0"/>
              </a:rPr>
              <a:t>Хасанжан Валиахметович </a:t>
            </a:r>
          </a:p>
          <a:p>
            <a:pPr marL="0" indent="0">
              <a:buNone/>
            </a:pPr>
            <a:r>
              <a:rPr lang="ru-RU" b="1" dirty="0">
                <a:latin typeface="Monotype Corsiva" pitchFamily="66" charset="0"/>
              </a:rPr>
              <a:t> </a:t>
            </a:r>
            <a:r>
              <a:rPr lang="ru-RU" b="1" dirty="0" smtClean="0">
                <a:latin typeface="Monotype Corsiva" pitchFamily="66" charset="0"/>
              </a:rPr>
              <a:t>  1908 </a:t>
            </a:r>
            <a:r>
              <a:rPr lang="ru-RU" b="1" dirty="0">
                <a:latin typeface="Monotype Corsiva" pitchFamily="66" charset="0"/>
              </a:rPr>
              <a:t>– 1964 гг</a:t>
            </a:r>
            <a:r>
              <a:rPr lang="ru-RU" b="1" dirty="0" smtClean="0">
                <a:latin typeface="Monotype Corsiva" pitchFamily="66" charset="0"/>
              </a:rPr>
              <a:t>.</a:t>
            </a:r>
            <a:r>
              <a:rPr lang="ru-RU" sz="2800" b="1" dirty="0">
                <a:latin typeface="Monotype Corsiva" pitchFamily="66" charset="0"/>
              </a:rPr>
              <a:t> (прадедушка  </a:t>
            </a:r>
            <a:r>
              <a:rPr lang="ru-RU" sz="2800" b="1" dirty="0" smtClean="0">
                <a:latin typeface="Monotype Corsiva" pitchFamily="66" charset="0"/>
              </a:rPr>
              <a:t>             	Яунбаева  </a:t>
            </a:r>
            <a:r>
              <a:rPr lang="ru-RU" sz="2800" b="1" dirty="0">
                <a:latin typeface="Monotype Corsiva" pitchFamily="66" charset="0"/>
              </a:rPr>
              <a:t>Нияза)</a:t>
            </a:r>
            <a:r>
              <a:rPr lang="ru-RU" sz="2800" dirty="0"/>
              <a:t> </a:t>
            </a:r>
          </a:p>
          <a:p>
            <a:pPr marL="0" indent="0">
              <a:buNone/>
            </a:pPr>
            <a:r>
              <a:rPr lang="ru-RU" sz="2000" dirty="0" smtClean="0"/>
              <a:t>Замалетдинов Хасан Валиахметович 1908 года рождения. Призван на фронт в ноябре 1942 года, рядовым. Служил в 30 роте аэродромного обслуживания, в 324 отд. Транспортной роте. Демобилизован 23.07.1945 года. Награждён медалями: «За оборону Сталинграда'', «За взятие Берлина'', «За победу над Германией". Вернулся в семью, работал. "Пусть больше не будет войны! - говорил он своим детям и внукам.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2229" y="1844824"/>
            <a:ext cx="3240360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02192">
            <a:off x="7201861" y="372040"/>
            <a:ext cx="1318902" cy="825278"/>
          </a:xfrm>
          <a:prstGeom prst="rect">
            <a:avLst/>
          </a:prstGeom>
          <a:noFill/>
        </p:spPr>
      </p:pic>
      <p:pic>
        <p:nvPicPr>
          <p:cNvPr id="1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17050">
            <a:off x="7411961" y="820239"/>
            <a:ext cx="1318902" cy="8252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616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" name="Picture 2" descr="http://img-fotki.yandex.ru/get/6442/102699435.87c/0_a1b45_d5dec2a3_L.pn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75511">
            <a:off x="743014" y="5618382"/>
            <a:ext cx="1228689" cy="1127937"/>
          </a:xfrm>
          <a:prstGeom prst="rect">
            <a:avLst/>
          </a:prstGeom>
          <a:noFill/>
        </p:spPr>
      </p:pic>
      <p:pic>
        <p:nvPicPr>
          <p:cNvPr id="12" name="Picture 2" descr="http://forumsmile.ru/u/2/f/d/2fd432955c982f0b9b333d8123e9b07f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5147616"/>
            <a:ext cx="2375414" cy="1371892"/>
          </a:xfrm>
          <a:prstGeom prst="rect">
            <a:avLst/>
          </a:prstGeom>
          <a:noFill/>
        </p:spPr>
      </p:pic>
      <p:pic>
        <p:nvPicPr>
          <p:cNvPr id="1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29922">
            <a:off x="8182988" y="356803"/>
            <a:ext cx="1318902" cy="825278"/>
          </a:xfrm>
          <a:prstGeom prst="rect">
            <a:avLst/>
          </a:prstGeom>
          <a:noFill/>
        </p:spPr>
      </p:pic>
      <p:pic>
        <p:nvPicPr>
          <p:cNvPr id="1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02192">
            <a:off x="7715518" y="56330"/>
            <a:ext cx="1318902" cy="82527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3058" y="2266950"/>
            <a:ext cx="6634337" cy="1162050"/>
          </a:xfrm>
        </p:spPr>
        <p:txBody>
          <a:bodyPr>
            <a:noAutofit/>
          </a:bodyPr>
          <a:lstStyle/>
          <a:p>
            <a:r>
              <a:rPr lang="ru-RU" sz="1800" dirty="0"/>
              <a:t/>
            </a:r>
            <a:br>
              <a:rPr lang="ru-RU" sz="18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332657"/>
            <a:ext cx="8206952" cy="7766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latin typeface="Monotype Corsiva" pitchFamily="66" charset="0"/>
              </a:rPr>
              <a:t>Нигматуллин  Мухаматьян Байгужевич </a:t>
            </a:r>
            <a:r>
              <a:rPr lang="ru-RU" sz="2800" b="1" dirty="0" smtClean="0">
                <a:latin typeface="Monotype Corsiva" pitchFamily="66" charset="0"/>
              </a:rPr>
              <a:t> (прадедушка Глушковой Рианы)</a:t>
            </a:r>
            <a:endParaRPr lang="ru-RU" sz="2800" b="1" dirty="0">
              <a:latin typeface="Monotype Corsiva" pitchFamily="66" charset="0"/>
            </a:endParaRPr>
          </a:p>
        </p:txBody>
      </p:sp>
      <p:pic>
        <p:nvPicPr>
          <p:cNvPr id="2050" name="Picture 2" descr="https://psv4.userapi.com/c856236/u354409332/docs/d4/5078ef333fb3/Uxa1-GRr30.jpg?extra=Nf_3KUsp3K4STkcIFExKYYQVuIcqYJ8It-5l1aTalRa8oSHux3GfKQr19yR_5XWD1tPZXLtLXy4w4u7i5hCd2ZwkkLttUUpjMHEQSHZc-lUpIWRTOUF29IhWH_0rMHR7x576jPZdBLEZ6pC8BGM_tPjJB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36096" y="980728"/>
            <a:ext cx="3406343" cy="415701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chemeClr val="accent1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251520" y="1134815"/>
            <a:ext cx="518457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Нигматуллин  Мухаматьян Байгужевич  (15 июля 1919 года рождения) уроженец д. Аминево Баймакского района БАССР</a:t>
            </a:r>
          </a:p>
          <a:p>
            <a:r>
              <a:rPr lang="ru-RU" sz="1400" dirty="0"/>
              <a:t>В период с 09.01.1942 – 15.05.1946 Нигматуллин  М.Б. защищал Родину от врагов. Он участвовал в боях с немецкими захватчиками в составе 17 – го Гвардейского  кавалерийского Лидского Краснознаменного полка – стрелок, автоматчик, кавалерист 4 – ой лыжной бригады. Дошел в составе 2 – го Белорусского  фронта до города Кёнигсберг (нынешний Калининград). Имеет военные награды:</a:t>
            </a:r>
          </a:p>
          <a:p>
            <a:pPr lvl="0"/>
            <a:r>
              <a:rPr lang="ru-RU" sz="1400" dirty="0"/>
              <a:t>Орден «Отечественной Войны 1 степени: за храбрость, стойкость и мужество, проявленное в борьбе с немецко – фашистскими захватчиками.</a:t>
            </a:r>
          </a:p>
          <a:p>
            <a:pPr lvl="0"/>
            <a:r>
              <a:rPr lang="ru-RU" sz="1400" dirty="0"/>
              <a:t>Медаль «За отвагу» за подрыв немецкого танка «Тигр». При этом был контужен, потерял палец на руке (лежал в госпитале с 11.01.1944 – 14.02.1944).</a:t>
            </a:r>
          </a:p>
          <a:p>
            <a:pPr lvl="0"/>
            <a:r>
              <a:rPr lang="ru-RU" sz="1400" dirty="0"/>
              <a:t> Медаль «За взятие Берлина»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После окончания войны Мухаматьян Байгужевич приехал в свои родные края. Работал конюхом, затем кузнецом. Был членом колхоза «Ударник». Награждён медалью «За освоение целинных земель» и медалью «Ветеран труда».</a:t>
            </a:r>
          </a:p>
        </p:txBody>
      </p:sp>
    </p:spTree>
    <p:extLst>
      <p:ext uri="{BB962C8B-B14F-4D97-AF65-F5344CB8AC3E}">
        <p14:creationId xmlns:p14="http://schemas.microsoft.com/office/powerpoint/2010/main" val="186990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29922">
            <a:off x="8182988" y="356803"/>
            <a:ext cx="1318902" cy="825278"/>
          </a:xfrm>
          <a:prstGeom prst="rect">
            <a:avLst/>
          </a:prstGeom>
          <a:noFill/>
        </p:spPr>
      </p:pic>
      <p:pic>
        <p:nvPicPr>
          <p:cNvPr id="1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02192">
            <a:off x="7715518" y="56330"/>
            <a:ext cx="1318902" cy="825278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99592" y="998065"/>
            <a:ext cx="3008313" cy="46910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6131024" cy="116205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3568" y="332657"/>
            <a:ext cx="7272808" cy="1080119"/>
          </a:xfrm>
        </p:spPr>
        <p:txBody>
          <a:bodyPr>
            <a:normAutofit/>
          </a:bodyPr>
          <a:lstStyle/>
          <a:p>
            <a:r>
              <a:rPr lang="ru-RU" b="1" dirty="0">
                <a:latin typeface="Monotype Corsiva" pitchFamily="66" charset="0"/>
              </a:rPr>
              <a:t>Мукиев Фарит </a:t>
            </a:r>
            <a:r>
              <a:rPr lang="ru-RU" b="1" dirty="0" smtClean="0">
                <a:latin typeface="Monotype Corsiva" pitchFamily="66" charset="0"/>
              </a:rPr>
              <a:t>Гарипович (</a:t>
            </a:r>
            <a:r>
              <a:rPr lang="ru-RU" b="1" dirty="0">
                <a:latin typeface="Monotype Corsiva" pitchFamily="66" charset="0"/>
              </a:rPr>
              <a:t>1925 – 1967 </a:t>
            </a:r>
            <a:r>
              <a:rPr lang="ru-RU" b="1" dirty="0" smtClean="0">
                <a:latin typeface="Monotype Corsiva" pitchFamily="66" charset="0"/>
              </a:rPr>
              <a:t>гг..)  дедушка Ларисы Михайловны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10" name="Picture 4" descr="C:\Users\Лариса Анатольевна\Desktop\фотографии\война 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459" y="2039020"/>
            <a:ext cx="3240360" cy="432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63888" y="1289953"/>
            <a:ext cx="535055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Monotype Corsiva" pitchFamily="66" charset="0"/>
              </a:rPr>
              <a:t>Великая Отечественная Война – это огромная душевная рана в человеческих сердцах. Нет ни одной семьи, которой бы не коснулась эта трагедия. 75 лет прошло со дня Победы, а память жива.</a:t>
            </a:r>
          </a:p>
          <a:p>
            <a:r>
              <a:rPr lang="ru-RU" dirty="0">
                <a:latin typeface="Monotype Corsiva" pitchFamily="66" charset="0"/>
              </a:rPr>
              <a:t>	Я ( Лариса Михайловна) родилась в счастливое, мирное время, но эхо войны не обошло стороной моих родных и близких.  Не видела никогда своего дедушку, участника войны и я. Он </a:t>
            </a:r>
            <a:r>
              <a:rPr lang="ru-RU" dirty="0" smtClean="0">
                <a:latin typeface="Monotype Corsiva" pitchFamily="66" charset="0"/>
              </a:rPr>
              <a:t>умер</a:t>
            </a:r>
            <a:r>
              <a:rPr lang="ru-RU" dirty="0">
                <a:latin typeface="Monotype Corsiva" pitchFamily="66" charset="0"/>
              </a:rPr>
              <a:t>, когда меня еще не было на свете.  О нем мне рассказали мои мама и </a:t>
            </a:r>
            <a:r>
              <a:rPr lang="ru-RU" dirty="0" smtClean="0">
                <a:latin typeface="Monotype Corsiva" pitchFamily="66" charset="0"/>
              </a:rPr>
              <a:t>бабушка.</a:t>
            </a:r>
          </a:p>
          <a:p>
            <a:r>
              <a:rPr lang="ru-RU" dirty="0" smtClean="0">
                <a:latin typeface="Monotype Corsiva" pitchFamily="66" charset="0"/>
              </a:rPr>
              <a:t>Ушел </a:t>
            </a:r>
            <a:r>
              <a:rPr lang="ru-RU" dirty="0">
                <a:latin typeface="Monotype Corsiva" pitchFamily="66" charset="0"/>
              </a:rPr>
              <a:t>на фронт в 1943 году когда ему исполнилось 18 лет. Служил в разведке. Дошел дед до Берлина. О войне он не любил рассказывать, жалел детей.  Моя мама вспоминает, что иногда она  слышала воспоминания отца, они рисовали страшные картины смерти, ужаса и боли . Дедушка был много раз ранен, после войны вернулся , женился, воспитал 3 детей.  К сожалению умер в 43 года (все время давали  о себе знать  ранения</a:t>
            </a:r>
          </a:p>
          <a:p>
            <a:pPr algn="ctr"/>
            <a:r>
              <a:rPr lang="ru-RU" dirty="0">
                <a:latin typeface="Monotype Corsiva" pitchFamily="66" charset="0"/>
              </a:rPr>
              <a:t> Спасибо, деду за Победу!</a:t>
            </a:r>
            <a:endParaRPr lang="ru-RU" sz="24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22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29922">
            <a:off x="7606924" y="997171"/>
            <a:ext cx="1318902" cy="825278"/>
          </a:xfrm>
          <a:prstGeom prst="rect">
            <a:avLst/>
          </a:prstGeom>
          <a:noFill/>
        </p:spPr>
      </p:pic>
      <p:pic>
        <p:nvPicPr>
          <p:cNvPr id="1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02192">
            <a:off x="7216668" y="356803"/>
            <a:ext cx="1318902" cy="825278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907603" y="990608"/>
            <a:ext cx="3008313" cy="46910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6131024" cy="116205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769442"/>
            <a:ext cx="6912768" cy="2304255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9800" b="1" dirty="0">
                <a:latin typeface="Monotype Corsiva" pitchFamily="66" charset="0"/>
              </a:rPr>
              <a:t>Шабардин Андрей </a:t>
            </a:r>
            <a:r>
              <a:rPr lang="ru-RU" sz="9800" b="1" dirty="0" smtClean="0">
                <a:latin typeface="Monotype Corsiva" pitchFamily="66" charset="0"/>
              </a:rPr>
              <a:t>Иванович  1906 -1944  (еще один дедушка моих детей Ларисы Михайловны  )</a:t>
            </a:r>
          </a:p>
          <a:p>
            <a:pPr marL="0" indent="0">
              <a:buNone/>
            </a:pP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 жил и трудился шахтером  в  деревне  Бакрь –Узяк. Воспитывал 4 детей. Был призван на фронт в 1942 году. </a:t>
            </a:r>
          </a:p>
          <a:p>
            <a:pPr marL="0" indent="0">
              <a:buNone/>
            </a:pP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1943 году пропал без вести. Лишь 5 лет назад я нашла информацию о его пленении и гибели в концлагере на территории Польши</a:t>
            </a:r>
            <a:r>
              <a:rPr lang="ru-RU" sz="3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Лариса Анатольевна\Desktop\фотографии\войн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272938"/>
            <a:ext cx="2520280" cy="3165377"/>
          </a:xfrm>
          <a:prstGeom prst="rect">
            <a:avLst/>
          </a:prstGeom>
          <a:ln w="5715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Лариса Анатольевна\Desktop\фотографии\война 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429000"/>
            <a:ext cx="3456384" cy="323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570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"/>
            <a:ext cx="8784976" cy="64807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http://forumsmile.ru/u/2/f/d/2fd432955c982f0b9b333d8123e9b07f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6061" y="5085184"/>
            <a:ext cx="2339752" cy="1351297"/>
          </a:xfrm>
          <a:prstGeom prst="rect">
            <a:avLst/>
          </a:prstGeom>
          <a:noFill/>
        </p:spPr>
      </p:pic>
      <p:pic>
        <p:nvPicPr>
          <p:cNvPr id="1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6274331" y="0"/>
            <a:ext cx="2281595" cy="1427665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60648"/>
            <a:ext cx="6264696" cy="936104"/>
          </a:xfrm>
        </p:spPr>
        <p:txBody>
          <a:bodyPr>
            <a:noAutofit/>
          </a:bodyPr>
          <a:lstStyle/>
          <a:p>
            <a:r>
              <a:rPr lang="ru-RU" sz="3200" dirty="0">
                <a:latin typeface="Monotype Corsiva" pitchFamily="66" charset="0"/>
              </a:rPr>
              <a:t>Ушанов Султанахмет Гатауллович (</a:t>
            </a:r>
            <a:r>
              <a:rPr lang="ru-RU" sz="2800" dirty="0">
                <a:latin typeface="Monotype Corsiva" pitchFamily="66" charset="0"/>
              </a:rPr>
              <a:t>прадед Ушанова Дияза Димовича)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9552" y="1196752"/>
            <a:ext cx="6120680" cy="5040560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chemeClr val="dk1"/>
                </a:solidFill>
              </a:rPr>
              <a:t>Мой </a:t>
            </a:r>
            <a:r>
              <a:rPr lang="ru-RU" sz="1600" dirty="0" smtClean="0">
                <a:solidFill>
                  <a:schemeClr val="dk1"/>
                </a:solidFill>
              </a:rPr>
              <a:t>прадед </a:t>
            </a:r>
            <a:r>
              <a:rPr lang="ru-RU" sz="1600" dirty="0">
                <a:solidFill>
                  <a:schemeClr val="dk1"/>
                </a:solidFill>
              </a:rPr>
              <a:t>родился в 1910 году, в деревне Шадыгаево </a:t>
            </a:r>
            <a:r>
              <a:rPr lang="ru-RU" sz="1600" dirty="0" smtClean="0">
                <a:solidFill>
                  <a:schemeClr val="dk1"/>
                </a:solidFill>
              </a:rPr>
              <a:t>Бурзянского </a:t>
            </a:r>
            <a:r>
              <a:rPr lang="ru-RU" sz="1600" dirty="0">
                <a:solidFill>
                  <a:schemeClr val="dk1"/>
                </a:solidFill>
              </a:rPr>
              <a:t>района. В его семье было шестеро детей, три девочки и три мальчика. К большому сожалению мы не знаем сколько классов он окончил в школе, но на момент когда он ушел в армию умел читать и писать на арабском, башкирском,русском языке. Известно, что в 1927 году он некоторое время занимал должность секретаря сельского совета поселка "Красная мечеть"в Оренбургской области. Службу в РККА он проходил на Дальнем востоке а именно в 1932-1936 гг. С началом Великой Отечественной войны в 1941 году вновь был принят в ряды РККА.В 1941-1942 </a:t>
            </a:r>
            <a:r>
              <a:rPr lang="ru-RU" sz="1600" dirty="0" err="1">
                <a:solidFill>
                  <a:schemeClr val="dk1"/>
                </a:solidFill>
              </a:rPr>
              <a:t>гг</a:t>
            </a:r>
            <a:r>
              <a:rPr lang="ru-RU" sz="1600" dirty="0">
                <a:solidFill>
                  <a:schemeClr val="dk1"/>
                </a:solidFill>
              </a:rPr>
              <a:t> обучал новобранцев в школе младшего ком. состава в городе Чебаркуль Челябинской области. На фронт прадед попал осенью 1942 г., воевал под Ржевом, Смоленском. В одном из боев под смоленским рота, в которой служил прадед, атаковала деревню в которой засели фашисты. После боя от роты осталось всего лишь 18 человек среди которых был и прадед. Были ли у него награды никто не помнит, только ранений после одной бомбежки у него был шесть или даже семь. Комиссовали его в 1944 году после госпиталя. Женился прадед еще в 1936 году у него родились 10 детей, из них 2 дочери и 8 сыновей одним из которых является мой дед Ушанов Мурат Султанахметович. Умер прадед в 1966 г. в возрасте 56 </a:t>
            </a:r>
            <a:r>
              <a:rPr lang="ru-RU" sz="1600" dirty="0"/>
              <a:t>лет.</a:t>
            </a:r>
          </a:p>
        </p:txBody>
      </p:sp>
      <p:pic>
        <p:nvPicPr>
          <p:cNvPr id="16" name="Объект 15" descr="https://sun9-57.userapi.com/c855732/v855732937/2188a4/VAuZroq8Eao.jpg"/>
          <p:cNvPicPr>
            <a:picLocks noGrp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6338" y="1988840"/>
            <a:ext cx="2149475" cy="3332950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Picture 2" descr="http://img-fotki.yandex.ru/get/6442/102699435.87c/0_a1b45_d5dec2a3_L.pn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455560">
            <a:off x="564494" y="5640081"/>
            <a:ext cx="1640414" cy="1505900"/>
          </a:xfrm>
          <a:prstGeom prst="rect">
            <a:avLst/>
          </a:prstGeom>
          <a:noFill/>
        </p:spPr>
      </p:pic>
      <p:pic>
        <p:nvPicPr>
          <p:cNvPr id="12" name="Picture 2" descr="http://forumsmile.ru/u/2/f/d/2fd432955c982f0b9b333d8123e9b07f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5315359"/>
            <a:ext cx="2339752" cy="1351297"/>
          </a:xfrm>
          <a:prstGeom prst="rect">
            <a:avLst/>
          </a:prstGeom>
          <a:noFill/>
        </p:spPr>
      </p:pic>
      <p:pic>
        <p:nvPicPr>
          <p:cNvPr id="1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02192">
            <a:off x="6483072" y="438679"/>
            <a:ext cx="2103481" cy="1316213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68969"/>
            <a:ext cx="8518911" cy="943807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3600" dirty="0" err="1">
                <a:latin typeface="Monotype Corsiva" pitchFamily="66" charset="0"/>
              </a:rPr>
              <a:t>Лутфи</a:t>
            </a:r>
            <a:r>
              <a:rPr lang="ru-RU" sz="3600" dirty="0">
                <a:latin typeface="Monotype Corsiva" pitchFamily="66" charset="0"/>
              </a:rPr>
              <a:t> </a:t>
            </a:r>
            <a:r>
              <a:rPr lang="ru-RU" sz="3600" dirty="0" err="1">
                <a:latin typeface="Monotype Corsiva" pitchFamily="66" charset="0"/>
              </a:rPr>
              <a:t>Лукманович</a:t>
            </a:r>
            <a:r>
              <a:rPr lang="ru-RU" sz="3600" dirty="0">
                <a:latin typeface="Monotype Corsiva" pitchFamily="66" charset="0"/>
              </a:rPr>
              <a:t> </a:t>
            </a:r>
            <a:r>
              <a:rPr lang="ru-RU" sz="3600" dirty="0" err="1">
                <a:latin typeface="Monotype Corsiva" pitchFamily="66" charset="0"/>
              </a:rPr>
              <a:t>Азаматов</a:t>
            </a:r>
            <a:r>
              <a:rPr lang="ru-RU" sz="3600" dirty="0">
                <a:latin typeface="Monotype Corsiva" pitchFamily="66" charset="0"/>
              </a:rPr>
              <a:t/>
            </a:r>
            <a:br>
              <a:rPr lang="ru-RU" sz="3600" dirty="0">
                <a:latin typeface="Monotype Corsiva" pitchFamily="66" charset="0"/>
              </a:rPr>
            </a:br>
            <a:r>
              <a:rPr lang="ru-RU" sz="3600" dirty="0">
                <a:latin typeface="Monotype Corsiva" pitchFamily="66" charset="0"/>
              </a:rPr>
              <a:t> (</a:t>
            </a:r>
            <a:r>
              <a:rPr lang="ru-RU" sz="3100" dirty="0">
                <a:latin typeface="Monotype Corsiva" pitchFamily="66" charset="0"/>
              </a:rPr>
              <a:t>прадедушка Савиной Яны)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3527" y="1628800"/>
            <a:ext cx="8280921" cy="3921299"/>
          </a:xfrm>
        </p:spPr>
        <p:txBody>
          <a:bodyPr>
            <a:noAutofit/>
          </a:bodyPr>
          <a:lstStyle/>
          <a:p>
            <a:pPr lvl="0" fontAlgn="b"/>
            <a:r>
              <a:rPr lang="ru-RU" sz="1600" dirty="0"/>
              <a:t>Родился 1 января 1904 года в семье бедного крестьянина в деревне Старо-</a:t>
            </a:r>
            <a:r>
              <a:rPr lang="ru-RU" sz="1600" dirty="0" err="1"/>
              <a:t>Сабаево</a:t>
            </a:r>
            <a:r>
              <a:rPr lang="ru-RU" sz="1600" dirty="0"/>
              <a:t>, </a:t>
            </a:r>
            <a:r>
              <a:rPr lang="ru-RU" sz="1600" dirty="0" err="1"/>
              <a:t>Буздякского</a:t>
            </a:r>
            <a:r>
              <a:rPr lang="ru-RU" sz="1600" dirty="0"/>
              <a:t> района.</a:t>
            </a:r>
            <a:br>
              <a:rPr lang="ru-RU" sz="1600" dirty="0"/>
            </a:br>
            <a:r>
              <a:rPr lang="ru-RU" sz="1600" dirty="0" smtClean="0"/>
              <a:t>Уже </a:t>
            </a:r>
            <a:r>
              <a:rPr lang="ru-RU" sz="1600" dirty="0"/>
              <a:t>в юношеском возрасте он в своей деревне стал председателем </a:t>
            </a:r>
            <a:r>
              <a:rPr lang="ru-RU" sz="1600" dirty="0" err="1"/>
              <a:t>Сабаевского</a:t>
            </a:r>
            <a:r>
              <a:rPr lang="ru-RU" sz="1600" dirty="0"/>
              <a:t> сельсовета. Окончив Татарский Коммунистический университет города Казани, он работал заведующим ВКП(б) Баймакского района, секретарём Абзелиловского райкома ВКП(б), Секретарём </a:t>
            </a:r>
            <a:r>
              <a:rPr lang="ru-RU" sz="1600" dirty="0" err="1"/>
              <a:t>Бакр-Узякского</a:t>
            </a:r>
            <a:r>
              <a:rPr lang="ru-RU" sz="1600" dirty="0"/>
              <a:t> парткома ВКП(б).</a:t>
            </a:r>
            <a:br>
              <a:rPr lang="ru-RU" sz="1600" dirty="0"/>
            </a:br>
            <a:r>
              <a:rPr lang="ru-RU" sz="1600" dirty="0" smtClean="0"/>
              <a:t>Война </a:t>
            </a:r>
            <a:r>
              <a:rPr lang="ru-RU" sz="1600" dirty="0"/>
              <a:t>застала </a:t>
            </a:r>
            <a:r>
              <a:rPr lang="ru-RU" sz="1600" dirty="0" err="1"/>
              <a:t>Лутфи</a:t>
            </a:r>
            <a:r>
              <a:rPr lang="ru-RU" sz="1600" dirty="0"/>
              <a:t> </a:t>
            </a:r>
            <a:r>
              <a:rPr lang="ru-RU" sz="1600" dirty="0" err="1"/>
              <a:t>Лукмановича</a:t>
            </a:r>
            <a:r>
              <a:rPr lang="ru-RU" sz="1600" dirty="0"/>
              <a:t> в </a:t>
            </a:r>
            <a:r>
              <a:rPr lang="ru-RU" sz="1600" dirty="0" err="1"/>
              <a:t>Бакр-Узяке</a:t>
            </a:r>
            <a:r>
              <a:rPr lang="ru-RU" sz="1600" dirty="0"/>
              <a:t> где он преподавал.</a:t>
            </a:r>
            <a:br>
              <a:rPr lang="ru-RU" sz="1600" dirty="0"/>
            </a:br>
            <a:r>
              <a:rPr lang="ru-RU" sz="1600" dirty="0" smtClean="0"/>
              <a:t>Моей </a:t>
            </a:r>
            <a:r>
              <a:rPr lang="ru-RU" sz="1600" dirty="0"/>
              <a:t>прабабушке </a:t>
            </a:r>
            <a:r>
              <a:rPr lang="ru-RU" sz="1600" dirty="0" err="1"/>
              <a:t>Фание</a:t>
            </a:r>
            <a:r>
              <a:rPr lang="ru-RU" sz="1600" dirty="0"/>
              <a:t>, его второму ребёнку, было 14 лет. Участвовал он в боях на Воронежском, Калининском и Белорусском фронтах. Был три раза ранен и один раз контужен. </a:t>
            </a:r>
            <a:br>
              <a:rPr lang="ru-RU" sz="1600" dirty="0"/>
            </a:br>
            <a:r>
              <a:rPr lang="ru-RU" sz="1600" dirty="0" smtClean="0"/>
              <a:t>Войну </a:t>
            </a:r>
            <a:r>
              <a:rPr lang="ru-RU" sz="1600" dirty="0"/>
              <a:t>закончил в звании капитана, награждён медалями, знаком "За боевое отличие", орденом красной Звезды, орденом Отечественной войны, медалью "За взятие </a:t>
            </a:r>
            <a:r>
              <a:rPr lang="ru-RU" sz="1600" dirty="0" err="1"/>
              <a:t>Кенингсберга</a:t>
            </a:r>
            <a:r>
              <a:rPr lang="ru-RU" sz="1600" dirty="0"/>
              <a:t>", благодарностью Военного Совета гвардейской Армии.</a:t>
            </a:r>
            <a:br>
              <a:rPr lang="ru-RU" sz="1600" dirty="0"/>
            </a:br>
            <a:r>
              <a:rPr lang="ru-RU" sz="1600" dirty="0" smtClean="0"/>
              <a:t>После </a:t>
            </a:r>
            <a:r>
              <a:rPr lang="ru-RU" sz="1600" dirty="0"/>
              <a:t>войны мой прапрадед работал директором семилетней школы пос. </a:t>
            </a:r>
            <a:r>
              <a:rPr lang="ru-RU" sz="1600" dirty="0" err="1"/>
              <a:t>Бакр-Узяк</a:t>
            </a:r>
            <a:r>
              <a:rPr lang="ru-RU" sz="1600" dirty="0"/>
              <a:t>, а затем до пенсии был директором в </a:t>
            </a:r>
            <a:r>
              <a:rPr lang="ru-RU" sz="1600" dirty="0" err="1"/>
              <a:t>Халиловской</a:t>
            </a:r>
            <a:r>
              <a:rPr lang="ru-RU" sz="1600" dirty="0"/>
              <a:t> школе. С супругой </a:t>
            </a:r>
            <a:r>
              <a:rPr lang="ru-RU" sz="1600" dirty="0" err="1"/>
              <a:t>Хакимой</a:t>
            </a:r>
            <a:r>
              <a:rPr lang="ru-RU" sz="1600" dirty="0"/>
              <a:t> </a:t>
            </a:r>
            <a:r>
              <a:rPr lang="ru-RU" sz="1600" dirty="0" err="1"/>
              <a:t>Шарифулловной</a:t>
            </a:r>
            <a:r>
              <a:rPr lang="ru-RU" sz="1600" dirty="0"/>
              <a:t> вырастили восемь детей. Умер в 1973 году. (ред.)</a:t>
            </a:r>
          </a:p>
          <a:p>
            <a:pPr lvl="0" fontAlgn="b"/>
            <a:r>
              <a:rPr lang="ru-RU" sz="1600" dirty="0"/>
              <a:t> </a:t>
            </a:r>
          </a:p>
          <a:p>
            <a:pPr algn="ctr"/>
            <a:endParaRPr lang="ru-RU" sz="105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08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5762" y="188640"/>
            <a:ext cx="8784976" cy="64807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http://forumsmile.ru/u/2/f/d/2fd432955c982f0b9b333d8123e9b07f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992" y="5229200"/>
            <a:ext cx="2339752" cy="1351297"/>
          </a:xfrm>
          <a:prstGeom prst="rect">
            <a:avLst/>
          </a:prstGeom>
          <a:noFill/>
        </p:spPr>
      </p:pic>
      <p:pic>
        <p:nvPicPr>
          <p:cNvPr id="1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29922">
            <a:off x="8182988" y="356803"/>
            <a:ext cx="1318902" cy="825278"/>
          </a:xfrm>
          <a:prstGeom prst="rect">
            <a:avLst/>
          </a:prstGeom>
          <a:noFill/>
        </p:spPr>
      </p:pic>
      <p:pic>
        <p:nvPicPr>
          <p:cNvPr id="1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02192">
            <a:off x="7715518" y="56330"/>
            <a:ext cx="1318902" cy="825278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352092"/>
            <a:ext cx="9127287" cy="834700"/>
          </a:xfrm>
        </p:spPr>
        <p:txBody>
          <a:bodyPr>
            <a:noAutofit/>
          </a:bodyPr>
          <a:lstStyle/>
          <a:p>
            <a:pPr algn="l"/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/>
              <a:t/>
            </a:r>
            <a:br>
              <a:rPr lang="ru-RU" sz="1800" b="1" dirty="0"/>
            </a:br>
            <a:endParaRPr lang="ru-RU" sz="1800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9348" y="188640"/>
            <a:ext cx="1456209" cy="1456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Объект 17" descr="https://sun9-28.userapi.com/c206624/v206624246/ec709/5ei55HL067o.jpg"/>
          <p:cNvPicPr>
            <a:picLocks noGrp="1"/>
          </p:cNvPicPr>
          <p:nvPr>
            <p:ph sz="half" idx="1"/>
          </p:nvPr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01" b="-1328"/>
          <a:stretch/>
        </p:blipFill>
        <p:spPr bwMode="auto">
          <a:xfrm>
            <a:off x="3203848" y="335952"/>
            <a:ext cx="2956172" cy="45259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 descr="https://sun9-36.userapi.com/c857120/v857120246/15f6a1/R673g1Pstyc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335952"/>
            <a:ext cx="2736304" cy="49861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Рисунок 19" descr="https://sun9-20.userapi.com/c206724/v206724246/ec31c/jaOCoKC50iY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686434"/>
            <a:ext cx="2380481" cy="38202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585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5762" y="188640"/>
            <a:ext cx="8784976" cy="64807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://img-fotki.yandex.ru/get/6442/102699435.87c/0_a1b45_d5dec2a3_L.pn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75511">
            <a:off x="-169810" y="4496951"/>
            <a:ext cx="1804122" cy="1656184"/>
          </a:xfrm>
          <a:prstGeom prst="rect">
            <a:avLst/>
          </a:prstGeom>
          <a:noFill/>
        </p:spPr>
      </p:pic>
      <p:pic>
        <p:nvPicPr>
          <p:cNvPr id="12" name="Picture 2" descr="http://forumsmile.ru/u/2/f/d/2fd432955c982f0b9b333d8123e9b07f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506703"/>
            <a:ext cx="2339752" cy="1351297"/>
          </a:xfrm>
          <a:prstGeom prst="rect">
            <a:avLst/>
          </a:prstGeom>
          <a:noFill/>
        </p:spPr>
      </p:pic>
      <p:pic>
        <p:nvPicPr>
          <p:cNvPr id="1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29922">
            <a:off x="8182988" y="356803"/>
            <a:ext cx="1318902" cy="825278"/>
          </a:xfrm>
          <a:prstGeom prst="rect">
            <a:avLst/>
          </a:prstGeom>
          <a:noFill/>
        </p:spPr>
      </p:pic>
      <p:pic>
        <p:nvPicPr>
          <p:cNvPr id="1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02192">
            <a:off x="7715518" y="56330"/>
            <a:ext cx="1318902" cy="825278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352092"/>
            <a:ext cx="9127287" cy="834700"/>
          </a:xfrm>
        </p:spPr>
        <p:txBody>
          <a:bodyPr>
            <a:noAutofit/>
          </a:bodyPr>
          <a:lstStyle/>
          <a:p>
            <a:pPr algn="l"/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/>
              <a:t/>
            </a:r>
            <a:br>
              <a:rPr lang="ru-RU" sz="1800" b="1" dirty="0"/>
            </a:br>
            <a:endParaRPr lang="ru-RU" sz="1800" b="1" dirty="0"/>
          </a:p>
        </p:txBody>
      </p:sp>
      <p:pic>
        <p:nvPicPr>
          <p:cNvPr id="15" name="Объект 14" descr="https://sun9-57.userapi.com/c855032/v855032246/21b7b1/KMu9IjEpN1A.jpg"/>
          <p:cNvPicPr>
            <a:picLocks noGrp="1"/>
          </p:cNvPicPr>
          <p:nvPr>
            <p:ph sz="half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32656"/>
            <a:ext cx="3317303" cy="40671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s://sun9-60.userapi.com/c858132/v858132245/1c8dd3/kxDikiQfbRk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32656"/>
            <a:ext cx="2254692" cy="19739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 descr="https://sun9-51.userapi.com/c857416/v857416245/1d3409/Boz5k_XLmUo.jpg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29"/>
          <a:stretch/>
        </p:blipFill>
        <p:spPr bwMode="auto">
          <a:xfrm>
            <a:off x="1169876" y="2132857"/>
            <a:ext cx="3906180" cy="23884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9988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29922">
            <a:off x="8182988" y="356803"/>
            <a:ext cx="1318902" cy="825278"/>
          </a:xfrm>
          <a:prstGeom prst="rect">
            <a:avLst/>
          </a:prstGeom>
          <a:noFill/>
        </p:spPr>
      </p:pic>
      <p:pic>
        <p:nvPicPr>
          <p:cNvPr id="1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02192">
            <a:off x="7715518" y="56330"/>
            <a:ext cx="1318902" cy="825278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99592" y="998065"/>
            <a:ext cx="3008313" cy="46910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6131024" cy="116205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3567" y="332657"/>
            <a:ext cx="6922369" cy="1512168"/>
          </a:xfrm>
        </p:spPr>
        <p:txBody>
          <a:bodyPr>
            <a:normAutofit fontScale="92500"/>
          </a:bodyPr>
          <a:lstStyle/>
          <a:p>
            <a:r>
              <a:rPr lang="ru-RU" sz="4000" b="1" dirty="0">
                <a:latin typeface="Monotype Corsiva" pitchFamily="66" charset="0"/>
              </a:rPr>
              <a:t>Галлямов Габбас Шамсутдинович </a:t>
            </a:r>
            <a:r>
              <a:rPr lang="ru-RU" b="1" dirty="0">
                <a:latin typeface="Monotype Corsiva" pitchFamily="66" charset="0"/>
              </a:rPr>
              <a:t>(прадедушка Галлямовой Самиры) </a:t>
            </a:r>
          </a:p>
          <a:p>
            <a:endParaRPr lang="ru-RU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1557" y="1700808"/>
            <a:ext cx="5670882" cy="28982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https://sun1-28.userapi.com/CKVkoi6zjY6cheeCy8utA6DKd8daEXG5IykZlw/5_jmHOI0L6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454" y="1700808"/>
            <a:ext cx="2975337" cy="4295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10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29922">
            <a:off x="8182988" y="356803"/>
            <a:ext cx="1318902" cy="825278"/>
          </a:xfrm>
          <a:prstGeom prst="rect">
            <a:avLst/>
          </a:prstGeom>
          <a:noFill/>
        </p:spPr>
      </p:pic>
      <p:pic>
        <p:nvPicPr>
          <p:cNvPr id="1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02192">
            <a:off x="7715518" y="56330"/>
            <a:ext cx="1318902" cy="82527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752636"/>
            <a:ext cx="3384376" cy="116205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9552" y="273050"/>
            <a:ext cx="8147248" cy="5853113"/>
          </a:xfrm>
        </p:spPr>
        <p:txBody>
          <a:bodyPr>
            <a:noAutofit/>
          </a:bodyPr>
          <a:lstStyle/>
          <a:p>
            <a:pPr fontAlgn="base"/>
            <a:r>
              <a:rPr lang="ru-RU" sz="1400" dirty="0"/>
              <a:t>Мой прадедушка </a:t>
            </a:r>
            <a:r>
              <a:rPr lang="ru-RU" sz="1400" b="1" dirty="0"/>
              <a:t>Галлямов Габбас Шамсутдинович</a:t>
            </a:r>
            <a:r>
              <a:rPr lang="ru-RU" sz="1400" dirty="0"/>
              <a:t> родился 1924 году </a:t>
            </a:r>
          </a:p>
          <a:p>
            <a:pPr fontAlgn="base"/>
            <a:r>
              <a:rPr lang="ru-RU" sz="1400" dirty="0"/>
              <a:t>21 января в д. Равилово Абзелиловского района.  Прадеду  Габбасу, в 1943 году исполнился 18 лет и в этом же году, его отправили воевать. Он участвовал в составе 702 стрелкового полка, 213 дивизии 72 армии на 1 Украинском фронте в должности командира группы захвата полковой разведки с 2-1944года по 31.03. 1945года. </a:t>
            </a:r>
          </a:p>
          <a:p>
            <a:pPr fontAlgn="base"/>
            <a:r>
              <a:rPr lang="ru-RU" sz="1400" dirty="0"/>
              <a:t>     В рукопашном бою убил 15 немецких солдат и офицеров при использовании в разведке гранат и частично автоматом. Неоднократно участвуя в разведке имеет на своем счету захваченных языков пленных. </a:t>
            </a:r>
          </a:p>
          <a:p>
            <a:r>
              <a:rPr lang="ru-RU" sz="1400" dirty="0"/>
              <a:t>     31 марта в станции Хансдорф участвовал в полковой разведке,  в составе взвода с задачей привода языка. Служба разведчиков была сложной, опасной, ответственной, ведь от данных разведки зависел исход той или иной операции наших войск. Ночью с самолетов на парашютах разведчиков сбрасывали в тыл врага, в любую погоду, в любую местность. Они вели наблюдение за врагом, брали «языков» и добивались от них всей, интересующей командование, информации. С боевыми товарищами мужественно выполнили задачу. Принесли важные документы врагов и  взяли в плен немецкого офицера. При исполнении задачи был тяжело ранен, и ему оторвало ногу. </a:t>
            </a:r>
          </a:p>
          <a:p>
            <a:r>
              <a:rPr lang="ru-RU" sz="1400" dirty="0"/>
              <a:t>     В марте  1945 года мой прадед  находился в госпитале с 31 марта 1945 г по 25 июля 1945 г. После выздоровления был комиссован. Награжден многими юбилейными орденами и медалями.</a:t>
            </a:r>
          </a:p>
          <a:p>
            <a:pPr fontAlgn="base"/>
            <a:r>
              <a:rPr lang="ru-RU" sz="1400" dirty="0"/>
              <a:t>     После войны, стал работать, несмотря на инвалидность. Он работал в совхозе ветеринаром, товароведом и бригадиром. Также был депутатом сельского совета. Он ходил на работу, за километр от дома,  на своих протезах. А потом, как инвалиду, дали автомобиль «Запорожец».</a:t>
            </a:r>
          </a:p>
          <a:p>
            <a:r>
              <a:rPr lang="ru-RU" sz="1400" dirty="0"/>
              <a:t>   Вырастили и воспитали, вместе со своей супругой Гульямал Зайнабгабдиновной,  8 детей: 3 сыновей и 5 дочерей.</a:t>
            </a:r>
          </a:p>
          <a:p>
            <a:pPr fontAlgn="base"/>
            <a:r>
              <a:rPr lang="ru-RU" sz="1400" dirty="0"/>
              <a:t>  Прадед никогда не рассказывал о войне никому: ни детям, ни соседям, ни родственникам. О нем много писали в газетах, журналах и эти вырезки все еще сохранились в архивах его детей, и по ним мы, его правнуки,  узнаем о героизме деда. </a:t>
            </a:r>
          </a:p>
          <a:p>
            <a:pPr fontAlgn="base"/>
            <a:r>
              <a:rPr lang="ru-RU" sz="1400" dirty="0"/>
              <a:t>             В октябре 1993 года, мой прадед умер, не успев встретить 50- летний юбилей Великой Победы. Похоронен он  в своей родной деревне  Равилово. </a:t>
            </a:r>
            <a:endParaRPr lang="ru-RU" sz="1400" dirty="0" smtClean="0"/>
          </a:p>
          <a:p>
            <a:pPr marL="0" indent="0" algn="ctr" fontAlgn="base">
              <a:buNone/>
            </a:pPr>
            <a:r>
              <a:rPr lang="ru-RU" sz="1400" dirty="0" smtClean="0"/>
              <a:t>Я помню и горжусь! Спасибо</a:t>
            </a:r>
            <a:r>
              <a:rPr lang="ru-RU" sz="1400" dirty="0"/>
              <a:t>, дедушка!</a:t>
            </a:r>
          </a:p>
          <a:p>
            <a:pPr algn="ctr"/>
            <a:r>
              <a:rPr lang="ru-RU" sz="1400" dirty="0"/>
              <a:t> 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33627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29922">
            <a:off x="7584957" y="617448"/>
            <a:ext cx="1318902" cy="825278"/>
          </a:xfrm>
          <a:prstGeom prst="rect">
            <a:avLst/>
          </a:prstGeom>
          <a:noFill/>
        </p:spPr>
      </p:pic>
      <p:pic>
        <p:nvPicPr>
          <p:cNvPr id="1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02192">
            <a:off x="7129853" y="347188"/>
            <a:ext cx="1318902" cy="82527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752636"/>
            <a:ext cx="3384376" cy="116205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1" y="1415773"/>
            <a:ext cx="4320480" cy="544222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400" dirty="0"/>
              <a:t>Участвовал в боевых сражениях на северо-западном фронте.</a:t>
            </a:r>
            <a:br>
              <a:rPr lang="ru-RU" sz="2400" dirty="0"/>
            </a:br>
            <a:r>
              <a:rPr lang="ru-RU" sz="2400" dirty="0"/>
              <a:t>Бесстрашно поднимал роту против </a:t>
            </a:r>
            <a:r>
              <a:rPr lang="ru-RU" sz="2400" dirty="0" smtClean="0"/>
              <a:t>фашистских </a:t>
            </a:r>
            <a:r>
              <a:rPr lang="ru-RU" sz="2400" dirty="0"/>
              <a:t>захватчиков</a:t>
            </a:r>
            <a:r>
              <a:rPr lang="ru-RU" sz="2400" dirty="0" smtClean="0"/>
              <a:t>. Служил </a:t>
            </a:r>
            <a:r>
              <a:rPr lang="ru-RU" sz="2400" dirty="0"/>
              <a:t>старшим лейтенантом.</a:t>
            </a:r>
            <a:br>
              <a:rPr lang="ru-RU" sz="2400" dirty="0"/>
            </a:br>
            <a:r>
              <a:rPr lang="ru-RU" sz="2400" dirty="0"/>
              <a:t>Получил тяжелое ранение в 1944 году где его комиссовали. Победу встретил в госпитале. </a:t>
            </a:r>
            <a:br>
              <a:rPr lang="ru-RU" sz="2400" dirty="0"/>
            </a:br>
            <a:r>
              <a:rPr lang="ru-RU" sz="2400" dirty="0"/>
              <a:t>Мы помним , мы гордимся !</a:t>
            </a:r>
          </a:p>
          <a:p>
            <a:endParaRPr lang="ru-RU" sz="1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7168" y="400110"/>
            <a:ext cx="76172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Monotype Corsiva" pitchFamily="66" charset="0"/>
                <a:ea typeface="+mj-ea"/>
                <a:cs typeface="+mj-cs"/>
              </a:rPr>
              <a:t>Уразбахтин Саитхан Магзянович </a:t>
            </a:r>
          </a:p>
          <a:p>
            <a:r>
              <a:rPr lang="ru-RU" sz="2800" b="1" dirty="0">
                <a:latin typeface="Monotype Corsiva" pitchFamily="66" charset="0"/>
                <a:ea typeface="+mj-ea"/>
                <a:cs typeface="+mj-cs"/>
              </a:rPr>
              <a:t>(прадедушка Галлямовой Самиры)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5327" y="1596473"/>
            <a:ext cx="3349081" cy="4829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921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Picture 2" descr="http://forumsmile.ru/u/2/f/d/2fd432955c982f0b9b333d8123e9b07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4295056" y="2919028"/>
            <a:ext cx="3949352" cy="2280904"/>
          </a:xfrm>
          <a:prstGeom prst="rect">
            <a:avLst/>
          </a:prstGeom>
          <a:noFill/>
        </p:spPr>
      </p:pic>
      <p:pic>
        <p:nvPicPr>
          <p:cNvPr id="1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29922">
            <a:off x="8182988" y="356803"/>
            <a:ext cx="1318902" cy="825278"/>
          </a:xfrm>
          <a:prstGeom prst="rect">
            <a:avLst/>
          </a:prstGeom>
          <a:noFill/>
        </p:spPr>
      </p:pic>
      <p:pic>
        <p:nvPicPr>
          <p:cNvPr id="14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02192">
            <a:off x="7715518" y="56330"/>
            <a:ext cx="1318902" cy="825278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99592" y="998065"/>
            <a:ext cx="3008313" cy="46910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6131024" cy="116205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0" y="696665"/>
            <a:ext cx="41148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err="1">
                <a:latin typeface="Monotype Corsiva" pitchFamily="66" charset="0"/>
              </a:rPr>
              <a:t>Кунаев</a:t>
            </a:r>
            <a:r>
              <a:rPr lang="ru-RU" sz="3600" b="1" dirty="0">
                <a:latin typeface="Monotype Corsiva" pitchFamily="66" charset="0"/>
              </a:rPr>
              <a:t> </a:t>
            </a:r>
            <a:r>
              <a:rPr lang="ru-RU" sz="3600" b="1" dirty="0" err="1">
                <a:latin typeface="Monotype Corsiva" pitchFamily="66" charset="0"/>
              </a:rPr>
              <a:t>Абдрахман</a:t>
            </a:r>
            <a:r>
              <a:rPr lang="ru-RU" sz="3600" b="1" dirty="0">
                <a:latin typeface="Monotype Corsiva" pitchFamily="66" charset="0"/>
              </a:rPr>
              <a:t> </a:t>
            </a:r>
            <a:r>
              <a:rPr lang="ru-RU" sz="3600" b="1" dirty="0" err="1">
                <a:latin typeface="Monotype Corsiva" pitchFamily="66" charset="0"/>
              </a:rPr>
              <a:t>Галиахметович</a:t>
            </a:r>
            <a:r>
              <a:rPr lang="ru-RU" sz="3600" b="1" dirty="0">
                <a:latin typeface="Monotype Corsiva" pitchFamily="66" charset="0"/>
              </a:rPr>
              <a:t> </a:t>
            </a:r>
            <a:endParaRPr lang="ru-RU" sz="3600" b="1" dirty="0" smtClean="0">
              <a:latin typeface="Monotype Corsiva" pitchFamily="66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Monotype Corsiva" pitchFamily="66" charset="0"/>
              </a:rPr>
              <a:t>(</a:t>
            </a:r>
            <a:r>
              <a:rPr lang="ru-RU" b="1" dirty="0">
                <a:latin typeface="Monotype Corsiva" pitchFamily="66" charset="0"/>
              </a:rPr>
              <a:t>прадедушка </a:t>
            </a:r>
            <a:r>
              <a:rPr lang="ru-RU" b="1" dirty="0" err="1">
                <a:latin typeface="Monotype Corsiva" pitchFamily="66" charset="0"/>
              </a:rPr>
              <a:t>Нартдинова</a:t>
            </a:r>
            <a:r>
              <a:rPr lang="ru-RU" b="1" dirty="0">
                <a:latin typeface="Monotype Corsiva" pitchFamily="66" charset="0"/>
              </a:rPr>
              <a:t> Равиля</a:t>
            </a:r>
            <a:endParaRPr lang="ru-RU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33350"/>
            <a:ext cx="3816424" cy="5299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208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</TotalTime>
  <Words>1394</Words>
  <Application>Microsoft Office PowerPoint</Application>
  <PresentationFormat>Экран (4:3)</PresentationFormat>
  <Paragraphs>100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Ушанов Султанахмет Гатауллович (прадед Ушанова Дияза Димовича)</vt:lpstr>
      <vt:lpstr>     Лутфи Лукманович Азаматов  (прадедушка Савиной Яны) </vt:lpstr>
      <vt:lpstr>  </vt:lpstr>
      <vt:lpstr>  </vt:lpstr>
      <vt:lpstr> </vt:lpstr>
      <vt:lpstr>   </vt:lpstr>
      <vt:lpstr>   </vt:lpstr>
      <vt:lpstr> </vt:lpstr>
      <vt:lpstr>     </vt:lpstr>
      <vt:lpstr>     Хакиев Хусаин Султанович (прадедушка Хакиевой Гульфии Расулевны)</vt:lpstr>
      <vt:lpstr> </vt:lpstr>
      <vt:lpstr>      </vt:lpstr>
      <vt:lpstr>     </vt:lpstr>
      <vt:lpstr>    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Салагаева</dc:creator>
  <cp:lastModifiedBy>Windows User</cp:lastModifiedBy>
  <cp:revision>131</cp:revision>
  <dcterms:created xsi:type="dcterms:W3CDTF">2013-11-25T16:17:37Z</dcterms:created>
  <dcterms:modified xsi:type="dcterms:W3CDTF">2022-11-09T14:36:14Z</dcterms:modified>
</cp:coreProperties>
</file>