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97" r:id="rId3"/>
    <p:sldId id="298" r:id="rId4"/>
    <p:sldId id="300" r:id="rId5"/>
    <p:sldId id="302" r:id="rId6"/>
    <p:sldId id="301" r:id="rId7"/>
    <p:sldId id="313" r:id="rId8"/>
    <p:sldId id="315" r:id="rId9"/>
    <p:sldId id="304" r:id="rId10"/>
    <p:sldId id="305" r:id="rId11"/>
    <p:sldId id="303" r:id="rId12"/>
    <p:sldId id="318" r:id="rId13"/>
    <p:sldId id="317" r:id="rId14"/>
    <p:sldId id="273" r:id="rId15"/>
    <p:sldId id="306"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FF66"/>
    <a:srgbClr val="FFFF99"/>
    <a:srgbClr val="009900"/>
    <a:srgbClr val="25C9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14" autoAdjust="0"/>
  </p:normalViewPr>
  <p:slideViewPr>
    <p:cSldViewPr>
      <p:cViewPr>
        <p:scale>
          <a:sx n="92" d="100"/>
          <a:sy n="92" d="100"/>
        </p:scale>
        <p:origin x="-756" y="7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5C36E2-27CB-4A4C-9F30-FEE12F962640}" type="datetimeFigureOut">
              <a:rPr lang="ru-RU" smtClean="0"/>
              <a:pPr/>
              <a:t>09.11.2022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6FF8BD-8DFD-49EE-B745-BCAF6DBBA394}" type="slidenum">
              <a:rPr lang="ru-RU" smtClean="0"/>
              <a:pPr/>
              <a:t>‹#›</a:t>
            </a:fld>
            <a:endParaRPr lang="ru-RU"/>
          </a:p>
        </p:txBody>
      </p:sp>
    </p:spTree>
    <p:extLst>
      <p:ext uri="{BB962C8B-B14F-4D97-AF65-F5344CB8AC3E}">
        <p14:creationId xmlns:p14="http://schemas.microsoft.com/office/powerpoint/2010/main" val="2734456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F93E0C2-03B9-45B6-B57F-5D5137315F35}" type="datetimeFigureOut">
              <a:rPr lang="ru-RU" smtClean="0"/>
              <a:pPr/>
              <a:t>09.11.2022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7C3470-6D77-412E-91DA-013A770F140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25C967"/>
            </a:gs>
            <a:gs pos="50000">
              <a:schemeClr val="accent1">
                <a:tint val="44500"/>
                <a:satMod val="160000"/>
              </a:schemeClr>
            </a:gs>
            <a:gs pos="100000">
              <a:schemeClr val="accent1">
                <a:tint val="23500"/>
                <a:satMod val="160000"/>
              </a:schemeClr>
            </a:gs>
          </a:gsLst>
          <a:lin ang="42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93E0C2-03B9-45B6-B57F-5D5137315F35}" type="datetimeFigureOut">
              <a:rPr lang="ru-RU" smtClean="0"/>
              <a:pPr/>
              <a:t>09.11.2022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C3470-6D77-412E-91DA-013A770F140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19" name="Прямоугольник 18"/>
          <p:cNvSpPr/>
          <p:nvPr/>
        </p:nvSpPr>
        <p:spPr>
          <a:xfrm>
            <a:off x="2129819" y="857232"/>
            <a:ext cx="5444119" cy="224676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800" b="1" cap="all" spc="0" dirty="0" smtClean="0">
                <a:ln w="0"/>
                <a:solidFill>
                  <a:srgbClr val="006600"/>
                </a:solidFill>
                <a:effectLst>
                  <a:reflection blurRad="12700" stA="50000" endPos="50000" dist="5000" dir="5400000" sy="-100000" rotWithShape="0"/>
                </a:effectLst>
                <a:latin typeface="Georgia" pitchFamily="18" charset="0"/>
              </a:rPr>
              <a:t>Башкирский народный обрядовый праздник </a:t>
            </a:r>
            <a:r>
              <a:rPr lang="ru-RU" sz="2800" b="1" cap="all" dirty="0">
                <a:ln w="0"/>
                <a:solidFill>
                  <a:srgbClr val="006600"/>
                </a:solidFill>
                <a:effectLst>
                  <a:reflection blurRad="12700" stA="50000" endPos="50000" dist="5000" dir="5400000" sy="-100000" rotWithShape="0"/>
                </a:effectLst>
                <a:latin typeface="Georgia" pitchFamily="18" charset="0"/>
              </a:rPr>
              <a:t>«</a:t>
            </a:r>
            <a:r>
              <a:rPr lang="ru-RU" sz="2800" b="1" cap="all" dirty="0" err="1">
                <a:ln w="0"/>
                <a:solidFill>
                  <a:srgbClr val="006600"/>
                </a:solidFill>
                <a:effectLst>
                  <a:reflection blurRad="12700" stA="50000" endPos="50000" dist="5000" dir="5400000" sy="-100000" rotWithShape="0"/>
                </a:effectLst>
                <a:latin typeface="Georgia" pitchFamily="18" charset="0"/>
              </a:rPr>
              <a:t>Ҡар</a:t>
            </a:r>
            <a:r>
              <a:rPr lang="ru-RU" sz="2800" b="1" cap="all" dirty="0">
                <a:ln w="0"/>
                <a:solidFill>
                  <a:srgbClr val="006600"/>
                </a:solidFill>
                <a:effectLst>
                  <a:reflection blurRad="12700" stA="50000" endPos="50000" dist="5000" dir="5400000" sy="-100000" rotWithShape="0"/>
                </a:effectLst>
                <a:latin typeface="Georgia" pitchFamily="18" charset="0"/>
              </a:rPr>
              <a:t> </a:t>
            </a:r>
            <a:r>
              <a:rPr lang="ru-RU" sz="2800" b="1" cap="all" dirty="0" err="1">
                <a:ln w="0"/>
                <a:solidFill>
                  <a:srgbClr val="006600"/>
                </a:solidFill>
                <a:effectLst>
                  <a:reflection blurRad="12700" stA="50000" endPos="50000" dist="5000" dir="5400000" sy="-100000" rotWithShape="0"/>
                </a:effectLst>
                <a:latin typeface="Georgia" pitchFamily="18" charset="0"/>
              </a:rPr>
              <a:t>һыуына</a:t>
            </a:r>
            <a:r>
              <a:rPr lang="ru-RU" sz="2800" b="1" cap="all" dirty="0">
                <a:ln w="0"/>
                <a:solidFill>
                  <a:srgbClr val="006600"/>
                </a:solidFill>
                <a:effectLst>
                  <a:reflection blurRad="12700" stA="50000" endPos="50000" dist="5000" dir="5400000" sy="-100000" rotWithShape="0"/>
                </a:effectLst>
                <a:latin typeface="Georgia" pitchFamily="18" charset="0"/>
              </a:rPr>
              <a:t> </a:t>
            </a:r>
            <a:r>
              <a:rPr lang="ru-RU" sz="2800" b="1" cap="all" dirty="0" err="1">
                <a:ln w="0"/>
                <a:solidFill>
                  <a:srgbClr val="006600"/>
                </a:solidFill>
                <a:effectLst>
                  <a:reflection blurRad="12700" stA="50000" endPos="50000" dist="5000" dir="5400000" sy="-100000" rotWithShape="0"/>
                </a:effectLst>
                <a:latin typeface="Georgia" pitchFamily="18" charset="0"/>
              </a:rPr>
              <a:t>барыу</a:t>
            </a:r>
            <a:r>
              <a:rPr lang="ru-RU" sz="2800" b="1" cap="all" dirty="0">
                <a:ln w="0"/>
                <a:solidFill>
                  <a:srgbClr val="006600"/>
                </a:solidFill>
                <a:effectLst>
                  <a:reflection blurRad="12700" stA="50000" endPos="50000" dist="5000" dir="5400000" sy="-100000" rotWithShape="0"/>
                </a:effectLst>
                <a:latin typeface="Georgia" pitchFamily="18" charset="0"/>
              </a:rPr>
              <a:t>»</a:t>
            </a:r>
            <a:r>
              <a:rPr lang="ru-RU" sz="2800" b="1" cap="all" spc="0" dirty="0" smtClean="0">
                <a:ln w="0"/>
                <a:solidFill>
                  <a:srgbClr val="006600"/>
                </a:solidFill>
                <a:effectLst>
                  <a:reflection blurRad="12700" stA="50000" endPos="50000" dist="5000" dir="5400000" sy="-100000" rotWithShape="0"/>
                </a:effectLst>
                <a:latin typeface="Georgia" pitchFamily="18" charset="0"/>
              </a:rPr>
              <a:t> («За талой водой»)</a:t>
            </a:r>
            <a:endParaRPr lang="ru-RU" sz="2800" b="1" cap="all" spc="0" dirty="0">
              <a:ln w="0"/>
              <a:solidFill>
                <a:srgbClr val="006600"/>
              </a:solidFill>
              <a:effectLst>
                <a:reflection blurRad="12700" stA="50000" endPos="50000" dist="5000" dir="5400000" sy="-100000" rotWithShape="0"/>
              </a:effectLst>
              <a:latin typeface="Georgia" pitchFamily="18" charset="0"/>
            </a:endParaRPr>
          </a:p>
        </p:txBody>
      </p:sp>
      <p:sp>
        <p:nvSpPr>
          <p:cNvPr id="21" name="TextBox 20"/>
          <p:cNvSpPr txBox="1"/>
          <p:nvPr/>
        </p:nvSpPr>
        <p:spPr>
          <a:xfrm>
            <a:off x="5580112" y="4509120"/>
            <a:ext cx="3492482" cy="1200329"/>
          </a:xfrm>
          <a:prstGeom prst="rect">
            <a:avLst/>
          </a:prstGeom>
          <a:noFill/>
        </p:spPr>
        <p:txBody>
          <a:bodyPr wrap="square" rtlCol="0">
            <a:spAutoFit/>
          </a:bodyPr>
          <a:lstStyle/>
          <a:p>
            <a:r>
              <a:rPr lang="ru-RU" dirty="0" smtClean="0">
                <a:solidFill>
                  <a:srgbClr val="006600"/>
                </a:solidFill>
                <a:latin typeface="Georgia" pitchFamily="18" charset="0"/>
                <a:cs typeface="Times New Roman" pitchFamily="18" charset="0"/>
              </a:rPr>
              <a:t>Старшая  группа «</a:t>
            </a:r>
            <a:r>
              <a:rPr lang="ru-RU" dirty="0" err="1" smtClean="0">
                <a:solidFill>
                  <a:srgbClr val="006600"/>
                </a:solidFill>
                <a:latin typeface="Georgia" pitchFamily="18" charset="0"/>
                <a:cs typeface="Times New Roman" pitchFamily="18" charset="0"/>
              </a:rPr>
              <a:t>АБВГДЕйки</a:t>
            </a:r>
            <a:r>
              <a:rPr lang="ru-RU" dirty="0" smtClean="0">
                <a:solidFill>
                  <a:srgbClr val="006600"/>
                </a:solidFill>
                <a:latin typeface="Georgia" pitchFamily="18" charset="0"/>
                <a:cs typeface="Times New Roman" pitchFamily="18" charset="0"/>
              </a:rPr>
              <a:t>»</a:t>
            </a:r>
          </a:p>
          <a:p>
            <a:r>
              <a:rPr lang="ru-RU" dirty="0" smtClean="0">
                <a:solidFill>
                  <a:srgbClr val="006600"/>
                </a:solidFill>
                <a:latin typeface="Georgia" pitchFamily="18" charset="0"/>
                <a:cs typeface="Times New Roman" pitchFamily="18" charset="0"/>
              </a:rPr>
              <a:t>Воспитатели: Шульга Л.М..</a:t>
            </a:r>
          </a:p>
          <a:p>
            <a:r>
              <a:rPr lang="ru-RU" dirty="0" smtClean="0">
                <a:solidFill>
                  <a:srgbClr val="006600"/>
                </a:solidFill>
                <a:latin typeface="Georgia" pitchFamily="18" charset="0"/>
                <a:cs typeface="Times New Roman" pitchFamily="18" charset="0"/>
              </a:rPr>
              <a:t>                            </a:t>
            </a:r>
            <a:endParaRPr lang="ru-RU" dirty="0">
              <a:solidFill>
                <a:srgbClr val="006600"/>
              </a:solidFill>
              <a:latin typeface="Georgia" pitchFamily="18" charset="0"/>
              <a:cs typeface="Times New Roman" pitchFamily="18" charset="0"/>
            </a:endParaRPr>
          </a:p>
        </p:txBody>
      </p:sp>
      <p:sp>
        <p:nvSpPr>
          <p:cNvPr id="23" name="TextBox 22"/>
          <p:cNvSpPr txBox="1"/>
          <p:nvPr/>
        </p:nvSpPr>
        <p:spPr>
          <a:xfrm>
            <a:off x="3419872" y="6021288"/>
            <a:ext cx="2736304" cy="307777"/>
          </a:xfrm>
          <a:prstGeom prst="rect">
            <a:avLst/>
          </a:prstGeom>
          <a:noFill/>
        </p:spPr>
        <p:txBody>
          <a:bodyPr wrap="square" rtlCol="0">
            <a:spAutoFit/>
          </a:bodyPr>
          <a:lstStyle/>
          <a:p>
            <a:pPr algn="ctr"/>
            <a:r>
              <a:rPr lang="ru-RU" sz="1400" dirty="0" smtClean="0">
                <a:solidFill>
                  <a:srgbClr val="006600"/>
                </a:solidFill>
                <a:latin typeface="Georgia" pitchFamily="18" charset="0"/>
                <a:cs typeface="Times New Roman" pitchFamily="18" charset="0"/>
              </a:rPr>
              <a:t>Апрель 2021 г.</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18" name="Прямоугольник 17"/>
          <p:cNvSpPr/>
          <p:nvPr/>
        </p:nvSpPr>
        <p:spPr>
          <a:xfrm>
            <a:off x="4278711" y="0"/>
            <a:ext cx="360996" cy="923330"/>
          </a:xfrm>
          <a:prstGeom prst="rect">
            <a:avLst/>
          </a:prstGeom>
          <a:noFill/>
        </p:spPr>
        <p:txBody>
          <a:bodyPr wrap="none" lIns="91440" tIns="45720" rIns="91440" bIns="45720">
            <a:spAutoFit/>
          </a:bodyPr>
          <a:lstStyle/>
          <a:p>
            <a:pPr algn="ctr"/>
            <a:r>
              <a:rPr lang="ru-RU" sz="5400" b="1" cap="none" spc="0" dirty="0" smtClean="0">
                <a:ln w="1905"/>
                <a:solidFill>
                  <a:srgbClr val="C00000"/>
                </a:solidFill>
                <a:effectLst>
                  <a:innerShdw blurRad="69850" dist="43180" dir="5400000">
                    <a:srgbClr val="000000">
                      <a:alpha val="65000"/>
                    </a:srgbClr>
                  </a:innerShdw>
                </a:effectLst>
                <a:latin typeface="Georgia" pitchFamily="18" charset="0"/>
              </a:rPr>
              <a:t> </a:t>
            </a:r>
            <a:endParaRPr lang="ru-RU" sz="5400" b="1" cap="none" spc="0" dirty="0">
              <a:ln w="1905"/>
              <a:solidFill>
                <a:srgbClr val="C00000"/>
              </a:solidFill>
              <a:effectLst>
                <a:innerShdw blurRad="69850" dist="43180" dir="5400000">
                  <a:srgbClr val="000000">
                    <a:alpha val="65000"/>
                  </a:srgbClr>
                </a:innerShdw>
              </a:effectLst>
              <a:latin typeface="Georgia" pitchFamily="18" charset="0"/>
            </a:endParaRPr>
          </a:p>
        </p:txBody>
      </p:sp>
      <p:sp>
        <p:nvSpPr>
          <p:cNvPr id="50182" name="AutoShape 6" descr="https://apf.mail.ru/cgi-bin/readmsg/IMG_20180815_112900.jpg?id=15346764640000001013%3B0%3B12&amp;x-email=89068618479%40mail.ru&amp;exif=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0184" name="AutoShape 8" descr="https://apf.mail.ru/cgi-bin/readmsg/IMG_20180815_112900.jpg?id=15346764640000001013%3B0%3B12&amp;x-email=89068618479%40mail.ru&amp;exif=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17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860032" y="2119578"/>
            <a:ext cx="4161652" cy="431157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descr="C:\Users\Лариса Анатольевна\Desktop\Новая папка (5)\фото талая вода\EtT0zAbWRXE.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263002" y="2142856"/>
            <a:ext cx="3376705" cy="32337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3074" name="Picture 2" descr="C:\Users\Лариса Анатольевна\Desktop\Новая папка (5)\фото талая вода\qOEiyIDm_80.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475656" y="271528"/>
            <a:ext cx="4464496" cy="40085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5" name="Picture 3" descr="C:\Users\Лариса Анатольевна\Desktop\Новая папка (5)\фото талая вода\w6c5SBSv79Y.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932040" y="3284984"/>
            <a:ext cx="3486956" cy="32222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17"/>
          <p:cNvGrpSpPr/>
          <p:nvPr/>
        </p:nvGrpSpPr>
        <p:grpSpPr>
          <a:xfrm>
            <a:off x="0" y="0"/>
            <a:ext cx="1187624" cy="6858000"/>
            <a:chOff x="0" y="0"/>
            <a:chExt cx="1187624" cy="6539092"/>
          </a:xfrm>
        </p:grpSpPr>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11"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2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21"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4099" name="Picture 3" descr="C:\Users\Лариса Анатольевна\Desktop\Новая папка (5)\фото талая вода\stcXhyUZFMY.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12079" y="171468"/>
            <a:ext cx="4468033" cy="597212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634372" y="2614473"/>
            <a:ext cx="3402124" cy="2339102"/>
          </a:xfrm>
          <a:prstGeom prst="rect">
            <a:avLst/>
          </a:prstGeom>
        </p:spPr>
        <p:txBody>
          <a:bodyPr wrap="square">
            <a:spAutoFit/>
          </a:bodyPr>
          <a:lstStyle/>
          <a:p>
            <a:r>
              <a:rPr lang="ru-RU" dirty="0" smtClean="0"/>
              <a:t> </a:t>
            </a:r>
          </a:p>
          <a:p>
            <a:r>
              <a:rPr lang="ru-RU" dirty="0" smtClean="0"/>
              <a:t>       </a:t>
            </a:r>
          </a:p>
          <a:p>
            <a:endParaRPr lang="ru-RU" dirty="0" smtClean="0"/>
          </a:p>
          <a:p>
            <a:endParaRPr lang="ru-RU" dirty="0" smtClean="0"/>
          </a:p>
          <a:p>
            <a:endParaRPr lang="ru-RU" dirty="0" smtClean="0"/>
          </a:p>
          <a:p>
            <a:endParaRPr lang="ru-RU" dirty="0" smtClean="0"/>
          </a:p>
          <a:p>
            <a:endParaRPr lang="ru-RU" dirty="0" smtClean="0"/>
          </a:p>
          <a:p>
            <a:r>
              <a:rPr lang="ru-RU" sz="2000" dirty="0" smtClean="0"/>
              <a:t>Дети пробуют талую воду </a:t>
            </a:r>
            <a:endParaRPr lang="ru-RU" sz="2000" dirty="0"/>
          </a:p>
        </p:txBody>
      </p:sp>
    </p:spTree>
    <p:extLst>
      <p:ext uri="{BB962C8B-B14F-4D97-AF65-F5344CB8AC3E}">
        <p14:creationId xmlns:p14="http://schemas.microsoft.com/office/powerpoint/2010/main" val="4218857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17"/>
          <p:cNvGrpSpPr/>
          <p:nvPr/>
        </p:nvGrpSpPr>
        <p:grpSpPr>
          <a:xfrm>
            <a:off x="0" y="0"/>
            <a:ext cx="1187624" cy="6858000"/>
            <a:chOff x="0" y="0"/>
            <a:chExt cx="1187624" cy="6539092"/>
          </a:xfrm>
        </p:grpSpPr>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11"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2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21"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5122" name="Picture 2" descr="C:\Users\Лариса Анатольевна\Desktop\Новая папка (5)\фото талая вода\whp9Q3X1-Wk.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1077"/>
          <a:stretch/>
        </p:blipFill>
        <p:spPr bwMode="auto">
          <a:xfrm>
            <a:off x="1419136" y="625286"/>
            <a:ext cx="4262103" cy="35895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3" name="Picture 3" descr="C:\Users\Лариса Анатольевна\Desktop\Новая папка (5)\фото талая вода\qGILHsvT00w.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48064" y="1894778"/>
            <a:ext cx="3672408" cy="49086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8857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614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19672" y="147804"/>
            <a:ext cx="4788377" cy="639783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8194"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75656" y="176223"/>
            <a:ext cx="7089274" cy="429569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1475656" y="4968076"/>
            <a:ext cx="7089274" cy="707886"/>
          </a:xfrm>
          <a:prstGeom prst="rect">
            <a:avLst/>
          </a:prstGeom>
        </p:spPr>
        <p:txBody>
          <a:bodyPr wrap="square">
            <a:spAutoFit/>
          </a:bodyPr>
          <a:lstStyle/>
          <a:p>
            <a:pPr fontAlgn="base"/>
            <a:r>
              <a:rPr lang="ru-RU" sz="2000" dirty="0"/>
              <a:t>По старой доброй традиции праздник закончился ароматным чаепитием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20" name="Прямоугольник 19"/>
          <p:cNvSpPr/>
          <p:nvPr/>
        </p:nvSpPr>
        <p:spPr>
          <a:xfrm>
            <a:off x="1475656" y="262935"/>
            <a:ext cx="6499148" cy="6678751"/>
          </a:xfrm>
          <a:prstGeom prst="rect">
            <a:avLst/>
          </a:prstGeom>
        </p:spPr>
        <p:txBody>
          <a:bodyPr wrap="square">
            <a:spAutoFit/>
          </a:bodyPr>
          <a:lstStyle/>
          <a:p>
            <a:pPr lvl="0" indent="360363" algn="ctr" fontAlgn="base">
              <a:spcBef>
                <a:spcPct val="0"/>
              </a:spcBef>
              <a:spcAft>
                <a:spcPct val="0"/>
              </a:spcAft>
            </a:pPr>
            <a:endParaRPr lang="ru-RU" sz="2400" b="1" dirty="0" smtClean="0">
              <a:solidFill>
                <a:schemeClr val="accent6">
                  <a:lumMod val="50000"/>
                </a:schemeClr>
              </a:solidFill>
              <a:latin typeface="Georgia" pitchFamily="18" charset="0"/>
              <a:ea typeface="Times New Roman" pitchFamily="18" charset="0"/>
              <a:cs typeface="Times New Roman" pitchFamily="18" charset="0"/>
            </a:endParaRPr>
          </a:p>
          <a:p>
            <a:pPr lvl="0" indent="360363" algn="just" fontAlgn="base">
              <a:spcBef>
                <a:spcPct val="0"/>
              </a:spcBef>
              <a:spcAft>
                <a:spcPct val="0"/>
              </a:spcAft>
            </a:pPr>
            <a:r>
              <a:rPr lang="ru-RU" sz="2000" b="1" dirty="0" smtClean="0">
                <a:solidFill>
                  <a:schemeClr val="accent6">
                    <a:lumMod val="50000"/>
                  </a:schemeClr>
                </a:solidFill>
                <a:latin typeface="Georgia" pitchFamily="18" charset="0"/>
                <a:ea typeface="Times New Roman" pitchFamily="18" charset="0"/>
                <a:cs typeface="Times New Roman" pitchFamily="18" charset="0"/>
              </a:rPr>
              <a:t>Участники:</a:t>
            </a:r>
            <a:r>
              <a:rPr lang="ru-RU" sz="2000" b="1" dirty="0" smtClean="0">
                <a:solidFill>
                  <a:srgbClr val="000000"/>
                </a:solidFill>
                <a:latin typeface="Georgia" pitchFamily="18" charset="0"/>
                <a:ea typeface="Times New Roman" pitchFamily="18" charset="0"/>
                <a:cs typeface="Times New Roman" pitchFamily="18" charset="0"/>
              </a:rPr>
              <a:t> </a:t>
            </a:r>
            <a:r>
              <a:rPr lang="ru-RU" sz="2000" dirty="0" smtClean="0">
                <a:solidFill>
                  <a:srgbClr val="000000"/>
                </a:solidFill>
                <a:latin typeface="Georgia" pitchFamily="18" charset="0"/>
                <a:ea typeface="Times New Roman" pitchFamily="18" charset="0"/>
                <a:cs typeface="Times New Roman" pitchFamily="18" charset="0"/>
              </a:rPr>
              <a:t>дети (6-7 лет), воспитатели.</a:t>
            </a:r>
            <a:endParaRPr lang="ru-RU" sz="2000" dirty="0">
              <a:solidFill>
                <a:srgbClr val="000000"/>
              </a:solidFill>
              <a:latin typeface="Georgia" pitchFamily="18" charset="0"/>
              <a:ea typeface="Times New Roman" pitchFamily="18" charset="0"/>
              <a:cs typeface="Times New Roman" pitchFamily="18" charset="0"/>
            </a:endParaRPr>
          </a:p>
          <a:p>
            <a:pPr lvl="0" indent="360363" algn="just" fontAlgn="base">
              <a:spcBef>
                <a:spcPct val="0"/>
              </a:spcBef>
              <a:spcAft>
                <a:spcPct val="0"/>
              </a:spcAft>
            </a:pPr>
            <a:r>
              <a:rPr lang="ru-RU" sz="2000" b="1" dirty="0" smtClean="0">
                <a:solidFill>
                  <a:schemeClr val="accent6">
                    <a:lumMod val="50000"/>
                  </a:schemeClr>
                </a:solidFill>
                <a:latin typeface="Georgia" pitchFamily="18" charset="0"/>
                <a:cs typeface="Times New Roman" pitchFamily="18" charset="0"/>
              </a:rPr>
              <a:t>Цель мероприятия:</a:t>
            </a:r>
            <a:r>
              <a:rPr lang="ru-RU" sz="2000" dirty="0"/>
              <a:t> </a:t>
            </a:r>
            <a:r>
              <a:rPr lang="ru-RU" sz="2000" dirty="0" smtClean="0"/>
              <a:t>возрождение</a:t>
            </a:r>
            <a:r>
              <a:rPr lang="ru-RU" sz="2000" dirty="0"/>
              <a:t>, сохранение, развитие </a:t>
            </a:r>
            <a:r>
              <a:rPr lang="ru-RU" sz="2000" dirty="0" smtClean="0"/>
              <a:t>башкирских традиций.</a:t>
            </a:r>
          </a:p>
          <a:p>
            <a:r>
              <a:rPr lang="ru-RU" sz="2400" b="1" dirty="0" smtClean="0">
                <a:solidFill>
                  <a:schemeClr val="accent6">
                    <a:lumMod val="50000"/>
                  </a:schemeClr>
                </a:solidFill>
                <a:latin typeface="Georgia" pitchFamily="18" charset="0"/>
                <a:ea typeface="Times New Roman" pitchFamily="18" charset="0"/>
                <a:cs typeface="Times New Roman" pitchFamily="18" charset="0"/>
              </a:rPr>
              <a:t>     Задачи</a:t>
            </a:r>
            <a:r>
              <a:rPr lang="ru-RU" sz="2400" b="1" dirty="0">
                <a:solidFill>
                  <a:schemeClr val="accent6">
                    <a:lumMod val="50000"/>
                  </a:schemeClr>
                </a:solidFill>
                <a:latin typeface="Georgia" pitchFamily="18" charset="0"/>
                <a:ea typeface="Times New Roman" pitchFamily="18" charset="0"/>
                <a:cs typeface="Times New Roman" pitchFamily="18" charset="0"/>
              </a:rPr>
              <a:t>:</a:t>
            </a:r>
            <a:r>
              <a:rPr lang="ru-RU" sz="2000" dirty="0"/>
              <a:t> </a:t>
            </a:r>
          </a:p>
          <a:p>
            <a:r>
              <a:rPr lang="ru-RU" sz="2000" dirty="0"/>
              <a:t>Приобщение к природным обрядовым праздникам башкирского народа. </a:t>
            </a:r>
          </a:p>
          <a:p>
            <a:r>
              <a:rPr lang="ru-RU" sz="2000" dirty="0"/>
              <a:t>Знакомство с народными играми, традициями и обычаями своего народа. </a:t>
            </a:r>
          </a:p>
          <a:p>
            <a:r>
              <a:rPr lang="ru-RU" sz="2000" dirty="0"/>
              <a:t>Верованиями и обрядами, национальной культуры, народными промыслами и ремёслами, искусству и истории.</a:t>
            </a:r>
          </a:p>
          <a:p>
            <a:r>
              <a:rPr lang="ru-RU" sz="2000" dirty="0"/>
              <a:t>Расширять общи	 кругозор. </a:t>
            </a:r>
          </a:p>
          <a:p>
            <a:r>
              <a:rPr lang="ru-RU" sz="2000" dirty="0"/>
              <a:t>Развивать познавательно - речевые ,  художественно - эстетические  способности.</a:t>
            </a:r>
          </a:p>
          <a:p>
            <a:r>
              <a:rPr lang="ru-RU" sz="2000" dirty="0"/>
              <a:t> Формировать позитивное отношение. </a:t>
            </a:r>
          </a:p>
          <a:p>
            <a:pPr lvl="0" indent="360363" eaLnBrk="0" fontAlgn="base" hangingPunct="0">
              <a:spcBef>
                <a:spcPct val="0"/>
              </a:spcBef>
              <a:spcAft>
                <a:spcPct val="0"/>
              </a:spcAft>
            </a:pPr>
            <a:endParaRPr lang="ru-RU" sz="2000" dirty="0">
              <a:latin typeface="Georgia" pitchFamily="18" charset="0"/>
              <a:cs typeface="Arial" pitchFamily="34" charset="0"/>
            </a:endParaRPr>
          </a:p>
          <a:p>
            <a:pPr lvl="0" indent="360363" eaLnBrk="0" fontAlgn="base" hangingPunct="0">
              <a:spcBef>
                <a:spcPct val="0"/>
              </a:spcBef>
              <a:spcAft>
                <a:spcPct val="0"/>
              </a:spcAft>
            </a:pPr>
            <a:endParaRPr lang="ru-RU" sz="2000" dirty="0" smtClean="0">
              <a:latin typeface="Georgia" pitchFamily="18" charset="0"/>
              <a:cs typeface="Arial" pitchFamily="34" charset="0"/>
            </a:endParaRPr>
          </a:p>
          <a:p>
            <a:pPr lvl="0" indent="360363" eaLnBrk="0" fontAlgn="base" hangingPunct="0">
              <a:spcBef>
                <a:spcPct val="0"/>
              </a:spcBef>
              <a:spcAft>
                <a:spcPct val="0"/>
              </a:spcAft>
            </a:pPr>
            <a:endParaRPr lang="ru-RU" sz="2000" dirty="0">
              <a:latin typeface="Georgia" pitchFamily="18" charset="0"/>
              <a:cs typeface="Arial" pitchFamily="34" charset="0"/>
            </a:endParaRPr>
          </a:p>
          <a:p>
            <a:pPr lvl="0" indent="360363" eaLnBrk="0" fontAlgn="base" hangingPunct="0">
              <a:spcBef>
                <a:spcPct val="0"/>
              </a:spcBef>
              <a:spcAft>
                <a:spcPct val="0"/>
              </a:spcAft>
            </a:pPr>
            <a:endParaRPr lang="ru-RU" sz="2000" dirty="0" smtClean="0">
              <a:latin typeface="Georgia" pitchFamily="18" charset="0"/>
              <a:cs typeface="Arial" pitchFamily="34" charset="0"/>
            </a:endParaRPr>
          </a:p>
          <a:p>
            <a:pPr lvl="0" indent="360363" eaLnBrk="0" fontAlgn="base" hangingPunct="0">
              <a:spcBef>
                <a:spcPct val="0"/>
              </a:spcBef>
              <a:spcAft>
                <a:spcPct val="0"/>
              </a:spcAft>
            </a:pPr>
            <a:endParaRPr lang="ru-RU" sz="2000" dirty="0" smtClean="0">
              <a:latin typeface="Georgia" pitchFamily="18"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18" name="Прямоугольник 17"/>
          <p:cNvSpPr/>
          <p:nvPr/>
        </p:nvSpPr>
        <p:spPr>
          <a:xfrm>
            <a:off x="1187624" y="474344"/>
            <a:ext cx="7456342" cy="1631216"/>
          </a:xfrm>
          <a:prstGeom prst="rect">
            <a:avLst/>
          </a:prstGeom>
        </p:spPr>
        <p:txBody>
          <a:bodyPr wrap="square">
            <a:spAutoFit/>
          </a:bodyPr>
          <a:lstStyle/>
          <a:p>
            <a:pPr lvl="0" indent="360363" algn="just" fontAlgn="base">
              <a:spcBef>
                <a:spcPct val="0"/>
              </a:spcBef>
              <a:spcAft>
                <a:spcPct val="0"/>
              </a:spcAft>
              <a:tabLst>
                <a:tab pos="457200" algn="l"/>
              </a:tabLst>
            </a:pPr>
            <a:endParaRPr lang="ru-RU" sz="2000" dirty="0" smtClean="0">
              <a:solidFill>
                <a:schemeClr val="accent6">
                  <a:lumMod val="50000"/>
                </a:schemeClr>
              </a:solidFill>
              <a:latin typeface="Georgia" pitchFamily="18" charset="0"/>
              <a:cs typeface="Arial" pitchFamily="34" charset="0"/>
            </a:endParaRPr>
          </a:p>
          <a:p>
            <a:pPr lvl="0" algn="just" eaLnBrk="0" fontAlgn="base" hangingPunct="0">
              <a:spcBef>
                <a:spcPct val="0"/>
              </a:spcBef>
              <a:spcAft>
                <a:spcPct val="0"/>
              </a:spcAft>
              <a:tabLst>
                <a:tab pos="457200" algn="l"/>
              </a:tabLst>
            </a:pPr>
            <a:endParaRPr lang="ru-RU" sz="2000" dirty="0" smtClean="0">
              <a:latin typeface="Georgia" pitchFamily="18" charset="0"/>
              <a:cs typeface="Arial" pitchFamily="34" charset="0"/>
            </a:endParaRPr>
          </a:p>
          <a:p>
            <a:pPr lvl="0" algn="just" eaLnBrk="0" fontAlgn="base" hangingPunct="0">
              <a:spcBef>
                <a:spcPct val="0"/>
              </a:spcBef>
              <a:spcAft>
                <a:spcPct val="0"/>
              </a:spcAft>
              <a:tabLst>
                <a:tab pos="457200" algn="l"/>
              </a:tabLst>
            </a:pPr>
            <a:endParaRPr lang="ru-RU" sz="2000" dirty="0" smtClean="0">
              <a:latin typeface="Georgia" pitchFamily="18" charset="0"/>
              <a:cs typeface="Arial" pitchFamily="34" charset="0"/>
            </a:endParaRPr>
          </a:p>
          <a:p>
            <a:pPr lvl="0" algn="just" eaLnBrk="0" fontAlgn="base" hangingPunct="0">
              <a:spcBef>
                <a:spcPct val="0"/>
              </a:spcBef>
              <a:spcAft>
                <a:spcPct val="0"/>
              </a:spcAft>
              <a:tabLst>
                <a:tab pos="457200" algn="l"/>
              </a:tabLst>
            </a:pPr>
            <a:endParaRPr lang="ru-RU" sz="2000" dirty="0" smtClean="0">
              <a:latin typeface="Georgia" pitchFamily="18" charset="0"/>
              <a:cs typeface="Arial" pitchFamily="34" charset="0"/>
            </a:endParaRPr>
          </a:p>
          <a:p>
            <a:pPr lvl="0" algn="just" eaLnBrk="0" fontAlgn="base" hangingPunct="0">
              <a:spcBef>
                <a:spcPct val="0"/>
              </a:spcBef>
              <a:spcAft>
                <a:spcPct val="0"/>
              </a:spcAft>
              <a:tabLst>
                <a:tab pos="457200" algn="l"/>
              </a:tabLst>
            </a:pPr>
            <a:endParaRPr lang="ru-RU" sz="2000" dirty="0" smtClean="0">
              <a:latin typeface="Georgia" pitchFamily="18" charset="0"/>
              <a:cs typeface="Arial" pitchFamily="34" charset="0"/>
            </a:endParaRPr>
          </a:p>
        </p:txBody>
      </p:sp>
      <p:sp>
        <p:nvSpPr>
          <p:cNvPr id="4" name="Прямоугольник 3"/>
          <p:cNvSpPr/>
          <p:nvPr/>
        </p:nvSpPr>
        <p:spPr>
          <a:xfrm>
            <a:off x="1331640" y="116632"/>
            <a:ext cx="6880278" cy="5355312"/>
          </a:xfrm>
          <a:prstGeom prst="rect">
            <a:avLst/>
          </a:prstGeom>
        </p:spPr>
        <p:txBody>
          <a:bodyPr wrap="square">
            <a:spAutoFit/>
          </a:bodyPr>
          <a:lstStyle/>
          <a:p>
            <a:r>
              <a:rPr lang="ru-RU" dirty="0"/>
              <a:t>Ещё в древности, когда башкиры поклонялись богу Солнца, Луны, вечно синему небу, птицам, хозяину гор, вод, тогда был праздник талой воды. За талой водой шли в марте месяце, начале апреля, когда затихали бураны и начинал таять снег</a:t>
            </a:r>
            <a:r>
              <a:rPr lang="ru-RU" dirty="0" smtClean="0"/>
              <a:t>.</a:t>
            </a:r>
          </a:p>
          <a:p>
            <a:r>
              <a:rPr lang="ru-RU" dirty="0"/>
              <a:t>Раньше, когда не было заводов, фабрик, когда поля не удобряли различными химикатами, снег был очень чистый. Место, где нужно было брать чистую талую воду, отмечали накануне праздника уважаемые люди старейшины рода. Из принесённой талой воды кипятили чай, девушки и женщины умывались, мыли голову. А матери в подогретой талой воде купали младенцев. Мужчины обливались до пояса. </a:t>
            </a:r>
            <a:endParaRPr lang="ru-RU" dirty="0" smtClean="0"/>
          </a:p>
          <a:p>
            <a:r>
              <a:rPr lang="ru-RU" dirty="0"/>
              <a:t>Считали, что эту воду сам Тенгри (языческий бог) посылает с неба в виде снега, поэтому она чудодейственно оберегает младенцев от сглаза, с молодых снимает колдовские чары, джигитам придаёт силу и храбрость. </a:t>
            </a:r>
            <a:r>
              <a:rPr lang="ru-RU" dirty="0" smtClean="0"/>
              <a:t> </a:t>
            </a:r>
            <a:r>
              <a:rPr lang="ru-RU" dirty="0"/>
              <a:t>Ведь не зря самые густые волосы и длинные косы были у башкирских девушек. </a:t>
            </a:r>
            <a:r>
              <a:rPr lang="ru-RU" dirty="0" smtClean="0"/>
              <a:t>Накануне старики </a:t>
            </a:r>
            <a:r>
              <a:rPr lang="ru-RU" dirty="0"/>
              <a:t>красной лентой </a:t>
            </a:r>
            <a:r>
              <a:rPr lang="ru-RU" dirty="0" smtClean="0"/>
              <a:t>отмечали место</a:t>
            </a:r>
            <a:r>
              <a:rPr lang="ru-RU" dirty="0"/>
              <a:t>, где можно брать чистую талую воду. Джигиты </a:t>
            </a:r>
            <a:r>
              <a:rPr lang="ru-RU" dirty="0" smtClean="0"/>
              <a:t>шли вперёд, протаптывали  </a:t>
            </a:r>
            <a:r>
              <a:rPr lang="ru-RU" dirty="0"/>
              <a:t>тропинку. </a:t>
            </a:r>
            <a:r>
              <a:rPr lang="ru-RU" dirty="0" smtClean="0"/>
              <a:t>А в это время остальные пели песни, плясали, играли, прославляя весну.</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3" name="Прямоугольник 2"/>
          <p:cNvSpPr/>
          <p:nvPr/>
        </p:nvSpPr>
        <p:spPr>
          <a:xfrm>
            <a:off x="1331640" y="620688"/>
            <a:ext cx="7416824" cy="5324535"/>
          </a:xfrm>
          <a:prstGeom prst="rect">
            <a:avLst/>
          </a:prstGeom>
        </p:spPr>
        <p:txBody>
          <a:bodyPr wrap="square">
            <a:spAutoFit/>
          </a:bodyPr>
          <a:lstStyle/>
          <a:p>
            <a:pPr fontAlgn="base"/>
            <a:r>
              <a:rPr lang="ru-RU" sz="2000" dirty="0"/>
              <a:t>С давних пор талая и ледниковая вода широко использовались в народной практике. Раньше процесс ее получения не составлял большого труда. А в настоящее время не так-то просто найти снег, который превратится после таяния в чистую, полезную для здоровья воду.</a:t>
            </a:r>
          </a:p>
          <a:p>
            <a:pPr fontAlgn="base"/>
            <a:r>
              <a:rPr lang="ru-RU" sz="2000" dirty="0" smtClean="0"/>
              <a:t>Детям рассказали о </a:t>
            </a:r>
            <a:r>
              <a:rPr lang="ru-RU" sz="2000" dirty="0"/>
              <a:t>значении этого старинного обряда и о полезных свойствах талой воды. Затем молодые девушки в сопровождении парней под веселые национальные песни и отправились в лес за чистым снегом. В лесу они по традиции водили хоровод вокруг березы, украшая дерево разноцветными ленточками.</a:t>
            </a:r>
          </a:p>
          <a:p>
            <a:pPr fontAlgn="base"/>
            <a:r>
              <a:rPr lang="ru-RU" sz="2000" dirty="0"/>
              <a:t>Когда талая вода была добыта, представители старшего поколения приготовили из нее ароматный чай. Тем временем </a:t>
            </a:r>
            <a:r>
              <a:rPr lang="ru-RU" sz="2000" dirty="0" smtClean="0"/>
              <a:t>дети играли </a:t>
            </a:r>
            <a:r>
              <a:rPr lang="ru-RU" sz="2000" dirty="0"/>
              <a:t>в </a:t>
            </a:r>
            <a:r>
              <a:rPr lang="ru-RU" sz="2000" dirty="0" smtClean="0"/>
              <a:t> народные башкирские игры.</a:t>
            </a:r>
            <a:endParaRPr lang="ru-RU" sz="2000" dirty="0"/>
          </a:p>
          <a:p>
            <a:pPr fontAlgn="base"/>
            <a:r>
              <a:rPr lang="ru-RU" sz="2000" dirty="0" smtClean="0"/>
              <a:t>Такие  </a:t>
            </a:r>
            <a:r>
              <a:rPr lang="ru-RU" sz="2000" dirty="0"/>
              <a:t>праздники воспитывают у подрастающего поколения чувство патриотизма, бережного отношения к культуре и традициям своего народа.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3" name="AutoShape 2" descr="Обрядовый праздник «За талой водой» 2021, Салаватский район — дата и место  проведения, программа мероприятия."/>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28" name="Picture 4" descr="Обрядовый праздник «За талой водой» 2021, Салаватский район — дата и место  проведения, программа мероприяти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51230" y="1318196"/>
            <a:ext cx="6840761" cy="45314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03647" y="630058"/>
            <a:ext cx="7135929" cy="646331"/>
          </a:xfrm>
          <a:prstGeom prst="rect">
            <a:avLst/>
          </a:prstGeom>
        </p:spPr>
        <p:txBody>
          <a:bodyPr wrap="square">
            <a:spAutoFit/>
          </a:bodyPr>
          <a:lstStyle/>
          <a:p>
            <a:r>
              <a:rPr lang="ru-RU" dirty="0"/>
              <a:t>Народный обрядовый праздник «</a:t>
            </a:r>
            <a:r>
              <a:rPr lang="ru-RU" dirty="0" err="1"/>
              <a:t>Ҡар</a:t>
            </a:r>
            <a:r>
              <a:rPr lang="ru-RU" dirty="0"/>
              <a:t> </a:t>
            </a:r>
            <a:r>
              <a:rPr lang="ru-RU" dirty="0" err="1"/>
              <a:t>һыуына</a:t>
            </a:r>
            <a:r>
              <a:rPr lang="ru-RU" dirty="0"/>
              <a:t> </a:t>
            </a:r>
            <a:r>
              <a:rPr lang="ru-RU" dirty="0" err="1"/>
              <a:t>барыуйолаһы</a:t>
            </a:r>
            <a:r>
              <a:rPr lang="ru-RU" dirty="0"/>
              <a:t>» был одним из распространённых праздников в весенний период.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1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7664" y="568962"/>
            <a:ext cx="7287111" cy="546533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3" name="Picture 2" descr="C:\Users\Лариса Анатольевна\Desktop\Новая папка (5)\фото талая вода\JxjN5C3cuw4.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290805" y="181396"/>
            <a:ext cx="4116343" cy="34617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7" name="Picture 3" descr="C:\Users\Лариса Анатольевна\Desktop\Новая папка (5)\фото талая вода\Mqiu3je1_Q4.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211958" y="2940019"/>
            <a:ext cx="4366949" cy="36464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pic>
        <p:nvPicPr>
          <p:cNvPr id="2050" name="Picture 2" descr="C:\Users\Лариса Анатольевна\Desktop\Новая папка (5)\фото талая вода\N1bFZ1c5k2U.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03648" y="771447"/>
            <a:ext cx="7565099" cy="56738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0" y="0"/>
            <a:ext cx="1187624" cy="6858000"/>
            <a:chOff x="0" y="0"/>
            <a:chExt cx="1187624" cy="6539092"/>
          </a:xfrm>
        </p:grpSpPr>
        <p:pic>
          <p:nvPicPr>
            <p:cNvPr id="102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492896"/>
              <a:ext cx="1187624" cy="517804"/>
            </a:xfrm>
            <a:prstGeom prst="rect">
              <a:avLst/>
            </a:prstGeom>
            <a:noFill/>
          </p:spPr>
        </p:pic>
        <p:pic>
          <p:nvPicPr>
            <p:cNvPr id="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996952"/>
              <a:ext cx="1187624" cy="517804"/>
            </a:xfrm>
            <a:prstGeom prst="rect">
              <a:avLst/>
            </a:prstGeom>
            <a:noFill/>
          </p:spPr>
        </p:pic>
        <p:pic>
          <p:nvPicPr>
            <p:cNvPr id="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501008"/>
              <a:ext cx="1187624" cy="517804"/>
            </a:xfrm>
            <a:prstGeom prst="rect">
              <a:avLst/>
            </a:prstGeom>
            <a:noFill/>
          </p:spPr>
        </p:pic>
        <p:pic>
          <p:nvPicPr>
            <p:cNvPr id="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05064"/>
              <a:ext cx="1187624" cy="517804"/>
            </a:xfrm>
            <a:prstGeom prst="rect">
              <a:avLst/>
            </a:prstGeom>
            <a:noFill/>
          </p:spPr>
        </p:pic>
        <p:pic>
          <p:nvPicPr>
            <p:cNvPr id="8"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509120"/>
              <a:ext cx="1187624" cy="517804"/>
            </a:xfrm>
            <a:prstGeom prst="rect">
              <a:avLst/>
            </a:prstGeom>
            <a:noFill/>
          </p:spPr>
        </p:pic>
        <p:pic>
          <p:nvPicPr>
            <p:cNvPr id="9"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013176"/>
              <a:ext cx="1187624" cy="517804"/>
            </a:xfrm>
            <a:prstGeom prst="rect">
              <a:avLst/>
            </a:prstGeom>
            <a:noFill/>
          </p:spPr>
        </p:pic>
        <p:pic>
          <p:nvPicPr>
            <p:cNvPr id="10"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17232"/>
              <a:ext cx="1187624" cy="517804"/>
            </a:xfrm>
            <a:prstGeom prst="rect">
              <a:avLst/>
            </a:prstGeom>
            <a:noFill/>
          </p:spPr>
        </p:pic>
        <p:pic>
          <p:nvPicPr>
            <p:cNvPr id="12"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187624" cy="517804"/>
            </a:xfrm>
            <a:prstGeom prst="rect">
              <a:avLst/>
            </a:prstGeom>
            <a:noFill/>
          </p:spPr>
        </p:pic>
        <p:pic>
          <p:nvPicPr>
            <p:cNvPr id="13"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76672"/>
              <a:ext cx="1187624" cy="517804"/>
            </a:xfrm>
            <a:prstGeom prst="rect">
              <a:avLst/>
            </a:prstGeom>
            <a:noFill/>
          </p:spPr>
        </p:pic>
        <p:pic>
          <p:nvPicPr>
            <p:cNvPr id="14"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980728"/>
              <a:ext cx="1187624" cy="517804"/>
            </a:xfrm>
            <a:prstGeom prst="rect">
              <a:avLst/>
            </a:prstGeom>
            <a:noFill/>
          </p:spPr>
        </p:pic>
        <p:pic>
          <p:nvPicPr>
            <p:cNvPr id="15"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84784"/>
              <a:ext cx="1187624" cy="517804"/>
            </a:xfrm>
            <a:prstGeom prst="rect">
              <a:avLst/>
            </a:prstGeom>
            <a:noFill/>
          </p:spPr>
        </p:pic>
        <p:pic>
          <p:nvPicPr>
            <p:cNvPr id="16"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988840"/>
              <a:ext cx="1187624" cy="517804"/>
            </a:xfrm>
            <a:prstGeom prst="rect">
              <a:avLst/>
            </a:prstGeom>
            <a:noFill/>
          </p:spPr>
        </p:pic>
        <p:pic>
          <p:nvPicPr>
            <p:cNvPr id="17" name="Picture 2" descr="C:\Users\Юлия\Desktop\shablony_simvoly\0_7296e_ec26a6ad_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6021288"/>
              <a:ext cx="1187624" cy="517804"/>
            </a:xfrm>
            <a:prstGeom prst="rect">
              <a:avLst/>
            </a:prstGeom>
            <a:noFill/>
          </p:spPr>
        </p:pic>
      </p:grpSp>
      <p:sp>
        <p:nvSpPr>
          <p:cNvPr id="18" name="Прямоугольник 17"/>
          <p:cNvSpPr/>
          <p:nvPr/>
        </p:nvSpPr>
        <p:spPr>
          <a:xfrm>
            <a:off x="4278711" y="0"/>
            <a:ext cx="360996" cy="923330"/>
          </a:xfrm>
          <a:prstGeom prst="rect">
            <a:avLst/>
          </a:prstGeom>
          <a:noFill/>
        </p:spPr>
        <p:txBody>
          <a:bodyPr wrap="none" lIns="91440" tIns="45720" rIns="91440" bIns="45720">
            <a:spAutoFit/>
          </a:bodyPr>
          <a:lstStyle/>
          <a:p>
            <a:pPr algn="ctr"/>
            <a:r>
              <a:rPr lang="ru-RU" sz="5400" b="1" cap="none" spc="0" dirty="0" smtClean="0">
                <a:ln w="1905"/>
                <a:solidFill>
                  <a:srgbClr val="C00000"/>
                </a:solidFill>
                <a:effectLst>
                  <a:innerShdw blurRad="69850" dist="43180" dir="5400000">
                    <a:srgbClr val="000000">
                      <a:alpha val="65000"/>
                    </a:srgbClr>
                  </a:innerShdw>
                </a:effectLst>
                <a:latin typeface="Georgia" pitchFamily="18" charset="0"/>
              </a:rPr>
              <a:t> </a:t>
            </a:r>
            <a:endParaRPr lang="ru-RU" sz="5400" b="1" cap="none" spc="0" dirty="0">
              <a:ln w="1905"/>
              <a:solidFill>
                <a:srgbClr val="C00000"/>
              </a:solidFill>
              <a:effectLst>
                <a:innerShdw blurRad="69850" dist="43180" dir="5400000">
                  <a:srgbClr val="000000">
                    <a:alpha val="65000"/>
                  </a:srgbClr>
                </a:innerShdw>
              </a:effectLst>
              <a:latin typeface="Georgia" pitchFamily="18" charset="0"/>
            </a:endParaRPr>
          </a:p>
        </p:txBody>
      </p:sp>
      <p:sp>
        <p:nvSpPr>
          <p:cNvPr id="50182" name="AutoShape 6" descr="https://apf.mail.ru/cgi-bin/readmsg/IMG_20180815_112900.jpg?id=15346764640000001013%3B0%3B12&amp;x-email=89068618479%40mail.ru&amp;exif=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0184" name="AutoShape 8" descr="https://apf.mail.ru/cgi-bin/readmsg/IMG_20180815_112900.jpg?id=15346764640000001013%3B0%3B12&amp;x-email=89068618479%40mail.ru&amp;exif=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6"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9632" y="393817"/>
            <a:ext cx="4136932" cy="55274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descr="C:\Users\Лариса Анатольевна\Desktop\Новая папка (5)\фото талая вода\gN8ijgT7z-4.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348786" y="1828724"/>
            <a:ext cx="3189106" cy="39230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1412</TotalTime>
  <Words>454</Words>
  <Application>Microsoft Office PowerPoint</Application>
  <PresentationFormat>Экран (4:3)</PresentationFormat>
  <Paragraphs>40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Юлия</dc:creator>
  <cp:lastModifiedBy>Windows User</cp:lastModifiedBy>
  <cp:revision>137</cp:revision>
  <cp:lastPrinted>2021-04-25T12:50:10Z</cp:lastPrinted>
  <dcterms:created xsi:type="dcterms:W3CDTF">2014-04-14T11:34:12Z</dcterms:created>
  <dcterms:modified xsi:type="dcterms:W3CDTF">2022-11-09T15:12:50Z</dcterms:modified>
</cp:coreProperties>
</file>