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Биохимия питания и пищеварения.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5105400"/>
            <a:ext cx="7854696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</a:t>
            </a:r>
            <a:r>
              <a:rPr lang="ru-RU" smtClean="0">
                <a:solidFill>
                  <a:schemeClr val="bg1"/>
                </a:solidFill>
              </a:rPr>
              <a:t>: </a:t>
            </a:r>
            <a:r>
              <a:rPr lang="ru-RU" smtClean="0">
                <a:solidFill>
                  <a:schemeClr val="bg1"/>
                </a:solidFill>
              </a:rPr>
              <a:t>Петченко </a:t>
            </a:r>
            <a:r>
              <a:rPr lang="ru-RU" dirty="0" smtClean="0">
                <a:solidFill>
                  <a:schemeClr val="bg1"/>
                </a:solidFill>
              </a:rPr>
              <a:t>Александра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Дальнейшее переваривание белков осуществляется в тонком кишечнике под действием ферментов поджелудочной железы и собственных ферментов слизистой оболочки кишечника.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Углеводы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Основными углеводами пищи являются моносахариды, олигосахариды и полисахариды, которые должны поступать в количестве 400-500 г в сутки. Углеводы пищи являются основным энергетическим материалом клетки, обеспечивают 60-70% суточного энергопотребления.</a:t>
            </a:r>
            <a:endParaRPr lang="ru-RU" dirty="0"/>
          </a:p>
        </p:txBody>
      </p:sp>
      <p:pic>
        <p:nvPicPr>
          <p:cNvPr id="4" name="Рисунок 3" descr="prostye-slozhnye-uglevody-780x470.jpg"/>
          <p:cNvPicPr>
            <a:picLocks noChangeAspect="1"/>
          </p:cNvPicPr>
          <p:nvPr/>
        </p:nvPicPr>
        <p:blipFill>
          <a:blip r:embed="rId2" cstate="print"/>
          <a:srcRect l="6385" t="8179" r="8324" b="9788"/>
          <a:stretch>
            <a:fillRect/>
          </a:stretch>
        </p:blipFill>
        <p:spPr>
          <a:xfrm>
            <a:off x="2051720" y="3978499"/>
            <a:ext cx="4968552" cy="2879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Переваривание углеводов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74320">
              <a:spcBef>
                <a:spcPts val="600"/>
              </a:spcBef>
              <a:buNone/>
            </a:pPr>
            <a:r>
              <a:rPr lang="ru-RU" dirty="0" smtClean="0"/>
              <a:t>Переваривание углеводов начинается в ротовой полости главным образом с помощью </a:t>
            </a:r>
            <a:r>
              <a:rPr lang="ru-RU" dirty="0" err="1" smtClean="0"/>
              <a:t>α-амилазы </a:t>
            </a:r>
            <a:r>
              <a:rPr lang="ru-RU" dirty="0" smtClean="0"/>
              <a:t>слюны.</a:t>
            </a:r>
          </a:p>
          <a:p>
            <a:pPr indent="274320">
              <a:spcBef>
                <a:spcPts val="600"/>
              </a:spcBef>
              <a:buNone/>
            </a:pPr>
            <a:r>
              <a:rPr lang="ru-RU" dirty="0" smtClean="0"/>
              <a:t>После действия </a:t>
            </a:r>
            <a:r>
              <a:rPr lang="ru-RU" dirty="0" err="1" smtClean="0"/>
              <a:t>α-амилaзы </a:t>
            </a:r>
            <a:r>
              <a:rPr lang="ru-RU" dirty="0" smtClean="0"/>
              <a:t>слюны полисахариды расщепляются на </a:t>
            </a:r>
            <a:r>
              <a:rPr lang="ru-RU" dirty="0" err="1" smtClean="0"/>
              <a:t>α-лимитдекстрин </a:t>
            </a:r>
            <a:r>
              <a:rPr lang="ru-RU" dirty="0" smtClean="0"/>
              <a:t>(разветвленный полисахарид меньшей молекулярной массы, чем крахмал и гликоген), мальтозу и небольшое количество глюкозы (возможно в результате присутствия </a:t>
            </a:r>
            <a:r>
              <a:rPr lang="ru-RU" dirty="0" err="1" smtClean="0"/>
              <a:t>мальтазы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 желудке </a:t>
            </a:r>
            <a:r>
              <a:rPr lang="ru-RU" dirty="0" err="1" smtClean="0"/>
              <a:t>α-амилаза </a:t>
            </a:r>
            <a:r>
              <a:rPr lang="ru-RU" dirty="0" smtClean="0"/>
              <a:t>инактивируется кислым содержимым желудка, и переваривание углеводов прекращается. В кишечнике происходит полный гидролиз полисахаридов, включая и образовавшийся в полости рта </a:t>
            </a:r>
            <a:r>
              <a:rPr lang="ru-RU" dirty="0" err="1" smtClean="0"/>
              <a:t>α-лимитдекстрин</a:t>
            </a:r>
            <a:r>
              <a:rPr lang="ru-RU" dirty="0" smtClean="0"/>
              <a:t>, и всех дисахаридов до моносахаридов.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Липиды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Основные липиды  пищи – </a:t>
            </a:r>
            <a:r>
              <a:rPr lang="ru-RU" dirty="0" err="1" smtClean="0"/>
              <a:t>триацилглицеролы</a:t>
            </a:r>
            <a:r>
              <a:rPr lang="ru-RU" dirty="0" smtClean="0"/>
              <a:t> (нейтральные жиры), </a:t>
            </a:r>
            <a:r>
              <a:rPr lang="ru-RU" dirty="0" err="1" smtClean="0"/>
              <a:t>фосфолипиды</a:t>
            </a:r>
            <a:r>
              <a:rPr lang="ru-RU" dirty="0" smtClean="0"/>
              <a:t>, </a:t>
            </a:r>
            <a:r>
              <a:rPr lang="ru-RU" dirty="0" err="1" smtClean="0"/>
              <a:t>холестерол</a:t>
            </a:r>
            <a:r>
              <a:rPr lang="ru-RU" dirty="0" smtClean="0"/>
              <a:t> и высшие жирные кислоты. Суточная потребность 100 г. Они являются источниками энергии (при их разрушении образуется 9,3 ккал/г, в то время как при сгорании белков и углеводов – 4,1 ккал/г).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7830" t="28172" r="3983" b="24579"/>
          <a:stretch>
            <a:fillRect/>
          </a:stretch>
        </p:blipFill>
        <p:spPr bwMode="auto">
          <a:xfrm>
            <a:off x="2555776" y="3852449"/>
            <a:ext cx="4320480" cy="3005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функции</a:t>
            </a:r>
            <a:r>
              <a:rPr lang="ru-RU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1.      </a:t>
            </a:r>
            <a:r>
              <a:rPr lang="ru-RU" b="1" dirty="0" smtClean="0"/>
              <a:t>структурную</a:t>
            </a:r>
            <a:r>
              <a:rPr lang="ru-RU" dirty="0" smtClean="0"/>
              <a:t> - входят в состав клеточных мембран,</a:t>
            </a:r>
          </a:p>
          <a:p>
            <a:pPr>
              <a:buNone/>
            </a:pPr>
            <a:r>
              <a:rPr lang="ru-RU" dirty="0" smtClean="0"/>
              <a:t>2.      </a:t>
            </a:r>
            <a:r>
              <a:rPr lang="ru-RU" b="1" dirty="0" smtClean="0"/>
              <a:t>регуляторную</a:t>
            </a:r>
            <a:r>
              <a:rPr lang="ru-RU" dirty="0" smtClean="0"/>
              <a:t> - некоторые липиды являются витаминами (</a:t>
            </a:r>
            <a:r>
              <a:rPr lang="en-US" dirty="0" smtClean="0"/>
              <a:t>D</a:t>
            </a:r>
            <a:r>
              <a:rPr lang="ru-RU" baseline="-25000" dirty="0" smtClean="0"/>
              <a:t>3</a:t>
            </a:r>
            <a:r>
              <a:rPr lang="ru-RU" dirty="0" smtClean="0"/>
              <a:t>, </a:t>
            </a:r>
            <a:r>
              <a:rPr lang="en-US" dirty="0" smtClean="0"/>
              <a:t>F</a:t>
            </a:r>
            <a:r>
              <a:rPr lang="ru-RU" dirty="0" smtClean="0"/>
              <a:t>) и гормонами, участвуют в передаче нервного импульса,</a:t>
            </a:r>
          </a:p>
          <a:p>
            <a:pPr>
              <a:buNone/>
            </a:pPr>
            <a:r>
              <a:rPr lang="ru-RU" dirty="0" smtClean="0"/>
              <a:t>3.      </a:t>
            </a:r>
            <a:r>
              <a:rPr lang="ru-RU" b="1" dirty="0" smtClean="0"/>
              <a:t>транспортную</a:t>
            </a:r>
            <a:r>
              <a:rPr lang="ru-RU" dirty="0" smtClean="0"/>
              <a:t> - </a:t>
            </a:r>
            <a:r>
              <a:rPr lang="ru-RU" dirty="0" err="1" smtClean="0"/>
              <a:t>липопротеины</a:t>
            </a:r>
            <a:r>
              <a:rPr lang="ru-RU" dirty="0" smtClean="0"/>
              <a:t>, комплекс жирных кислот с альбумином,</a:t>
            </a:r>
          </a:p>
          <a:p>
            <a:pPr>
              <a:buNone/>
            </a:pPr>
            <a:r>
              <a:rPr lang="ru-RU" dirty="0" smtClean="0"/>
              <a:t>4.      </a:t>
            </a:r>
            <a:r>
              <a:rPr lang="ru-RU" b="1" dirty="0" smtClean="0"/>
              <a:t>терморегуляторную</a:t>
            </a:r>
            <a:r>
              <a:rPr lang="ru-RU" dirty="0" smtClean="0"/>
              <a:t> - принимают участие в теплоизоляции организма</a:t>
            </a:r>
          </a:p>
          <a:p>
            <a:pPr>
              <a:buNone/>
            </a:pPr>
            <a:r>
              <a:rPr lang="ru-RU" dirty="0" smtClean="0"/>
              <a:t>5.      </a:t>
            </a:r>
            <a:r>
              <a:rPr lang="ru-RU" b="1" dirty="0" smtClean="0"/>
              <a:t>энергетическую</a:t>
            </a:r>
            <a:r>
              <a:rPr lang="ru-RU" dirty="0" smtClean="0"/>
              <a:t> - непосредственные источники энергии и вещества, которые запасаются для последующего использования при дефиците энергии.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Переваривание липидов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" indent="274320">
              <a:spcBef>
                <a:spcPts val="0"/>
              </a:spcBef>
              <a:buNone/>
            </a:pPr>
            <a:r>
              <a:rPr lang="ru-RU" dirty="0" smtClean="0"/>
              <a:t>Переваривание липидов происходит в тех отделах пищеварительного тракта, где имеются следующие обязательные условия:</a:t>
            </a:r>
          </a:p>
          <a:p>
            <a:pPr marL="36000" lvl="0" indent="274320">
              <a:spcBef>
                <a:spcPts val="0"/>
              </a:spcBef>
              <a:buFont typeface="Wingdings" pitchFamily="2" charset="2"/>
              <a:buChar char="§"/>
            </a:pPr>
            <a:r>
              <a:rPr lang="ru-RU" dirty="0" smtClean="0"/>
              <a:t>наличие </a:t>
            </a:r>
            <a:r>
              <a:rPr lang="ru-RU" dirty="0" err="1" smtClean="0"/>
              <a:t>липолитических</a:t>
            </a:r>
            <a:r>
              <a:rPr lang="ru-RU" dirty="0" smtClean="0"/>
              <a:t> ферментов, </a:t>
            </a:r>
            <a:r>
              <a:rPr lang="ru-RU" dirty="0" err="1" smtClean="0"/>
              <a:t>гидролизующих</a:t>
            </a:r>
            <a:r>
              <a:rPr lang="ru-RU" dirty="0" smtClean="0"/>
              <a:t> липиды;</a:t>
            </a:r>
          </a:p>
          <a:p>
            <a:pPr marL="36000" lvl="0" indent="274320">
              <a:spcBef>
                <a:spcPts val="0"/>
              </a:spcBef>
              <a:buFont typeface="Wingdings" pitchFamily="2" charset="2"/>
              <a:buChar char="§"/>
            </a:pPr>
            <a:r>
              <a:rPr lang="ru-RU" dirty="0" smtClean="0"/>
              <a:t>условия для эмульгирования липидов;</a:t>
            </a:r>
          </a:p>
          <a:p>
            <a:pPr marL="36000" lvl="0" indent="274320">
              <a:spcBef>
                <a:spcPts val="0"/>
              </a:spcBef>
              <a:buFont typeface="Wingdings" pitchFamily="2" charset="2"/>
              <a:buChar char="§"/>
            </a:pPr>
            <a:r>
              <a:rPr lang="ru-RU" dirty="0" smtClean="0"/>
              <a:t>оптимальный </a:t>
            </a:r>
            <a:r>
              <a:rPr lang="ru-RU" dirty="0" err="1" smtClean="0"/>
              <a:t>pH</a:t>
            </a:r>
            <a:r>
              <a:rPr lang="ru-RU" dirty="0" smtClean="0"/>
              <a:t> среды для действия </a:t>
            </a:r>
            <a:r>
              <a:rPr lang="ru-RU" dirty="0" err="1" smtClean="0"/>
              <a:t>липолитических</a:t>
            </a:r>
            <a:r>
              <a:rPr lang="ru-RU" dirty="0" smtClean="0"/>
              <a:t> ферментов (среда должна быть нейтральной или слабощелочной).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74320" fontAlgn="base">
              <a:buNone/>
            </a:pPr>
            <a:r>
              <a:rPr lang="ru-RU" dirty="0" smtClean="0"/>
              <a:t>Ежедневный рацион должен содержать белки, жиры, углеводы с учетом поставленной вами цели. В идеале для здорового человека без избыточного веса дневная норма </a:t>
            </a:r>
            <a:r>
              <a:rPr lang="ru-RU" dirty="0" err="1" smtClean="0"/>
              <a:t>макронутриентов</a:t>
            </a:r>
            <a:r>
              <a:rPr lang="ru-RU" dirty="0" smtClean="0"/>
              <a:t> составляет:</a:t>
            </a:r>
          </a:p>
          <a:p>
            <a:pPr fontAlgn="base"/>
            <a:r>
              <a:rPr lang="ru-RU" dirty="0" smtClean="0"/>
              <a:t>Белки около 20 % (соя, бобовые, яйца, мясо);</a:t>
            </a:r>
          </a:p>
          <a:p>
            <a:pPr fontAlgn="base"/>
            <a:r>
              <a:rPr lang="ru-RU" dirty="0" smtClean="0"/>
              <a:t>Жиры – 30 % (рыба, растительные масла из семечковых культур, морепродукты, орехи);</a:t>
            </a:r>
          </a:p>
          <a:p>
            <a:pPr fontAlgn="base"/>
            <a:r>
              <a:rPr lang="ru-RU" dirty="0" smtClean="0"/>
              <a:t>Углеводы – 50 % (различные крупы, овощи, фрукты)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Наука о пище и питании называется </a:t>
            </a:r>
            <a:r>
              <a:rPr lang="ru-RU" dirty="0" err="1" smtClean="0"/>
              <a:t>нутрициологией</a:t>
            </a:r>
            <a:r>
              <a:rPr lang="ru-RU" dirty="0" smtClean="0"/>
              <a:t> (от греч. </a:t>
            </a:r>
            <a:r>
              <a:rPr lang="ru-RU" i="1" dirty="0" err="1" smtClean="0"/>
              <a:t>нутрицио</a:t>
            </a:r>
            <a:r>
              <a:rPr lang="ru-RU" dirty="0" smtClean="0"/>
              <a:t> - питание). </a:t>
            </a:r>
            <a:r>
              <a:rPr lang="ru-RU" b="1" dirty="0" err="1" smtClean="0"/>
              <a:t>Нутрициология</a:t>
            </a:r>
            <a:r>
              <a:rPr lang="ru-RU" b="1" dirty="0" smtClean="0"/>
              <a:t> или наука о питании – </a:t>
            </a:r>
            <a:r>
              <a:rPr lang="ru-RU" dirty="0" smtClean="0"/>
              <a:t>это</a:t>
            </a:r>
            <a:r>
              <a:rPr lang="ru-RU" b="1" dirty="0" smtClean="0"/>
              <a:t> </a:t>
            </a:r>
            <a:r>
              <a:rPr lang="ru-RU" dirty="0" smtClean="0"/>
              <a:t> наука о пище, пищевых веществах и других компонентах, содержащихся в продуктах питания, их взаимодействии, роли в поддержании здоровья или возникновении заболеваний, о процессах их потребления, усвоения, переноса, утилизации (расходования) и выведения из организма.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363272" cy="11407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Питание обеспечивает следующие функции: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         пластическая роль – рост, развитие и обновление тканей организма;</a:t>
            </a:r>
          </a:p>
          <a:p>
            <a:pPr>
              <a:buNone/>
            </a:pPr>
            <a:r>
              <a:rPr lang="ru-RU" dirty="0" smtClean="0"/>
              <a:t>-         энергетическое обеспечение клетки;</a:t>
            </a:r>
          </a:p>
          <a:p>
            <a:pPr>
              <a:buNone/>
            </a:pPr>
            <a:r>
              <a:rPr lang="ru-RU" dirty="0" smtClean="0"/>
              <a:t>-         поступление с пищей незаменимых веществ.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Для удовлетворения всех этих функций пищевой рацион должен быть полноценным и удовлетворять принципам рационального питания, а именно:</a:t>
            </a:r>
            <a:br>
              <a:rPr lang="ru-RU" sz="27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35480"/>
            <a:ext cx="8363272" cy="47338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    Калорийность пищи должна обеспечивать энергетические затраты организма, которые зависят от возраста, пола, типа физической или умственной активности.</a:t>
            </a:r>
          </a:p>
          <a:p>
            <a:pPr>
              <a:buNone/>
            </a:pPr>
            <a:r>
              <a:rPr lang="ru-RU" dirty="0" smtClean="0"/>
              <a:t>2.    Рациональное отношение белков, жиров и углеводов, которое для усредненного человека составляет.</a:t>
            </a:r>
          </a:p>
          <a:p>
            <a:pPr>
              <a:buNone/>
            </a:pPr>
            <a:r>
              <a:rPr lang="ru-RU" dirty="0" smtClean="0"/>
              <a:t>3.    Наличие в пище незаменимых компонентов, многие их которых присутствуют в минимальных количествах (минорные вещества).</a:t>
            </a:r>
          </a:p>
          <a:p>
            <a:pPr>
              <a:buNone/>
            </a:pPr>
            <a:r>
              <a:rPr lang="ru-RU" dirty="0" smtClean="0"/>
              <a:t>4.    Режим приема пищи.</a:t>
            </a:r>
          </a:p>
          <a:p>
            <a:pPr>
              <a:buNone/>
            </a:pPr>
            <a:r>
              <a:rPr lang="ru-RU" dirty="0" smtClean="0"/>
              <a:t>5.    Соответствие пищевого рациона физиологическому (или патологическому) статусу организма.</a:t>
            </a:r>
          </a:p>
          <a:p>
            <a:pPr>
              <a:buNone/>
            </a:pPr>
            <a:r>
              <a:rPr lang="ru-RU" dirty="0" smtClean="0"/>
              <a:t>6.    Пища должна быть подвергнута кулинарной обработке.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Основные нарушения структуры питания сводятся к следующим:</a:t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         избыточное потребление животных жиров;</a:t>
            </a:r>
          </a:p>
          <a:p>
            <a:pPr>
              <a:buNone/>
            </a:pPr>
            <a:r>
              <a:rPr lang="ru-RU" dirty="0" smtClean="0"/>
              <a:t>-         дефицит полиненасыщенных жирных кислот;</a:t>
            </a:r>
          </a:p>
          <a:p>
            <a:pPr>
              <a:buNone/>
            </a:pPr>
            <a:r>
              <a:rPr lang="ru-RU" dirty="0" smtClean="0"/>
              <a:t>-         дефицит полноценных (животных) белков;</a:t>
            </a:r>
          </a:p>
          <a:p>
            <a:pPr>
              <a:buNone/>
            </a:pPr>
            <a:r>
              <a:rPr lang="ru-RU" dirty="0" smtClean="0"/>
              <a:t>-         дефицит большинства витаминов;</a:t>
            </a:r>
          </a:p>
          <a:p>
            <a:pPr>
              <a:buNone/>
            </a:pPr>
            <a:r>
              <a:rPr lang="ru-RU" dirty="0" smtClean="0"/>
              <a:t>-         дефицит минеральных элементов – кальций, железо;</a:t>
            </a:r>
          </a:p>
          <a:p>
            <a:pPr>
              <a:buNone/>
            </a:pPr>
            <a:r>
              <a:rPr lang="ru-RU" dirty="0" smtClean="0"/>
              <a:t>-         дефицит микроэлементов – </a:t>
            </a:r>
            <a:r>
              <a:rPr lang="ru-RU" dirty="0" err="1" smtClean="0"/>
              <a:t>иод</a:t>
            </a:r>
            <a:r>
              <a:rPr lang="ru-RU" dirty="0" smtClean="0"/>
              <a:t>, фтор, селен;</a:t>
            </a:r>
          </a:p>
          <a:p>
            <a:pPr>
              <a:buNone/>
            </a:pPr>
            <a:r>
              <a:rPr lang="ru-RU" dirty="0" smtClean="0"/>
              <a:t>-         выраженный дефицит пищевых волокон.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170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ОБЩАЯ ХАРАКТЕРИСТИКА ОСНОВНЫХ КОМПОНЕНТОВ ПИЩИ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Белки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/>
          <a:lstStyle/>
          <a:p>
            <a:r>
              <a:rPr lang="ru-RU" dirty="0" smtClean="0"/>
              <a:t>Пищевая ценность белка обеспечивается наличием незаменимых аминокислот, углеводородные скелеты которых не могут синтезироваться в организме человека, и они соответственно должны поступать с пищей. </a:t>
            </a:r>
            <a:endParaRPr lang="ru-RU" dirty="0"/>
          </a:p>
        </p:txBody>
      </p:sp>
      <p:pic>
        <p:nvPicPr>
          <p:cNvPr id="4" name="Рисунок 3" descr="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645024"/>
            <a:ext cx="5400600" cy="304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127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Переваривание белков происходит в желудке и в тонком кишечнике. Переваривание белков в желудочно-кишечном тракте имеет ряд особенностей:</a:t>
            </a:r>
          </a:p>
          <a:p>
            <a:pPr lvl="0"/>
            <a:r>
              <a:rPr lang="ru-RU" dirty="0" smtClean="0"/>
              <a:t>протеолитические ферменты выделяются в неактивном состоянии</a:t>
            </a:r>
          </a:p>
          <a:p>
            <a:pPr lvl="0"/>
            <a:r>
              <a:rPr lang="ru-RU" dirty="0" smtClean="0"/>
              <a:t>их активирование происходит в просвете желудочно-кишечного тракта путём частичного </a:t>
            </a:r>
            <a:r>
              <a:rPr lang="ru-RU" dirty="0" err="1" smtClean="0"/>
              <a:t>протеолиза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протеазы </a:t>
            </a:r>
            <a:r>
              <a:rPr lang="ru-RU" dirty="0" err="1" smtClean="0"/>
              <a:t>желудочно</a:t>
            </a:r>
            <a:r>
              <a:rPr lang="ru-RU" dirty="0" smtClean="0"/>
              <a:t>–кишечного тракта отличаются субстратной специфичностью, могут относиться или к </a:t>
            </a:r>
            <a:r>
              <a:rPr lang="ru-RU" dirty="0" err="1" smtClean="0"/>
              <a:t>эндопептидам</a:t>
            </a:r>
            <a:r>
              <a:rPr lang="ru-RU" dirty="0" smtClean="0"/>
              <a:t>, или </a:t>
            </a:r>
            <a:r>
              <a:rPr lang="ru-RU" dirty="0" err="1" smtClean="0"/>
              <a:t>экзопептидазам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В желудке </a:t>
            </a:r>
            <a:r>
              <a:rPr lang="ru-RU" dirty="0" smtClean="0"/>
              <a:t>основным ферментом, расщепляющим белки, является </a:t>
            </a:r>
            <a:r>
              <a:rPr lang="ru-RU" b="1" i="1" dirty="0" smtClean="0"/>
              <a:t>пепсин. </a:t>
            </a:r>
            <a:r>
              <a:rPr lang="ru-RU" dirty="0" smtClean="0"/>
              <a:t>Он выделяется в неактивном состоянии в виде профермента </a:t>
            </a:r>
            <a:r>
              <a:rPr lang="ru-RU" dirty="0" err="1" smtClean="0"/>
              <a:t>пепсиногена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1021</TotalTime>
  <Words>391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Биохимия питания и пищеварения.</vt:lpstr>
      <vt:lpstr>Слайд 2</vt:lpstr>
      <vt:lpstr>Питание обеспечивает следующие функции: </vt:lpstr>
      <vt:lpstr>Для удовлетворения всех этих функций пищевой рацион должен быть полноценным и удовлетворять принципам рационального питания, а именно: </vt:lpstr>
      <vt:lpstr>Основные нарушения структуры питания сводятся к следующим: </vt:lpstr>
      <vt:lpstr>ОБЩАЯ ХАРАКТЕРИСТИКА ОСНОВНЫХ КОМПОНЕНТОВ ПИЩИ </vt:lpstr>
      <vt:lpstr>Белки </vt:lpstr>
      <vt:lpstr>Слайд 8</vt:lpstr>
      <vt:lpstr>Слайд 9</vt:lpstr>
      <vt:lpstr>Слайд 10</vt:lpstr>
      <vt:lpstr>Углеводы </vt:lpstr>
      <vt:lpstr>Переваривание углеводов </vt:lpstr>
      <vt:lpstr>Слайд 13</vt:lpstr>
      <vt:lpstr>Липиды </vt:lpstr>
      <vt:lpstr>функции: </vt:lpstr>
      <vt:lpstr>Переваривание липидов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Биохимия питания и пищеварения.</dc:title>
  <dc:creator>sasha</dc:creator>
  <cp:lastModifiedBy>8-PC-8</cp:lastModifiedBy>
  <cp:revision>3</cp:revision>
  <dcterms:created xsi:type="dcterms:W3CDTF">2021-12-16T19:28:31Z</dcterms:created>
  <dcterms:modified xsi:type="dcterms:W3CDTF">2022-11-08T17:28:03Z</dcterms:modified>
</cp:coreProperties>
</file>