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5"/>
  </p:notesMasterIdLst>
  <p:sldIdLst>
    <p:sldId id="256" r:id="rId2"/>
    <p:sldId id="263" r:id="rId3"/>
    <p:sldId id="258" r:id="rId4"/>
    <p:sldId id="265" r:id="rId5"/>
    <p:sldId id="266" r:id="rId6"/>
    <p:sldId id="273" r:id="rId7"/>
    <p:sldId id="264" r:id="rId8"/>
    <p:sldId id="274" r:id="rId9"/>
    <p:sldId id="267" r:id="rId10"/>
    <p:sldId id="268" r:id="rId11"/>
    <p:sldId id="260" r:id="rId12"/>
    <p:sldId id="271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2F04CC"/>
    <a:srgbClr val="CAA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5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9B3F7-F095-4BD5-AB20-1DB9F7CFC0A8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C293F-DBA5-4370-9E64-DA9482BA7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90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menabratska.ru/bratskij-rajon-istoriy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C%C2%B2" TargetMode="External"/><Relationship Id="rId3" Type="http://schemas.openxmlformats.org/officeDocument/2006/relationships/hyperlink" Target="https://ru.wikipedia.org/wiki/%D0%9C%D1%83%D0%BD%D0%B8%D1%86%D0%B8%D0%BF%D0%B0%D0%BB%D1%8C%D0%BD%D1%8B%D0%B9_%D1%80%D0%B0%D0%B9%D0%BE%D0%BD" TargetMode="External"/><Relationship Id="rId7" Type="http://schemas.openxmlformats.org/officeDocument/2006/relationships/hyperlink" Target="https://ru.wikipedia.org/wiki/1926_%D0%B3%D0%BE%D0%B4" TargetMode="External"/><Relationship Id="rId2" Type="http://schemas.openxmlformats.org/officeDocument/2006/relationships/hyperlink" Target="https://ru.wikipedia.org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28_%D0%B8%D1%8E%D0%BD%D1%8F" TargetMode="External"/><Relationship Id="rId5" Type="http://schemas.openxmlformats.org/officeDocument/2006/relationships/hyperlink" Target="https://ru.wikipedia.org/wiki/%D0%91%D1%80%D0%B0%D1%82%D1%81%D0%BA" TargetMode="External"/><Relationship Id="rId4" Type="http://schemas.openxmlformats.org/officeDocument/2006/relationships/hyperlink" Target="https://ru.wikipedia.org/wiki/%D0%98%D1%80%D0%BA%D1%83%D1%82%D1%81%D0%BA%D0%B0%D1%8F_%D0%BE%D0%B1%D0%BB%D0%B0%D1%81%D1%82%D1%8C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4CQ-14" TargetMode="External"/><Relationship Id="rId3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02B-9" TargetMode="External"/><Relationship Id="rId7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3W-13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2CK-12" TargetMode="External"/><Relationship Id="rId11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7AA-4" TargetMode="External"/><Relationship Id="rId5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0AL-11" TargetMode="External"/><Relationship Id="rId10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6AA-16" TargetMode="External"/><Relationship Id="rId4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09D-10" TargetMode="External"/><Relationship Id="rId9" Type="http://schemas.openxmlformats.org/officeDocument/2006/relationships/hyperlink" Target="https://ru.wikipedia.org/wiki/%D0%91%D1%80%D0%B0%D1%82%D1%81%D0%BA%D0%B8%D0%B9_%D1%80%D0%B0%D0%B9%D0%BE%D0%BD_(%D0%98%D1%80%D0%BA%D1%83%D1%82%D1%81%D0%BA%D0%B0%D1%8F_%D0%BE%D0%B1%D0%BB%D0%B0%D1%81%D1%82%D1%8C)#cite_note-2015DS-1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44208" y="3429000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 descr="ob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096000" cy="621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101081" y="292142"/>
            <a:ext cx="4896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Братский  район</a:t>
            </a:r>
            <a:endParaRPr lang="ru-RU" sz="5400" b="1" i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bratsk-raion.ru/templates/govportal/images/emble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168" y="476672"/>
            <a:ext cx="1430560" cy="209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7328" y="248403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Интересные факты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моря</a:t>
            </a:r>
          </a:p>
          <a:p>
            <a:pPr fontAlgn="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«Великое переселение» из зоны затопления будущего Братского водохранилища здесь происходило в пятидесятых-шестидесятых годах. В зону затопления попали 62 деревни Братского района: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Арефьево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Громы,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Зерма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Лучиха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Большая и Малая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Мамырь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 ушли самые плодородные пашни и наскальные рисунки древнего человека 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писаницы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Оказался под водой и Николаевский чугунолитейный завод, построенный здесь в 1847 году и проработавший больше века.</a:t>
            </a:r>
          </a:p>
          <a:p>
            <a:pPr fontAlgn="t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местном музее нам рассказали о деревеньке Белый Свет, что сегодня на дне Братского Моря. Часть ангарских деревень вместе с Белым Светом так и ушла в небытие. Часть - например, Тангуй - перенесена на другие земли.</a:t>
            </a:r>
          </a:p>
          <a:p>
            <a:pPr fontAlgn="t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затоплением связывают «феномен молодой деревни»: в деревнях Братского района почти не найти ветхой старины. Солидная часть населённых пунктов здесь заново строилась в конце пятидесятых годов, и сегодня она сравнительно молода.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8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Полезные  ископаемые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Недра Братского района Иркутской области содержат значительные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запасы сырья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Краснояровское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месторождение - железная руда; Братское  месторождение  углеродного сырья;                                           Целый  ряд месторождений строительных материалов: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Анзебинское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суглинков, "Участок Братский" - керамзитового сырья,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Моргудонское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песчаников, "Участок N 7" - долерита, "Остров Зуй" - песка,                                                                                 4 месторождения песчано-гравийного материала. Подготовлены для освоения или находятся в резерве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Падунское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Турманское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месторождения габбро-диабаза, Шаманское - известняка,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Бурнинское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песка,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Осиновское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глин,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Калтукское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алевритов. Братский район –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лесной район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2,5 млн. га покрыта лесом. (75,7 %) от общей площади района.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8640960" cy="6408712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endParaRPr lang="ru-RU" sz="2800" b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algn="just"/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19960"/>
            <a:ext cx="3281289" cy="24609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386" y="319961"/>
            <a:ext cx="3174971" cy="23812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5749" y="3140968"/>
            <a:ext cx="3552246" cy="2668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140968"/>
            <a:ext cx="3548249" cy="266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1986" y="643514"/>
            <a:ext cx="8640960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1.БРАТСКИЙ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РАЙОН.ИСТОРИЯ</a:t>
            </a:r>
          </a:p>
          <a:p>
            <a:pPr marL="0" indent="0" algn="just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   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://imenabratska.ru/bratskij-rajon-istoriya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Братский район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https://ru.wikipedia.org/wiki/%D0%91%D1%80%D0%B0%D1%82%D1%81%D0%BA%D0%B8%D0%B9_%D1%80%D0%B0%D0%B9%D0%BE%D0%BD_(%D0%98%D1%80%D0%BA%D1%83%D1%82%D1%81%D0%BA%D0%B0%D1%8F_%D0%BE%D0%B1%D0%BB%D0%B0%D1%81%D1%82%D1%8C)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434" y="2593591"/>
            <a:ext cx="2162627" cy="1621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4274463"/>
            <a:ext cx="2163159" cy="162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kinoagentstvo.com/upload/iblock/7c5/7c5fd7d7801b1857ffebb88b1f9f8702.jpg"/>
          <p:cNvPicPr>
            <a:picLocks noChangeAspect="1" noChangeArrowheads="1"/>
          </p:cNvPicPr>
          <p:nvPr/>
        </p:nvPicPr>
        <p:blipFill>
          <a:blip r:embed="rId5" cstate="print"/>
          <a:srcRect t="12135" b="12135"/>
          <a:stretch>
            <a:fillRect/>
          </a:stretch>
        </p:blipFill>
        <p:spPr bwMode="auto">
          <a:xfrm>
            <a:off x="2874614" y="4510795"/>
            <a:ext cx="3633072" cy="1849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638124"/>
            <a:ext cx="2580746" cy="193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15616" y="258794"/>
            <a:ext cx="76176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Источники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212686" y="7208890"/>
            <a:ext cx="2267744" cy="108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2" name="Picture 4" descr="https://i.mycdn.me/i?r=AyH4iRPQ2q0otWIFepML2LxR2zhG0deE22CDe5qJb6gVzA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774233"/>
            <a:ext cx="2592288" cy="2016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Братский район представляет собой небольшое муниципальное образование и расположен на северо-западе Иркутской области. Образованный в начала XX века, Братский район был постоянным местом ссылок заключенных и не имел особого значения в истории Иркутской области. Сегодня же значение района и районного центра Братска нельзя недооценивать. Братский район располагает обширным природно-энергетическим потенциалом, а его водные, лесные и минеральные ресурсы далеки от истощения.</a:t>
            </a:r>
          </a:p>
        </p:txBody>
      </p:sp>
      <p:pic>
        <p:nvPicPr>
          <p:cNvPr id="4" name="Picture 4" descr="http://bam.railways.ru/trav/bam5/ori/bam-000002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81959"/>
            <a:ext cx="2820862" cy="2115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8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441116"/>
              </p:ext>
            </p:extLst>
          </p:nvPr>
        </p:nvGraphicFramePr>
        <p:xfrm>
          <a:off x="467544" y="332656"/>
          <a:ext cx="8208912" cy="6386416"/>
        </p:xfrm>
        <a:graphic>
          <a:graphicData uri="http://schemas.openxmlformats.org/drawingml/2006/table">
            <a:tbl>
              <a:tblPr/>
              <a:tblGrid>
                <a:gridCol w="34563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525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Братский район</a:t>
                      </a:r>
                    </a:p>
                  </a:txBody>
                  <a:tcPr marL="67733" marR="67733" marT="33867" marB="33867" anchor="ctr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7735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Страна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u="none" strike="noStrike" dirty="0">
                          <a:solidFill>
                            <a:srgbClr val="7030A0"/>
                          </a:solidFill>
                          <a:hlinkClick r:id="rId2" tooltip="Россия"/>
                        </a:rPr>
                        <a:t>Россия</a:t>
                      </a:r>
                      <a:endParaRPr lang="ru-RU" sz="2000" dirty="0">
                        <a:solidFill>
                          <a:srgbClr val="7030A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Статус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u="none" strike="noStrike" dirty="0">
                          <a:solidFill>
                            <a:srgbClr val="7030A0"/>
                          </a:solidFill>
                          <a:hlinkClick r:id="rId3" tooltip="Муниципальный район"/>
                        </a:rPr>
                        <a:t>муниципальный район</a:t>
                      </a:r>
                      <a:endParaRPr lang="ru-RU" sz="2000" dirty="0">
                        <a:solidFill>
                          <a:srgbClr val="7030A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7735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/>
                        <a:t>Входит в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u="none" strike="noStrike" dirty="0">
                          <a:solidFill>
                            <a:srgbClr val="7030A0"/>
                          </a:solidFill>
                          <a:hlinkClick r:id="rId4" tooltip="Иркутская область"/>
                        </a:rPr>
                        <a:t>Иркутскую область</a:t>
                      </a:r>
                      <a:endParaRPr lang="ru-RU" sz="2000" dirty="0">
                        <a:solidFill>
                          <a:srgbClr val="7030A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Административный центр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г. </a:t>
                      </a:r>
                      <a:r>
                        <a:rPr lang="ru-RU" sz="2000" u="none" strike="noStrike" dirty="0">
                          <a:solidFill>
                            <a:srgbClr val="7030A0"/>
                          </a:solidFill>
                          <a:hlinkClick r:id="rId5" tooltip="Братск"/>
                        </a:rPr>
                        <a:t>Братск</a:t>
                      </a:r>
                      <a:endParaRPr lang="ru-RU" sz="2000" dirty="0">
                        <a:solidFill>
                          <a:srgbClr val="7030A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Дата образования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3600" u="none" strike="noStrike" dirty="0">
                          <a:solidFill>
                            <a:srgbClr val="0B0080"/>
                          </a:solidFill>
                          <a:hlinkClick r:id="rId6" tooltip="28 июня"/>
                        </a:rPr>
                        <a:t>28 июня</a:t>
                      </a:r>
                      <a:r>
                        <a:rPr lang="ru-RU" sz="3600" dirty="0"/>
                        <a:t> </a:t>
                      </a:r>
                      <a:r>
                        <a:rPr lang="ru-RU" sz="3600" u="none" strike="noStrike" dirty="0">
                          <a:solidFill>
                            <a:srgbClr val="0B0080"/>
                          </a:solidFill>
                          <a:hlinkClick r:id="rId7" tooltip="1926 год"/>
                        </a:rPr>
                        <a:t>1926 года</a:t>
                      </a:r>
                      <a:endParaRPr lang="ru-RU" sz="3600" dirty="0"/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Мэр района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Дубровин Александр Сергеевич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Официальный язык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русский</a:t>
                      </a: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Население </a:t>
                      </a:r>
                      <a:r>
                        <a:rPr lang="ru-RU" sz="2000" b="0" dirty="0" smtClean="0"/>
                        <a:t>(</a:t>
                      </a:r>
                      <a:r>
                        <a:rPr lang="ru-RU" sz="2000" b="0" u="none" strike="noStrike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r>
                        <a:rPr lang="ru-RU" sz="2000" b="0" dirty="0" smtClean="0"/>
                        <a:t>)</a:t>
                      </a:r>
                      <a:endParaRPr lang="ru-RU" sz="2000" b="0" dirty="0"/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000" b="0" i="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49 819 человек</a:t>
                      </a:r>
                      <a:endParaRPr lang="ru-RU" sz="2000" b="0" dirty="0">
                        <a:solidFill>
                          <a:srgbClr val="002060"/>
                        </a:solidFill>
                      </a:endParaRP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Национальный состав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русские</a:t>
                      </a: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44674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Конфессиональный состав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православные</a:t>
                      </a: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95882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b="0" dirty="0"/>
                        <a:t>Площадь</a:t>
                      </a:r>
                    </a:p>
                  </a:txBody>
                  <a:tcPr marL="35279" marR="35279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32 299,62[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тыс. </a:t>
                      </a:r>
                      <a:r>
                        <a:rPr lang="ru-RU" sz="2000" u="none" strike="noStrike" dirty="0" smtClean="0">
                          <a:solidFill>
                            <a:srgbClr val="002060"/>
                          </a:solidFill>
                          <a:hlinkClick r:id="rId8" tooltip="Км²"/>
                        </a:rPr>
                        <a:t>км²</a:t>
                      </a:r>
                      <a:r>
                        <a:rPr lang="ru-RU" sz="2000" u="none" strike="noStrike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000" u="none" strike="noStrike" baseline="0" dirty="0" smtClean="0">
                          <a:solidFill>
                            <a:srgbClr val="002060"/>
                          </a:solidFill>
                        </a:rPr>
                        <a:t>     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(8-е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 место)</a:t>
                      </a:r>
                    </a:p>
                  </a:txBody>
                  <a:tcPr marL="67733" marR="67733" marT="33867" marB="3386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30373"/>
              </p:ext>
            </p:extLst>
          </p:nvPr>
        </p:nvGraphicFramePr>
        <p:xfrm>
          <a:off x="467544" y="404665"/>
          <a:ext cx="8064896" cy="5726581"/>
        </p:xfrm>
        <a:graphic>
          <a:graphicData uri="http://schemas.openxmlformats.org/drawingml/2006/table">
            <a:tbl>
              <a:tblPr/>
              <a:tblGrid>
                <a:gridCol w="3640580">
                  <a:extLst>
                    <a:ext uri="{9D8B030D-6E8A-4147-A177-3AD203B41FA5}">
                      <a16:colId xmlns:a16="http://schemas.microsoft.com/office/drawing/2014/main" xmlns="" val="300424699"/>
                    </a:ext>
                  </a:extLst>
                </a:gridCol>
                <a:gridCol w="4424316">
                  <a:extLst>
                    <a:ext uri="{9D8B030D-6E8A-4147-A177-3AD203B41FA5}">
                      <a16:colId xmlns:a16="http://schemas.microsoft.com/office/drawing/2014/main" xmlns="" val="2069943847"/>
                    </a:ext>
                  </a:extLst>
                </a:gridCol>
              </a:tblGrid>
              <a:tr h="37473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Братский район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69" marR="33669" marT="16677" marB="1667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88686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algn="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Населённых пунктов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21" marR="17621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 посёлков и деревень и 1 город  ( Вихоревка)</a:t>
                      </a:r>
                      <a:endParaRPr lang="ru-RU" sz="1600" dirty="0">
                        <a:solidFill>
                          <a:srgbClr val="2F04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69" marR="33669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15958288"/>
                  </a:ext>
                </a:extLst>
              </a:tr>
              <a:tr h="973025">
                <a:tc>
                  <a:txBody>
                    <a:bodyPr/>
                    <a:lstStyle/>
                    <a:p>
                      <a:pPr algn="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Расстояние от Братска до областного центра-Иркутска 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21" marR="17621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железной дороге составляет 983 км, по автомобильной дороге – 618 км., водным путем по Братскому водохранилищу и Ангаре – 660 км., воздушным транспортом - 490 км.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69" marR="33669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0977121"/>
                  </a:ext>
                </a:extLst>
              </a:tr>
              <a:tr h="1533896">
                <a:tc>
                  <a:txBody>
                    <a:bodyPr/>
                    <a:lstStyle/>
                    <a:p>
                      <a:pPr algn="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Географическое положение. 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21" marR="17621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 расположен на северо-западе Иркутской области. На севере граничит с Усть-Илимским, на западе с Чунским и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Нижнеудинским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на юге с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Тулунским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Куйтунским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Балаганским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на востоке с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Усть-Удинским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Нижнеилимским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районами области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69" marR="33669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7343661"/>
                  </a:ext>
                </a:extLst>
              </a:tr>
              <a:tr h="2293748">
                <a:tc>
                  <a:txBody>
                    <a:bodyPr/>
                    <a:lstStyle/>
                    <a:p>
                      <a:pPr algn="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Экономико-географическое положение района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621" marR="17621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EEA3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следует считать относительно благоприятным в силу наличия здесь развитой инфраструктуры (транзитная железная дорога, автодороги, ЛЭП, судоходные и лесосплавные пути) и богатейшего экономического потенциала и центра района – </a:t>
                      </a:r>
                      <a:r>
                        <a:rPr lang="ru-RU" sz="1600" kern="1200" dirty="0" err="1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г.Братска</a:t>
                      </a:r>
                      <a:r>
                        <a:rPr lang="ru-RU" sz="1600" kern="1200" dirty="0">
                          <a:solidFill>
                            <a:srgbClr val="2F04C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(крупнейший в области промышленный город, в котором находится аэропорт, имеющий статус международного, обилие дешевой электроэнергии Братской ГЭС).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69" marR="33669" marT="16677" marB="16677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6925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8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796136" y="3429000"/>
            <a:ext cx="2267744" cy="108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http://bratsk-raion.ru/templates/govportal/images/embl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28" y="3705269"/>
            <a:ext cx="1994613" cy="2918947"/>
          </a:xfrm>
          <a:prstGeom prst="rect">
            <a:avLst/>
          </a:prstGeom>
          <a:noFill/>
        </p:spPr>
      </p:pic>
      <p:pic>
        <p:nvPicPr>
          <p:cNvPr id="1026" name="Picture 2" descr="http://bratsk-raion.ru/templates/govportal/images/emble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28" y="116632"/>
            <a:ext cx="2338836" cy="342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612656"/>
            <a:ext cx="5166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Герб Братского района </a:t>
            </a:r>
            <a:r>
              <a:rPr lang="ru-RU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у</a:t>
            </a:r>
            <a:r>
              <a:rPr lang="ru-RU" sz="24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тверждён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 р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ешением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Думы Братского района №109 от 23 марта 2016 года.</a:t>
            </a:r>
            <a:endParaRPr lang="ru-RU" sz="2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773" y="2759969"/>
            <a:ext cx="3566469" cy="35481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20364" y="4149080"/>
            <a:ext cx="24986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Verdana" panose="020B0604030504040204" pitchFamily="34" charset="0"/>
              </a:rPr>
              <a:t>Герб Братского района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 2016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</a:p>
        </p:txBody>
      </p:sp>
    </p:spTree>
    <p:extLst>
      <p:ext uri="{BB962C8B-B14F-4D97-AF65-F5344CB8AC3E}">
        <p14:creationId xmlns:p14="http://schemas.microsoft.com/office/powerpoint/2010/main" val="14458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Главы администрации / </a:t>
            </a:r>
            <a:r>
              <a:rPr lang="ru-RU" sz="4400" b="1" dirty="0" smtClean="0">
                <a:solidFill>
                  <a:srgbClr val="C00000"/>
                </a:solidFill>
              </a:rPr>
              <a:t>                  мэры </a:t>
            </a:r>
            <a:r>
              <a:rPr lang="ru-RU" sz="4400" b="1" dirty="0">
                <a:solidFill>
                  <a:srgbClr val="C00000"/>
                </a:solidFill>
              </a:rPr>
              <a:t>Братского района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344816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1991—1998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Сергей Степанов (1948)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1998—2002 — Николай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Качан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(1955)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2002—2015 — Александр Старухин (1959)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2015—2020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Алексей Баловнев (1963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2020-н.в.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Дубровин Александр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Сергеевич (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1963)</a:t>
            </a:r>
          </a:p>
          <a:p>
            <a:pPr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9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050191"/>
              </p:ext>
            </p:extLst>
          </p:nvPr>
        </p:nvGraphicFramePr>
        <p:xfrm>
          <a:off x="179512" y="1340768"/>
          <a:ext cx="8686797" cy="2621280"/>
        </p:xfrm>
        <a:graphic>
          <a:graphicData uri="http://schemas.openxmlformats.org/drawingml/2006/table">
            <a:tbl>
              <a:tblPr/>
              <a:tblGrid>
                <a:gridCol w="1240971">
                  <a:extLst>
                    <a:ext uri="{9D8B030D-6E8A-4147-A177-3AD203B41FA5}">
                      <a16:colId xmlns:a16="http://schemas.microsoft.com/office/drawing/2014/main" xmlns="" val="1316359038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2233886207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2798783095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3196770477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165764548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1829800897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xmlns="" val="2130911803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</a:t>
                      </a:r>
                    </a:p>
                    <a:p>
                      <a:endParaRPr lang="ru-RU" dirty="0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4225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61135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2002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3"/>
                        </a:rPr>
                        <a:t>[9]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2009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4"/>
                        </a:rPr>
                        <a:t>[10]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2010</a:t>
                      </a:r>
                      <a:r>
                        <a:rPr lang="ru-RU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5"/>
                        </a:rPr>
                        <a:t>[11]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2011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6"/>
                        </a:rPr>
                        <a:t>[12]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2012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6"/>
                        </a:rPr>
                        <a:t>[12]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2013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7"/>
                        </a:rPr>
                        <a:t>[13]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2014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8"/>
                        </a:rPr>
                        <a:t>[14]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0109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65 240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61 525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56 878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56 635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55 829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55 072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54 453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55448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2015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9"/>
                        </a:rPr>
                        <a:t>[15]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2016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10"/>
                        </a:rPr>
                        <a:t>[16]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2017</a:t>
                      </a:r>
                      <a:r>
                        <a:rPr lang="ru-RU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11"/>
                        </a:rPr>
                        <a:t>[4]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7329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53 817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53 089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↘</a:t>
                      </a:r>
                      <a:r>
                        <a:rPr lang="ru-RU">
                          <a:effectLst/>
                        </a:rPr>
                        <a:t>52 223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297681113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04800" y="2446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22945"/>
            <a:ext cx="655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Население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1816" y="3962048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Демография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1990-х гг. в районе наблюдается естественная убыль населения.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Половозрастная структура населения Братского района характеризуется следующим образом: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мужского населения составляет 47,2 %, женского — 52,8 %;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детей в возрасте до 16 лет в общей численности составляет 22,7 %;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населения пенсионного возраста 16,4 %.</a:t>
            </a:r>
          </a:p>
        </p:txBody>
      </p:sp>
    </p:spTree>
    <p:extLst>
      <p:ext uri="{BB962C8B-B14F-4D97-AF65-F5344CB8AC3E}">
        <p14:creationId xmlns:p14="http://schemas.microsoft.com/office/powerpoint/2010/main" val="101711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7328" y="248403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Интересные факты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68760"/>
            <a:ext cx="7272808" cy="545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3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055771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Здешние земли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древнейшие, историки говорят, что предки человека здесь появились полтора миллиона лет назад. Парадоксально, что при этом до наших дней здесь не сохранилось ни одного поселения малых народов: тунгусов,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тофаларов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эвенков… Говорят, кого-то разогнали казаки, кто-то ушёл после затопления ложа Братского водохранилища.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7328" y="248403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Интересные факты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456" y="4581128"/>
            <a:ext cx="80131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Комсомольцы и ссыльные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района состоит из этих двух типичных для советской Сибири пластов. Именно сюда, на эти земли, отправляли самых активных: сначала ссылали, потом направляли по комсомольской путёвке. Одних - осваивать северную тайгу, других - участвовать сразу в двух «стройках века»: прокладывать БАМ и возводить Братскую ГЭС.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789508"/>
            <a:ext cx="85891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Параллели находятся легко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здешний острог, например, по древности соперничает с Иркутским. Братское водохранилище для местных жителей - как Байкал для иркутян. Даже называть его у старожилов принято не иначе как морем - разве не напоминает обращения к «жемчужине Сибири»? Есть здесь и свой малый «Ольхон»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Заморье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копия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Тальцов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«Ангарская деревня». Таёжный, древний и «особенно сибирский» уголок нашей области - в путевых заметках.</a:t>
            </a:r>
          </a:p>
        </p:txBody>
      </p:sp>
    </p:spTree>
    <p:extLst>
      <p:ext uri="{BB962C8B-B14F-4D97-AF65-F5344CB8AC3E}">
        <p14:creationId xmlns:p14="http://schemas.microsoft.com/office/powerpoint/2010/main" val="20453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798</Words>
  <Application>Microsoft Office PowerPoint</Application>
  <PresentationFormat>Экран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Главы администрации /                   мэры Братского района</vt:lpstr>
      <vt:lpstr>Презентация PowerPoint</vt:lpstr>
      <vt:lpstr>Интересные факты</vt:lpstr>
      <vt:lpstr>Интересные факты</vt:lpstr>
      <vt:lpstr>Интересные факты</vt:lpstr>
      <vt:lpstr>Полезные  ископаемые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 Acer</cp:lastModifiedBy>
  <cp:revision>77</cp:revision>
  <dcterms:created xsi:type="dcterms:W3CDTF">2016-02-06T15:08:55Z</dcterms:created>
  <dcterms:modified xsi:type="dcterms:W3CDTF">2022-11-09T11:49:06Z</dcterms:modified>
</cp:coreProperties>
</file>