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302" r:id="rId3"/>
    <p:sldId id="257" r:id="rId4"/>
    <p:sldId id="256" r:id="rId5"/>
    <p:sldId id="258" r:id="rId6"/>
    <p:sldId id="259" r:id="rId7"/>
    <p:sldId id="262" r:id="rId8"/>
    <p:sldId id="300" r:id="rId9"/>
    <p:sldId id="271" r:id="rId10"/>
    <p:sldId id="267" r:id="rId11"/>
    <p:sldId id="268" r:id="rId12"/>
    <p:sldId id="270" r:id="rId13"/>
    <p:sldId id="272" r:id="rId14"/>
    <p:sldId id="301" r:id="rId15"/>
    <p:sldId id="273" r:id="rId16"/>
    <p:sldId id="303" r:id="rId17"/>
    <p:sldId id="277" r:id="rId18"/>
    <p:sldId id="279" r:id="rId19"/>
    <p:sldId id="274" r:id="rId20"/>
    <p:sldId id="275" r:id="rId21"/>
    <p:sldId id="276" r:id="rId22"/>
    <p:sldId id="278" r:id="rId23"/>
    <p:sldId id="299" r:id="rId24"/>
    <p:sldId id="265" r:id="rId25"/>
    <p:sldId id="263" r:id="rId26"/>
    <p:sldId id="266" r:id="rId27"/>
    <p:sldId id="260" r:id="rId28"/>
    <p:sldId id="290" r:id="rId29"/>
    <p:sldId id="261" r:id="rId30"/>
    <p:sldId id="298" r:id="rId31"/>
    <p:sldId id="280" r:id="rId32"/>
    <p:sldId id="309" r:id="rId33"/>
    <p:sldId id="308" r:id="rId34"/>
    <p:sldId id="310" r:id="rId35"/>
    <p:sldId id="281" r:id="rId36"/>
    <p:sldId id="282" r:id="rId37"/>
    <p:sldId id="307" r:id="rId38"/>
    <p:sldId id="313" r:id="rId39"/>
    <p:sldId id="312" r:id="rId40"/>
    <p:sldId id="289" r:id="rId41"/>
    <p:sldId id="297" r:id="rId42"/>
    <p:sldId id="288" r:id="rId43"/>
    <p:sldId id="304" r:id="rId44"/>
    <p:sldId id="314" r:id="rId45"/>
    <p:sldId id="306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9999"/>
    <a:srgbClr val="FFCCFF"/>
    <a:srgbClr val="00A249"/>
    <a:srgbClr val="0033CC"/>
    <a:srgbClr val="8ECD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3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41.xml"/><Relationship Id="rId4" Type="http://schemas.openxmlformats.org/officeDocument/2006/relationships/slide" Target="slide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polesenke.ru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80728"/>
            <a:ext cx="87129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kern="1400" spc="300" dirty="0" smtClean="0">
                <a:solidFill>
                  <a:srgbClr val="0033CC"/>
                </a:solidFill>
              </a:rPr>
              <a:t>Б</a:t>
            </a:r>
            <a:r>
              <a:rPr lang="ru-RU" sz="8800" b="1" kern="1400" spc="300" dirty="0" smtClean="0">
                <a:solidFill>
                  <a:srgbClr val="FF0000"/>
                </a:solidFill>
              </a:rPr>
              <a:t>У</a:t>
            </a:r>
            <a:r>
              <a:rPr lang="ru-RU" sz="8800" b="1" kern="1400" spc="300" dirty="0" smtClean="0">
                <a:solidFill>
                  <a:srgbClr val="0033CC"/>
                </a:solidFill>
              </a:rPr>
              <a:t>КВ</a:t>
            </a:r>
            <a:r>
              <a:rPr lang="ru-RU" sz="8800" b="1" kern="1400" spc="300" dirty="0" smtClean="0">
                <a:solidFill>
                  <a:srgbClr val="FF0000"/>
                </a:solidFill>
              </a:rPr>
              <a:t>А</a:t>
            </a:r>
            <a:r>
              <a:rPr lang="ru-RU" sz="8800" b="1" kern="1400" spc="300" dirty="0" smtClean="0">
                <a:solidFill>
                  <a:srgbClr val="0033CC"/>
                </a:solidFill>
              </a:rPr>
              <a:t>Р</a:t>
            </a:r>
            <a:r>
              <a:rPr lang="ru-RU" sz="8800" b="1" kern="1400" spc="300" dirty="0" smtClean="0"/>
              <a:t>Ь</a:t>
            </a:r>
          </a:p>
          <a:p>
            <a:pPr algn="ctr"/>
            <a:endParaRPr lang="ru-RU" sz="2400" b="1" dirty="0" smtClean="0">
              <a:solidFill>
                <a:srgbClr val="00B050"/>
              </a:solidFill>
            </a:endParaRPr>
          </a:p>
          <a:p>
            <a:pPr algn="ctr"/>
            <a:endParaRPr lang="en-US" sz="2400" b="1" dirty="0" smtClean="0">
              <a:solidFill>
                <a:srgbClr val="00B050"/>
              </a:solidFill>
            </a:endParaRPr>
          </a:p>
          <a:p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sz="2400" b="1" dirty="0" smtClean="0">
              <a:solidFill>
                <a:srgbClr val="00B050"/>
              </a:solidFill>
            </a:endParaRPr>
          </a:p>
          <a:p>
            <a:pPr algn="ctr"/>
            <a:endParaRPr lang="en-US" sz="2400" b="1" dirty="0" smtClean="0">
              <a:solidFill>
                <a:srgbClr val="00B050"/>
              </a:solidFill>
            </a:endParaRPr>
          </a:p>
          <a:p>
            <a:pPr algn="ctr"/>
            <a:endParaRPr lang="en-US" sz="2400" b="1" dirty="0" smtClean="0">
              <a:solidFill>
                <a:srgbClr val="00B050"/>
              </a:solidFill>
            </a:endParaRPr>
          </a:p>
          <a:p>
            <a:pPr algn="ctr"/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24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71800" y="476672"/>
            <a:ext cx="36022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spc="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 САМЫХ  МАЛЕНЬКИХ</a:t>
            </a:r>
            <a:endParaRPr lang="en-US" sz="1200" b="1" spc="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Блок-схема: процесс 11">
            <a:hlinkClick r:id="rId2" action="ppaction://hlinksldjump"/>
          </p:cNvPr>
          <p:cNvSpPr/>
          <p:nvPr/>
        </p:nvSpPr>
        <p:spPr>
          <a:xfrm>
            <a:off x="611560" y="2708920"/>
            <a:ext cx="1800200" cy="1440160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Занятие 1 </a:t>
            </a:r>
            <a:endParaRPr lang="ru-RU" dirty="0" smtClean="0">
              <a:solidFill>
                <a:schemeClr val="tx2">
                  <a:lumMod val="50000"/>
                </a:schemeClr>
              </a:solidFill>
              <a:hlinkClick r:id="rId2" action="ppaction://hlinksldjump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6" name="Блок-схема: процесс 15">
            <a:hlinkClick r:id="rId3" action="ppaction://hlinksldjump"/>
          </p:cNvPr>
          <p:cNvSpPr/>
          <p:nvPr/>
        </p:nvSpPr>
        <p:spPr>
          <a:xfrm>
            <a:off x="3707904" y="2708920"/>
            <a:ext cx="1800200" cy="1440160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Занятие 2 </a:t>
            </a:r>
            <a:endParaRPr lang="ru-RU" dirty="0" smtClean="0">
              <a:solidFill>
                <a:schemeClr val="tx2">
                  <a:lumMod val="50000"/>
                </a:schemeClr>
              </a:solidFill>
              <a:hlinkClick r:id="rId3" action="ppaction://hlinksldjump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>
                <a:solidFill>
                  <a:srgbClr val="FF0000"/>
                </a:solidFill>
                <a:hlinkClick r:id="rId3" action="ppaction://hlinksldjump"/>
              </a:rPr>
              <a:t> </a:t>
            </a:r>
            <a:endParaRPr lang="ru-RU" sz="3600" b="1" dirty="0" smtClean="0">
              <a:solidFill>
                <a:srgbClr val="FF0000"/>
              </a:solidFill>
            </a:endParaRPr>
          </a:p>
        </p:txBody>
      </p:sp>
      <p:sp>
        <p:nvSpPr>
          <p:cNvPr id="17" name="Блок-схема: процесс 16">
            <a:hlinkClick r:id="rId4" action="ppaction://hlinksldjump"/>
          </p:cNvPr>
          <p:cNvSpPr/>
          <p:nvPr/>
        </p:nvSpPr>
        <p:spPr>
          <a:xfrm>
            <a:off x="611560" y="4653136"/>
            <a:ext cx="1800200" cy="1440160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Занятие 4 </a:t>
            </a:r>
            <a:endParaRPr lang="ru-RU" dirty="0" smtClean="0">
              <a:solidFill>
                <a:schemeClr val="tx2">
                  <a:lumMod val="50000"/>
                </a:schemeClr>
              </a:solidFill>
              <a:hlinkClick r:id="rId4" action="ppaction://hlinksldjump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</a:t>
            </a:r>
          </a:p>
        </p:txBody>
      </p:sp>
      <p:sp>
        <p:nvSpPr>
          <p:cNvPr id="18" name="Блок-схема: процесс 17">
            <a:hlinkClick r:id="rId5" action="ppaction://hlinksldjump"/>
          </p:cNvPr>
          <p:cNvSpPr/>
          <p:nvPr/>
        </p:nvSpPr>
        <p:spPr>
          <a:xfrm>
            <a:off x="6732240" y="4581128"/>
            <a:ext cx="1800200" cy="1440160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Занятие 6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hlinkClick r:id="rId5" action="ppaction://hlinksldjump"/>
              </a:rPr>
              <a:t> </a:t>
            </a:r>
          </a:p>
          <a:p>
            <a:pPr algn="ctr"/>
            <a:endParaRPr lang="ru-RU" sz="1200" b="1" dirty="0" smtClean="0">
              <a:solidFill>
                <a:srgbClr val="FF0000"/>
              </a:solidFill>
              <a:hlinkClick r:id="rId5" action="ppaction://hlinksldjump"/>
            </a:endParaRPr>
          </a:p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повторение</a:t>
            </a:r>
          </a:p>
        </p:txBody>
      </p:sp>
      <p:sp>
        <p:nvSpPr>
          <p:cNvPr id="19" name="Блок-схема: процесс 18">
            <a:hlinkClick r:id="rId6" action="ppaction://hlinksldjump"/>
          </p:cNvPr>
          <p:cNvSpPr/>
          <p:nvPr/>
        </p:nvSpPr>
        <p:spPr>
          <a:xfrm>
            <a:off x="6732240" y="2708920"/>
            <a:ext cx="1800200" cy="1440160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Занятие 3 </a:t>
            </a:r>
            <a:endParaRPr lang="ru-RU" dirty="0" smtClean="0">
              <a:solidFill>
                <a:schemeClr val="tx2">
                  <a:lumMod val="50000"/>
                </a:schemeClr>
              </a:solidFill>
              <a:hlinkClick r:id="rId6" action="ppaction://hlinksldjump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0" name="Блок-схема: процесс 19">
            <a:hlinkClick r:id="rId7" action="ppaction://hlinksldjump"/>
          </p:cNvPr>
          <p:cNvSpPr/>
          <p:nvPr/>
        </p:nvSpPr>
        <p:spPr>
          <a:xfrm>
            <a:off x="3707904" y="4653136"/>
            <a:ext cx="1800200" cy="1440160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Занятие 5 </a:t>
            </a:r>
            <a:endParaRPr lang="ru-RU" dirty="0" smtClean="0">
              <a:solidFill>
                <a:schemeClr val="tx2">
                  <a:lumMod val="50000"/>
                </a:schemeClr>
              </a:solidFill>
              <a:hlinkClick r:id="rId7" action="ppaction://hlinksldjump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99986" y="332656"/>
            <a:ext cx="522758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i="1" dirty="0" smtClean="0"/>
              <a:t>Летит </a:t>
            </a:r>
            <a:r>
              <a:rPr lang="ru-RU" sz="1600" i="1" dirty="0" err="1" smtClean="0"/>
              <a:t>Винни-Пух</a:t>
            </a:r>
            <a:r>
              <a:rPr lang="ru-RU" sz="1600" i="1" dirty="0" smtClean="0"/>
              <a:t> на воздушном шаре, а за ним пчёлы… </a:t>
            </a:r>
          </a:p>
          <a:p>
            <a:pPr algn="ctr"/>
            <a:r>
              <a:rPr lang="ru-RU" sz="1600" i="1" dirty="0" smtClean="0"/>
              <a:t>Хотят ужалить Пуха.</a:t>
            </a:r>
          </a:p>
          <a:p>
            <a:pPr algn="ctr"/>
            <a:r>
              <a:rPr lang="ru-RU" sz="1600" i="1" dirty="0" smtClean="0"/>
              <a:t>Что сейчас закричит медведь?</a:t>
            </a:r>
          </a:p>
          <a:p>
            <a:pPr algn="ctr"/>
            <a:endParaRPr lang="ru-RU" dirty="0"/>
          </a:p>
        </p:txBody>
      </p:sp>
      <p:pic>
        <p:nvPicPr>
          <p:cNvPr id="1027" name="Picture 3" descr="C:\Documents and Settings\Vlad\Рабочий стол\АЗБУКА\Винни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3837806" cy="56744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191683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О</a:t>
            </a:r>
            <a:r>
              <a:rPr lang="ru-RU" sz="4400" b="1" dirty="0" smtClean="0"/>
              <a:t> </a:t>
            </a:r>
            <a:r>
              <a:rPr lang="ru-RU" sz="3200" b="1" dirty="0" smtClean="0"/>
              <a:t>– </a:t>
            </a:r>
            <a:r>
              <a:rPr lang="ru-RU" sz="4400" b="1" dirty="0" err="1" smtClean="0"/>
              <a:t>о</a:t>
            </a:r>
            <a:r>
              <a:rPr lang="ru-RU" sz="3200" b="1" dirty="0" smtClean="0"/>
              <a:t> – </a:t>
            </a:r>
            <a:r>
              <a:rPr lang="ru-RU" sz="4400" b="1" dirty="0" err="1" smtClean="0"/>
              <a:t>о</a:t>
            </a:r>
            <a:r>
              <a:rPr lang="ru-RU" sz="3200" b="1" dirty="0" smtClean="0"/>
              <a:t> – </a:t>
            </a:r>
            <a:r>
              <a:rPr lang="ru-RU" sz="4400" b="1" dirty="0" err="1" smtClean="0"/>
              <a:t>о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Vlad\Рабочий стол\АЗБУКА\ка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4838700" cy="60674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32040" y="191683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О</a:t>
            </a:r>
            <a:r>
              <a:rPr lang="ru-RU" sz="4400" b="1" dirty="0" smtClean="0"/>
              <a:t> </a:t>
            </a:r>
            <a:r>
              <a:rPr lang="ru-RU" sz="3200" b="1" dirty="0" smtClean="0"/>
              <a:t>– </a:t>
            </a:r>
            <a:r>
              <a:rPr lang="ru-RU" sz="4400" b="1" dirty="0" err="1" smtClean="0"/>
              <a:t>о</a:t>
            </a:r>
            <a:r>
              <a:rPr lang="ru-RU" sz="3200" b="1" dirty="0" smtClean="0"/>
              <a:t> – </a:t>
            </a:r>
            <a:r>
              <a:rPr lang="ru-RU" sz="4400" b="1" dirty="0" err="1" smtClean="0"/>
              <a:t>о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332656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Принцесса качается на качелях. </a:t>
            </a:r>
          </a:p>
          <a:p>
            <a:pPr algn="ctr"/>
            <a:r>
              <a:rPr lang="ru-RU" i="1" dirty="0" smtClean="0"/>
              <a:t>Она радостно кричит…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ПО ЛЕСЕНКЕ\БАРТО Игрушки илл. Цыганков\i_0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4741167" cy="51272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8104" y="270892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О</a:t>
            </a:r>
            <a:r>
              <a:rPr lang="ru-RU" sz="4400" b="1" dirty="0" smtClean="0"/>
              <a:t> </a:t>
            </a:r>
            <a:r>
              <a:rPr lang="ru-RU" sz="3200" b="1" dirty="0" smtClean="0"/>
              <a:t>– </a:t>
            </a:r>
            <a:r>
              <a:rPr lang="ru-RU" sz="4400" b="1" dirty="0" err="1" smtClean="0"/>
              <a:t>о</a:t>
            </a:r>
            <a:r>
              <a:rPr lang="ru-RU" sz="3200" b="1" dirty="0" smtClean="0"/>
              <a:t> – </a:t>
            </a:r>
            <a:r>
              <a:rPr lang="ru-RU" sz="4400" b="1" dirty="0" err="1" smtClean="0"/>
              <a:t>о</a:t>
            </a:r>
            <a:r>
              <a:rPr lang="ru-RU" sz="3200" b="1" dirty="0" smtClean="0"/>
              <a:t> – </a:t>
            </a:r>
            <a:r>
              <a:rPr lang="ru-RU" sz="4400" b="1" dirty="0" err="1" smtClean="0"/>
              <a:t>о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88640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Уронили мишку на пол, оторвали мишке лапу…</a:t>
            </a:r>
          </a:p>
          <a:p>
            <a:pPr algn="ctr"/>
            <a:r>
              <a:rPr lang="ru-RU" i="1" dirty="0" smtClean="0"/>
              <a:t>Девочка любит своего мишутку, жалеет его.</a:t>
            </a:r>
          </a:p>
          <a:p>
            <a:pPr algn="ctr"/>
            <a:r>
              <a:rPr lang="ru-RU" i="1" dirty="0" smtClean="0"/>
              <a:t>А мишке больно, он стонет.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0" b="1" dirty="0" smtClean="0">
                <a:solidFill>
                  <a:srgbClr val="FF0000"/>
                </a:solidFill>
              </a:rPr>
              <a:t>О</a:t>
            </a:r>
            <a:endParaRPr lang="ru-RU" sz="3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3197" y="548680"/>
            <a:ext cx="294484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ЗАНЯТИЕ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latin typeface="Bickham Script Pro Regular" pitchFamily="66" charset="0"/>
                <a:cs typeface="Vrinda" pitchFamily="2" charset="0"/>
              </a:rPr>
              <a:t>N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</a:rPr>
              <a:t>3</a:t>
            </a:r>
          </a:p>
          <a:p>
            <a:pPr algn="ctr"/>
            <a:r>
              <a:rPr lang="ru-RU" sz="4800" b="1" dirty="0" smtClean="0">
                <a:solidFill>
                  <a:srgbClr val="00A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ru-RU" sz="4800" b="1" dirty="0" smtClean="0">
              <a:solidFill>
                <a:srgbClr val="00A2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Буква  И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Звук  И</a:t>
            </a:r>
          </a:p>
          <a:p>
            <a:pPr algn="ctr"/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endParaRPr lang="ru-RU" sz="2400" spc="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0" b="1" dirty="0" smtClean="0">
                <a:solidFill>
                  <a:srgbClr val="FF0000"/>
                </a:solidFill>
              </a:rPr>
              <a:t>И</a:t>
            </a:r>
            <a:endParaRPr lang="ru-RU" sz="3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 ЛЕСЕНКЕ\АЗБУКА\ЛОШАДЬ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5112568" cy="40985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08104" y="119675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И</a:t>
            </a:r>
            <a:r>
              <a:rPr lang="ru-RU" sz="4400" b="1" dirty="0" smtClean="0"/>
              <a:t> </a:t>
            </a:r>
            <a:r>
              <a:rPr lang="ru-RU" sz="3200" b="1" dirty="0" smtClean="0"/>
              <a:t>– </a:t>
            </a:r>
            <a:r>
              <a:rPr lang="ru-RU" sz="4400" b="1" dirty="0" err="1" smtClean="0"/>
              <a:t>и</a:t>
            </a:r>
            <a:r>
              <a:rPr lang="ru-RU" sz="3200" b="1" dirty="0" smtClean="0"/>
              <a:t> – </a:t>
            </a:r>
            <a:r>
              <a:rPr lang="ru-RU" sz="4400" b="1" dirty="0" err="1" smtClean="0"/>
              <a:t>и</a:t>
            </a:r>
            <a:r>
              <a:rPr lang="ru-RU" sz="3200" b="1" dirty="0" smtClean="0"/>
              <a:t> – </a:t>
            </a:r>
            <a:r>
              <a:rPr lang="ru-RU" sz="4400" b="1" dirty="0" err="1" smtClean="0"/>
              <a:t>и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404664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Что кричит лошадка?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Vlad\Рабочий стол\АЗБУКА\шапк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36912"/>
            <a:ext cx="2047507" cy="18293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2780928"/>
            <a:ext cx="6367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/>
              <a:t>И</a:t>
            </a:r>
            <a:endParaRPr lang="ru-RU" sz="5400" dirty="0"/>
          </a:p>
        </p:txBody>
      </p:sp>
      <p:pic>
        <p:nvPicPr>
          <p:cNvPr id="3076" name="Picture 4" descr="C:\Documents and Settings\Vlad\Рабочий стол\АЗБУКА\ка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564904"/>
            <a:ext cx="3481989" cy="25247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55776" y="404664"/>
            <a:ext cx="40203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Девочка собирается на улицу гулять. </a:t>
            </a:r>
          </a:p>
          <a:p>
            <a:pPr algn="ctr"/>
            <a:r>
              <a:rPr lang="ru-RU" i="1" dirty="0" smtClean="0"/>
              <a:t>Что она наденет?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Vlad\Рабочий стол\АЗБУКА\кра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52796" flipH="1">
            <a:off x="158243" y="2594226"/>
            <a:ext cx="3912213" cy="2667838"/>
          </a:xfrm>
          <a:prstGeom prst="rect">
            <a:avLst/>
          </a:prstGeom>
          <a:noFill/>
        </p:spPr>
      </p:pic>
      <p:pic>
        <p:nvPicPr>
          <p:cNvPr id="5122" name="Picture 2" descr="C:\Documents and Settings\Vlad\Рабочий стол\АЗБУКА\кист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99361" flipV="1">
            <a:off x="5732551" y="4106666"/>
            <a:ext cx="3450173" cy="29703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2780928"/>
            <a:ext cx="6367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/>
              <a:t>И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404664"/>
            <a:ext cx="2908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Что нужно для рисования?</a:t>
            </a:r>
          </a:p>
          <a:p>
            <a:pPr algn="ctr"/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Vlad\Рабочий стол\АЗБУКА\хор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4937770" cy="485464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64088" y="263691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И</a:t>
            </a:r>
            <a:r>
              <a:rPr lang="ru-RU" sz="4400" b="1" dirty="0" smtClean="0"/>
              <a:t> </a:t>
            </a:r>
            <a:r>
              <a:rPr lang="ru-RU" sz="3200" b="1" dirty="0" smtClean="0"/>
              <a:t>– </a:t>
            </a:r>
            <a:r>
              <a:rPr lang="ru-RU" sz="4400" b="1" dirty="0" err="1" smtClean="0"/>
              <a:t>и</a:t>
            </a:r>
            <a:r>
              <a:rPr lang="ru-RU" sz="3200" b="1" dirty="0" smtClean="0"/>
              <a:t> – </a:t>
            </a:r>
            <a:r>
              <a:rPr lang="ru-RU" sz="4400" b="1" dirty="0" err="1" smtClean="0"/>
              <a:t>и</a:t>
            </a:r>
            <a:r>
              <a:rPr lang="ru-RU" sz="3200" b="1" dirty="0" smtClean="0"/>
              <a:t> – </a:t>
            </a:r>
            <a:r>
              <a:rPr lang="ru-RU" sz="4400" b="1" dirty="0" err="1" smtClean="0"/>
              <a:t>и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4853" y="404664"/>
            <a:ext cx="42055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smtClean="0"/>
              <a:t>Эти ребята выступают на празднике. </a:t>
            </a:r>
          </a:p>
          <a:p>
            <a:pPr algn="ctr"/>
            <a:r>
              <a:rPr lang="ru-RU" i="1" dirty="0" smtClean="0"/>
              <a:t>Какую песенку они поют?</a:t>
            </a:r>
          </a:p>
          <a:p>
            <a:pPr algn="ctr"/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3197" y="548680"/>
            <a:ext cx="294484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ЗАНЯТИЕ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latin typeface="Bickham Script Pro Regular" pitchFamily="66" charset="0"/>
                <a:cs typeface="Vrinda" pitchFamily="2" charset="0"/>
              </a:rPr>
              <a:t>N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</a:rPr>
              <a:t>1</a:t>
            </a:r>
          </a:p>
          <a:p>
            <a:pPr algn="ctr"/>
            <a:r>
              <a:rPr lang="ru-RU" sz="4800" b="1" dirty="0" smtClean="0">
                <a:solidFill>
                  <a:srgbClr val="00A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ru-RU" sz="4800" b="1" dirty="0" smtClean="0">
              <a:solidFill>
                <a:srgbClr val="00A2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Буква  А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Звук  А</a:t>
            </a:r>
          </a:p>
          <a:p>
            <a:pPr algn="ctr"/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endParaRPr lang="ru-RU" sz="2400" spc="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8959" y="404664"/>
            <a:ext cx="26992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smtClean="0"/>
              <a:t>Как зовут этого ослика?</a:t>
            </a:r>
          </a:p>
          <a:p>
            <a:pPr algn="ctr"/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732240" y="2708920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И </a:t>
            </a:r>
            <a:r>
              <a:rPr lang="ru-RU" sz="4000" b="1" dirty="0" smtClean="0"/>
              <a:t>А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pic>
        <p:nvPicPr>
          <p:cNvPr id="1030" name="Picture 6" descr="C:\Documents and Settings\Vlad\Рабочий стол\АЗБУКА\А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571223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Vlad\Рабочий стол\АЗБУКА\осл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5004048" cy="37530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36096" y="249289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И</a:t>
            </a:r>
            <a:r>
              <a:rPr lang="ru-RU" sz="3200" b="1" dirty="0" smtClean="0"/>
              <a:t> А – </a:t>
            </a:r>
            <a:r>
              <a:rPr lang="ru-RU" sz="4400" b="1" dirty="0" smtClean="0"/>
              <a:t>и</a:t>
            </a:r>
            <a:r>
              <a:rPr lang="ru-RU" sz="3200" b="1" dirty="0" smtClean="0"/>
              <a:t> А – </a:t>
            </a:r>
            <a:r>
              <a:rPr lang="ru-RU" sz="4400" b="1" dirty="0" smtClean="0"/>
              <a:t>и </a:t>
            </a:r>
            <a:r>
              <a:rPr lang="ru-RU" sz="3200" b="1" dirty="0" smtClean="0"/>
              <a:t>А.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404664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А этот ослик из мультика. </a:t>
            </a:r>
          </a:p>
          <a:p>
            <a:pPr algn="ctr"/>
            <a:r>
              <a:rPr lang="ru-RU" i="1" dirty="0" smtClean="0"/>
              <a:t>Сейчас он идет и поёт свою любимую песенку.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0" b="1" dirty="0" smtClean="0">
                <a:solidFill>
                  <a:srgbClr val="FF0000"/>
                </a:solidFill>
              </a:rPr>
              <a:t>И</a:t>
            </a:r>
            <a:endParaRPr lang="ru-RU" sz="3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6403" y="548680"/>
            <a:ext cx="293843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ЗАНЯТИЕ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latin typeface="Bickham Script Pro Regular" pitchFamily="66" charset="0"/>
                <a:cs typeface="Vrinda" pitchFamily="2" charset="0"/>
              </a:rPr>
              <a:t>N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  <a:latin typeface="Garamond Premr Pro Smbd" pitchFamily="18" charset="0"/>
                <a:cs typeface="Estrangelo Edessa" pitchFamily="66"/>
              </a:rPr>
              <a:t>4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00A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ru-RU" sz="4800" b="1" dirty="0" smtClean="0">
              <a:solidFill>
                <a:srgbClr val="00A2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Буква  У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Звук  У</a:t>
            </a:r>
          </a:p>
          <a:p>
            <a:pPr algn="ctr"/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endParaRPr lang="ru-RU" sz="2400" spc="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0" b="1" dirty="0" smtClean="0">
                <a:solidFill>
                  <a:srgbClr val="FF0000"/>
                </a:solidFill>
              </a:rPr>
              <a:t>У</a:t>
            </a:r>
            <a:endParaRPr lang="ru-RU" sz="3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Vlad\Рабочий стол\АЗБУКА\70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844824"/>
            <a:ext cx="3312368" cy="43539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3356992"/>
            <a:ext cx="3456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У</a:t>
            </a:r>
            <a:r>
              <a:rPr lang="ru-RU" sz="3200" b="1" dirty="0" smtClean="0"/>
              <a:t> </a:t>
            </a:r>
            <a:r>
              <a:rPr lang="ru-RU" sz="4000" b="1" dirty="0" smtClean="0"/>
              <a:t>– </a:t>
            </a:r>
            <a:r>
              <a:rPr lang="ru-RU" sz="4000" b="1" dirty="0" err="1" smtClean="0"/>
              <a:t>у</a:t>
            </a:r>
            <a:r>
              <a:rPr lang="ru-RU" sz="3200" b="1" dirty="0" smtClean="0"/>
              <a:t> </a:t>
            </a:r>
            <a:r>
              <a:rPr lang="ru-RU" sz="4000" b="1" dirty="0" smtClean="0"/>
              <a:t>– </a:t>
            </a:r>
            <a:r>
              <a:rPr lang="ru-RU" sz="4000" b="1" dirty="0" err="1" smtClean="0"/>
              <a:t>у</a:t>
            </a:r>
            <a:r>
              <a:rPr lang="ru-RU" sz="3200" b="1" dirty="0" smtClean="0"/>
              <a:t> </a:t>
            </a:r>
            <a:r>
              <a:rPr lang="ru-RU" sz="4000" b="1" dirty="0" smtClean="0"/>
              <a:t>– </a:t>
            </a:r>
            <a:r>
              <a:rPr lang="ru-RU" sz="4000" b="1" dirty="0" err="1" smtClean="0"/>
              <a:t>у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62068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Сидит филин на дереве и кричит. Что кричит филин?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rgbClr val="8ECDE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Vlad\Рабочий стол\АЗБУКА\2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772816"/>
            <a:ext cx="5138911" cy="47170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47667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Вот плывёт кораблик. </a:t>
            </a:r>
          </a:p>
          <a:p>
            <a:pPr algn="ctr"/>
            <a:r>
              <a:rPr lang="ru-RU" i="1" dirty="0" smtClean="0"/>
              <a:t>Какой гудок у кораблика?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91683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У</a:t>
            </a:r>
            <a:r>
              <a:rPr lang="ru-RU" sz="3200" b="1" dirty="0" smtClean="0"/>
              <a:t> </a:t>
            </a:r>
            <a:r>
              <a:rPr lang="ru-RU" sz="4000" b="1" dirty="0" smtClean="0"/>
              <a:t>– </a:t>
            </a:r>
            <a:r>
              <a:rPr lang="ru-RU" sz="4400" b="1" dirty="0" err="1" smtClean="0"/>
              <a:t>у</a:t>
            </a:r>
            <a:r>
              <a:rPr lang="ru-RU" sz="3200" b="1" dirty="0" smtClean="0"/>
              <a:t> </a:t>
            </a:r>
            <a:r>
              <a:rPr lang="ru-RU" sz="4000" b="1" dirty="0" smtClean="0"/>
              <a:t>– </a:t>
            </a:r>
            <a:r>
              <a:rPr lang="ru-RU" sz="4400" b="1" dirty="0" err="1" smtClean="0"/>
              <a:t>у</a:t>
            </a:r>
            <a:r>
              <a:rPr lang="ru-RU" sz="40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bg2">
                <a:lumMod val="9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Vlad\Рабочий стол\Ау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187624" y="2492896"/>
            <a:ext cx="3371612" cy="4866588"/>
          </a:xfrm>
          <a:prstGeom prst="rect">
            <a:avLst/>
          </a:prstGeom>
          <a:noFill/>
        </p:spPr>
      </p:pic>
      <p:pic>
        <p:nvPicPr>
          <p:cNvPr id="1036" name="Picture 12" descr="C:\Documents and Settings\Vlad\Рабочий стол\Новая папка\дер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790320"/>
            <a:ext cx="3437699" cy="3886094"/>
          </a:xfrm>
          <a:prstGeom prst="rect">
            <a:avLst/>
          </a:prstGeom>
          <a:noFill/>
        </p:spPr>
      </p:pic>
      <p:pic>
        <p:nvPicPr>
          <p:cNvPr id="16" name="Picture 12" descr="C:\Documents and Settings\Vlad\Рабочий стол\Новая папка\дер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2479439" cy="2802844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4788024" y="141277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А</a:t>
            </a:r>
            <a:r>
              <a:rPr lang="ru-RU" sz="3200" b="1" dirty="0" smtClean="0"/>
              <a:t> </a:t>
            </a:r>
            <a:r>
              <a:rPr lang="ru-RU" sz="4400" b="1" dirty="0" smtClean="0"/>
              <a:t>у</a:t>
            </a:r>
            <a:r>
              <a:rPr lang="ru-RU" sz="3200" b="1" dirty="0" smtClean="0"/>
              <a:t> – </a:t>
            </a:r>
            <a:r>
              <a:rPr lang="ru-RU" sz="3400" b="1" dirty="0" smtClean="0"/>
              <a:t>А</a:t>
            </a:r>
            <a:r>
              <a:rPr lang="ru-RU" sz="3200" b="1" dirty="0" smtClean="0"/>
              <a:t> </a:t>
            </a:r>
            <a:r>
              <a:rPr lang="ru-RU" sz="4400" b="1" dirty="0" smtClean="0"/>
              <a:t>у</a:t>
            </a:r>
            <a:r>
              <a:rPr lang="ru-RU" sz="3200" b="1" dirty="0" smtClean="0"/>
              <a:t> – </a:t>
            </a:r>
            <a:r>
              <a:rPr lang="ru-RU" sz="3400" b="1" dirty="0" smtClean="0"/>
              <a:t>А</a:t>
            </a:r>
            <a:r>
              <a:rPr lang="ru-RU" sz="3200" b="1" dirty="0" smtClean="0"/>
              <a:t> </a:t>
            </a:r>
            <a:r>
              <a:rPr lang="ru-RU" sz="4400" b="1" dirty="0" smtClean="0"/>
              <a:t>у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644008" y="33265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Девочка заблудилась в лесу. </a:t>
            </a:r>
          </a:p>
          <a:p>
            <a:pPr algn="ctr"/>
            <a:r>
              <a:rPr lang="ru-RU" i="1" dirty="0" smtClean="0"/>
              <a:t>Что она громко кричит?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ПО ЛЕСЕНКЕ\АЗБУКА\у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068960"/>
            <a:ext cx="6192688" cy="3413376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2915816" y="177281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У</a:t>
            </a:r>
            <a:r>
              <a:rPr lang="ru-RU" sz="3200" b="1" dirty="0" smtClean="0"/>
              <a:t> А – </a:t>
            </a:r>
            <a:r>
              <a:rPr lang="ru-RU" sz="4400" b="1" dirty="0" smtClean="0"/>
              <a:t>у</a:t>
            </a:r>
            <a:r>
              <a:rPr lang="ru-RU" sz="3200" b="1" dirty="0" smtClean="0"/>
              <a:t> А – </a:t>
            </a:r>
            <a:r>
              <a:rPr lang="ru-RU" sz="4400" b="1" dirty="0" smtClean="0"/>
              <a:t>у </a:t>
            </a:r>
            <a:r>
              <a:rPr lang="ru-RU" sz="3200" b="1" dirty="0" smtClean="0"/>
              <a:t>А.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47667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Малыш лежит на мягкой подушечке и разговаривает. Что говорит кроха?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0" b="1" dirty="0" smtClean="0">
                <a:solidFill>
                  <a:srgbClr val="FF0000"/>
                </a:solidFill>
              </a:rPr>
              <a:t>У</a:t>
            </a:r>
            <a:endParaRPr lang="ru-RU" sz="3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0" b="1" dirty="0" smtClean="0">
                <a:solidFill>
                  <a:srgbClr val="FF0000"/>
                </a:solidFill>
              </a:rPr>
              <a:t>А</a:t>
            </a:r>
            <a:endParaRPr lang="ru-RU" sz="3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3197" y="548680"/>
            <a:ext cx="294484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ЗАНЯТИЕ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latin typeface="Bickham Script Pro Regular" pitchFamily="66" charset="0"/>
                <a:cs typeface="Vrinda" pitchFamily="2" charset="0"/>
              </a:rPr>
              <a:t>N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</a:rPr>
              <a:t>5</a:t>
            </a:r>
          </a:p>
          <a:p>
            <a:pPr algn="ctr"/>
            <a:r>
              <a:rPr lang="ru-RU" sz="4800" b="1" dirty="0" smtClean="0">
                <a:solidFill>
                  <a:srgbClr val="00A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ru-RU" sz="4800" b="1" dirty="0" smtClean="0">
              <a:solidFill>
                <a:srgbClr val="00A2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Буква  Ы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Звук  Ы</a:t>
            </a:r>
          </a:p>
          <a:p>
            <a:pPr algn="ctr"/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endParaRPr lang="ru-RU" sz="2400" spc="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0" b="1" dirty="0" smtClean="0">
                <a:solidFill>
                  <a:srgbClr val="FF0000"/>
                </a:solidFill>
              </a:rPr>
              <a:t>Ы</a:t>
            </a:r>
            <a:endParaRPr lang="ru-RU" sz="3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Vlad\Рабочий стол\Рисунок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44824"/>
            <a:ext cx="4687987" cy="43286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31840" y="62068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Это ножницы.</a:t>
            </a:r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452320" y="4725144"/>
            <a:ext cx="11673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Ы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40224" y="62907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Это бусы.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452320" y="4725144"/>
            <a:ext cx="11673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ПО ЛЕСЕНКЕ\АЗБУКА\8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628800"/>
            <a:ext cx="4108673" cy="4108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47667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Это кукла.</a:t>
            </a:r>
            <a:endParaRPr lang="ru-RU" i="1" dirty="0"/>
          </a:p>
        </p:txBody>
      </p:sp>
      <p:pic>
        <p:nvPicPr>
          <p:cNvPr id="1026" name="Picture 2" descr="E:\ПО ЛЕСЕНКЕ\АЗБУКА\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772816"/>
            <a:ext cx="3107035" cy="4145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О ЛЕСЕНКЕ\АЗБУКА\2 кук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916832"/>
            <a:ext cx="3888432" cy="327180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87824" y="47667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А это?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452320" y="4725144"/>
            <a:ext cx="11673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6309320"/>
            <a:ext cx="131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smtClean="0"/>
              <a:t>Это куклы.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47667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Этот цветок называется роза. </a:t>
            </a:r>
            <a:endParaRPr lang="ru-RU" i="1" dirty="0"/>
          </a:p>
        </p:txBody>
      </p:sp>
      <p:pic>
        <p:nvPicPr>
          <p:cNvPr id="8" name="Picture 2" descr="E:\ПО ЛЕСЕНКЕ\АЗБУКА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700808"/>
            <a:ext cx="2027857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ПО ЛЕСЕНКЕ\АЗБУКА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2027857" cy="33843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91680" y="47667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А это что за цветы?</a:t>
            </a: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04720" y="4877544"/>
            <a:ext cx="11673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E:\ПО ЛЕСЕНКЕ\АЗБУКА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700808"/>
            <a:ext cx="2027857" cy="3384376"/>
          </a:xfrm>
          <a:prstGeom prst="rect">
            <a:avLst/>
          </a:prstGeom>
          <a:noFill/>
        </p:spPr>
      </p:pic>
      <p:pic>
        <p:nvPicPr>
          <p:cNvPr id="9" name="Picture 2" descr="E:\ПО ЛЕСЕНКЕ\АЗБУКА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700808"/>
            <a:ext cx="2027857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63688" y="54868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Это банан. </a:t>
            </a:r>
            <a:endParaRPr lang="ru-RU" i="1" dirty="0"/>
          </a:p>
        </p:txBody>
      </p:sp>
      <p:pic>
        <p:nvPicPr>
          <p:cNvPr id="1026" name="Picture 2" descr="C:\Documents and Settings\Vlad\Рабочий стол\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348880"/>
            <a:ext cx="454938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E:\ПО ЛЕСЕНКЕ\АЗБУКА\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556792"/>
            <a:ext cx="5269880" cy="412104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38969" y="6309320"/>
            <a:ext cx="1481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smtClean="0"/>
              <a:t>Это бананы.</a:t>
            </a:r>
            <a:endParaRPr lang="ru-RU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47667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А это что? 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604720" y="4877544"/>
            <a:ext cx="11673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Ы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Vlad\Рабочий стол\i_0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23875"/>
            <a:ext cx="4886325" cy="63341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24128" y="2276872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А </a:t>
            </a:r>
            <a:r>
              <a:rPr lang="ru-RU" sz="3200" b="1" dirty="0" smtClean="0"/>
              <a:t>– А – А.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332656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Наша Таня громко плачет: </a:t>
            </a:r>
          </a:p>
          <a:p>
            <a:pPr algn="ctr"/>
            <a:r>
              <a:rPr lang="ru-RU" i="1" dirty="0" smtClean="0"/>
              <a:t>уронила в речку мячик…</a:t>
            </a:r>
          </a:p>
          <a:p>
            <a:pPr algn="ctr"/>
            <a:r>
              <a:rPr lang="ru-RU" i="1" dirty="0" smtClean="0"/>
              <a:t>Как плачет Таня?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0" b="1" dirty="0" smtClean="0">
                <a:solidFill>
                  <a:srgbClr val="FF0000"/>
                </a:solidFill>
              </a:rPr>
              <a:t>Ы</a:t>
            </a:r>
            <a:endParaRPr lang="ru-RU" sz="3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6940" y="548680"/>
            <a:ext cx="5337359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ЗАНЯТИЕ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latin typeface="Bickham Script Pro Regular" pitchFamily="66" charset="0"/>
                <a:cs typeface="Vrinda" pitchFamily="2" charset="0"/>
              </a:rPr>
              <a:t>N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</a:rPr>
              <a:t>6</a:t>
            </a:r>
          </a:p>
          <a:p>
            <a:pPr algn="ctr"/>
            <a:r>
              <a:rPr lang="ru-RU" sz="4800" b="1" dirty="0" smtClean="0">
                <a:solidFill>
                  <a:srgbClr val="00A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ru-RU" sz="4800" b="1" dirty="0" smtClean="0">
              <a:solidFill>
                <a:srgbClr val="00A2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Буквы  А  О  И  У  Ы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Звуки  А  О  И  У  Ы</a:t>
            </a:r>
          </a:p>
          <a:p>
            <a:pPr algn="ctr"/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spc="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ИЗУЧЕННОГО</a:t>
            </a:r>
          </a:p>
          <a:p>
            <a:pPr algn="ctr"/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3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60648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Пошли</a:t>
            </a:r>
            <a:r>
              <a:rPr lang="en-US" i="1" dirty="0" smtClean="0"/>
              <a:t> </a:t>
            </a:r>
            <a:r>
              <a:rPr lang="ru-RU" i="1" dirty="0" smtClean="0"/>
              <a:t>подружки в лес: собирать грибы.</a:t>
            </a:r>
          </a:p>
          <a:p>
            <a:pPr algn="ctr"/>
            <a:r>
              <a:rPr lang="ru-RU" i="1" dirty="0" smtClean="0"/>
              <a:t>И вдруг девочки услышали… </a:t>
            </a:r>
          </a:p>
          <a:p>
            <a:pPr algn="ctr"/>
            <a:endParaRPr lang="ru-RU" i="1" dirty="0"/>
          </a:p>
        </p:txBody>
      </p:sp>
      <p:pic>
        <p:nvPicPr>
          <p:cNvPr id="5" name="Picture 2" descr="C:\Documents and Settings\Vlad\Рабочий стол\ель копия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9512" y="2204864"/>
            <a:ext cx="1656184" cy="2239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Documents and Settings\Vlad\Рабочий стол\ель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40968"/>
            <a:ext cx="805255" cy="1113010"/>
          </a:xfrm>
          <a:prstGeom prst="rect">
            <a:avLst/>
          </a:prstGeom>
          <a:noFill/>
        </p:spPr>
      </p:pic>
      <p:pic>
        <p:nvPicPr>
          <p:cNvPr id="13" name="Picture 2" descr="E:\ПО ЛЕСЕНКЕ\РИСУНКИ\гриб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65304"/>
            <a:ext cx="328811" cy="368614"/>
          </a:xfrm>
          <a:prstGeom prst="rect">
            <a:avLst/>
          </a:prstGeom>
          <a:noFill/>
        </p:spPr>
      </p:pic>
      <p:pic>
        <p:nvPicPr>
          <p:cNvPr id="14" name="Picture 2" descr="E:\ПО ЛЕСЕНКЕ\РИСУНКИ\гриб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6309320"/>
            <a:ext cx="200346" cy="224598"/>
          </a:xfrm>
          <a:prstGeom prst="rect">
            <a:avLst/>
          </a:prstGeom>
          <a:noFill/>
        </p:spPr>
      </p:pic>
      <p:pic>
        <p:nvPicPr>
          <p:cNvPr id="15" name="Picture 2" descr="E:\ПО ЛЕСЕНКЕ\РИСУНКИ\гриб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6309320"/>
            <a:ext cx="216024" cy="242174"/>
          </a:xfrm>
          <a:prstGeom prst="rect">
            <a:avLst/>
          </a:prstGeom>
          <a:noFill/>
        </p:spPr>
      </p:pic>
      <p:pic>
        <p:nvPicPr>
          <p:cNvPr id="1027" name="Picture 3" descr="E:\ПО ЛЕСЕНКЕ\РИСУНКИ\telef\1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365104"/>
            <a:ext cx="1770359" cy="2206715"/>
          </a:xfrm>
          <a:prstGeom prst="rect">
            <a:avLst/>
          </a:prstGeom>
          <a:noFill/>
        </p:spPr>
      </p:pic>
      <p:pic>
        <p:nvPicPr>
          <p:cNvPr id="1028" name="Picture 4" descr="E:\ПО ЛЕСЕНКЕ\РИСУНКИ\telef\2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437112"/>
            <a:ext cx="1698351" cy="2116959"/>
          </a:xfrm>
          <a:prstGeom prst="rect">
            <a:avLst/>
          </a:prstGeom>
          <a:noFill/>
        </p:spPr>
      </p:pic>
      <p:pic>
        <p:nvPicPr>
          <p:cNvPr id="1029" name="Picture 5" descr="E:\ПО ЛЕСЕНКЕ\РИСУНКИ\telef\3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509120"/>
            <a:ext cx="1641395" cy="2045965"/>
          </a:xfrm>
          <a:prstGeom prst="rect">
            <a:avLst/>
          </a:prstGeom>
          <a:noFill/>
        </p:spPr>
      </p:pic>
      <p:pic>
        <p:nvPicPr>
          <p:cNvPr id="20" name="Picture 2" descr="C:\Documents and Settings\Vlad\Рабочий стол\ель копия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308304" y="2204864"/>
            <a:ext cx="1619672" cy="2160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" descr="C:\Documents and Settings\Vlad\Рабочий стол\ель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212976"/>
            <a:ext cx="805255" cy="1185018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2843808" y="1484784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А</a:t>
            </a:r>
            <a:r>
              <a:rPr lang="ru-RU" sz="3200" b="1" dirty="0" smtClean="0"/>
              <a:t> </a:t>
            </a:r>
            <a:r>
              <a:rPr lang="ru-RU" sz="4400" b="1" dirty="0" smtClean="0"/>
              <a:t>у</a:t>
            </a:r>
            <a:r>
              <a:rPr lang="ru-RU" sz="3200" b="1" dirty="0" smtClean="0"/>
              <a:t> – </a:t>
            </a:r>
            <a:r>
              <a:rPr lang="ru-RU" sz="3400" b="1" dirty="0" smtClean="0"/>
              <a:t>А</a:t>
            </a:r>
            <a:r>
              <a:rPr lang="ru-RU" sz="3200" b="1" dirty="0" smtClean="0"/>
              <a:t> </a:t>
            </a:r>
            <a:r>
              <a:rPr lang="ru-RU" sz="4400" b="1" dirty="0" smtClean="0"/>
              <a:t>у</a:t>
            </a:r>
            <a:r>
              <a:rPr lang="ru-RU" sz="3200" b="1" dirty="0" smtClean="0"/>
              <a:t> – </a:t>
            </a:r>
            <a:r>
              <a:rPr lang="ru-RU" sz="3400" b="1" dirty="0" smtClean="0"/>
              <a:t>А</a:t>
            </a:r>
            <a:r>
              <a:rPr lang="ru-RU" sz="3200" b="1" dirty="0" smtClean="0"/>
              <a:t> </a:t>
            </a:r>
            <a:r>
              <a:rPr lang="ru-RU" sz="4400" b="1" dirty="0" smtClean="0"/>
              <a:t>у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pic>
        <p:nvPicPr>
          <p:cNvPr id="23" name="Picture 2" descr="E:\ПО ЛЕСЕНКЕ\РИСУНКИ\гриб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04448" y="6165304"/>
            <a:ext cx="328811" cy="368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54868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Девочка любит петь. Какую песенку она поёт?</a:t>
            </a:r>
            <a:endParaRPr lang="ru-RU" i="1" dirty="0"/>
          </a:p>
        </p:txBody>
      </p:sp>
      <p:pic>
        <p:nvPicPr>
          <p:cNvPr id="3" name="Picture 2" descr="E:\ПО ЛЕСЕНКЕ\АЗБУКА\поет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124744"/>
            <a:ext cx="2952564" cy="535054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077072"/>
            <a:ext cx="435659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А – И – Ы – У – О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204864"/>
            <a:ext cx="435659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О – А – У – И – Ы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08329" y="404664"/>
            <a:ext cx="269855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smtClean="0"/>
              <a:t>Ребята учатся читать. </a:t>
            </a:r>
          </a:p>
          <a:p>
            <a:pPr algn="ctr"/>
            <a:r>
              <a:rPr lang="ru-RU" i="1" dirty="0" smtClean="0"/>
              <a:t>Мальчик прочитал…</a:t>
            </a:r>
          </a:p>
          <a:p>
            <a:pPr algn="ctr"/>
            <a:r>
              <a:rPr lang="ru-RU" i="1" dirty="0" smtClean="0"/>
              <a:t>Девочка прочитала…</a:t>
            </a:r>
          </a:p>
          <a:p>
            <a:pPr algn="ctr"/>
            <a:endParaRPr lang="ru-RU" dirty="0"/>
          </a:p>
        </p:txBody>
      </p:sp>
      <p:pic>
        <p:nvPicPr>
          <p:cNvPr id="1027" name="Picture 3" descr="E:\ПО ЛЕСЕНКЕ\АЗБУКА\чтение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8"/>
            <a:ext cx="4464496" cy="369111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895528" y="2348880"/>
            <a:ext cx="4248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У</a:t>
            </a:r>
            <a:r>
              <a:rPr lang="ru-RU" sz="800" b="1" dirty="0" smtClean="0"/>
              <a:t> </a:t>
            </a:r>
            <a:r>
              <a:rPr lang="ru-RU" sz="4800" b="1" dirty="0" smtClean="0"/>
              <a:t>и – </a:t>
            </a:r>
            <a:r>
              <a:rPr lang="ru-RU" sz="4800" b="1" dirty="0" err="1" smtClean="0"/>
              <a:t>ио</a:t>
            </a:r>
            <a:r>
              <a:rPr lang="ru-RU" sz="4800" b="1" dirty="0" smtClean="0"/>
              <a:t> – </a:t>
            </a:r>
            <a:r>
              <a:rPr lang="ru-RU" sz="3600" b="1" dirty="0" smtClean="0"/>
              <a:t>А</a:t>
            </a:r>
            <a:r>
              <a:rPr lang="ru-RU" sz="800" b="1" dirty="0" smtClean="0"/>
              <a:t> </a:t>
            </a:r>
            <a:r>
              <a:rPr lang="ru-RU" sz="4800" b="1" dirty="0" err="1" smtClean="0"/>
              <a:t>ы</a:t>
            </a:r>
            <a:r>
              <a:rPr lang="ru-RU" sz="4800" b="1" dirty="0" smtClean="0"/>
              <a:t>.</a:t>
            </a:r>
            <a:endParaRPr lang="ru-RU" sz="4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95528" y="4149080"/>
            <a:ext cx="4248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А</a:t>
            </a:r>
            <a:r>
              <a:rPr lang="ru-RU" sz="800" b="1" dirty="0" smtClean="0"/>
              <a:t> </a:t>
            </a:r>
            <a:r>
              <a:rPr lang="ru-RU" sz="4800" b="1" dirty="0" smtClean="0"/>
              <a:t>о – у</a:t>
            </a:r>
            <a:r>
              <a:rPr lang="ru-RU" sz="800" b="1" dirty="0" smtClean="0"/>
              <a:t> </a:t>
            </a:r>
            <a:r>
              <a:rPr lang="ru-RU" sz="4800" b="1" dirty="0" err="1" smtClean="0"/>
              <a:t>ы</a:t>
            </a:r>
            <a:r>
              <a:rPr lang="ru-RU" sz="4800" b="1" dirty="0" smtClean="0"/>
              <a:t> – о</a:t>
            </a:r>
            <a:r>
              <a:rPr lang="ru-RU" sz="800" b="1" dirty="0" smtClean="0"/>
              <a:t> </a:t>
            </a:r>
            <a:r>
              <a:rPr lang="ru-RU" sz="4800" b="1" dirty="0" smtClean="0"/>
              <a:t>у.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23528" y="764704"/>
            <a:ext cx="8208912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8800" b="1" kern="1400" spc="300" dirty="0" smtClean="0">
                <a:solidFill>
                  <a:srgbClr val="0033CC"/>
                </a:solidFill>
              </a:rPr>
              <a:t>Б</a:t>
            </a:r>
            <a:r>
              <a:rPr lang="ru-RU" sz="8800" b="1" kern="1400" spc="300" dirty="0" smtClean="0">
                <a:solidFill>
                  <a:srgbClr val="FF0000"/>
                </a:solidFill>
              </a:rPr>
              <a:t>У</a:t>
            </a:r>
            <a:r>
              <a:rPr lang="ru-RU" sz="8800" b="1" kern="1400" spc="300" dirty="0" smtClean="0">
                <a:solidFill>
                  <a:srgbClr val="0033CC"/>
                </a:solidFill>
              </a:rPr>
              <a:t>КВ</a:t>
            </a:r>
            <a:r>
              <a:rPr lang="ru-RU" sz="8800" b="1" kern="1400" spc="300" dirty="0" smtClean="0">
                <a:solidFill>
                  <a:srgbClr val="FF0000"/>
                </a:solidFill>
              </a:rPr>
              <a:t>А</a:t>
            </a:r>
            <a:r>
              <a:rPr lang="ru-RU" sz="8800" b="1" kern="1400" spc="300" dirty="0" smtClean="0">
                <a:solidFill>
                  <a:srgbClr val="0033CC"/>
                </a:solidFill>
              </a:rPr>
              <a:t>Р</a:t>
            </a:r>
            <a:r>
              <a:rPr lang="ru-RU" sz="8800" b="1" kern="1400" spc="300" dirty="0" smtClean="0"/>
              <a:t>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C00000"/>
              </a:solidFill>
              <a:latin typeface="Arno Pro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ДЛЯ САМЫХ МАЛЕНЬКИХ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no Pro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Calibri" pitchFamily="34" charset="0"/>
                <a:cs typeface="Times New Roman" pitchFamily="18" charset="0"/>
              </a:rPr>
              <a:t>Автор презентации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Calibri" pitchFamily="34" charset="0"/>
                <a:cs typeface="Times New Roman" pitchFamily="18" charset="0"/>
              </a:rPr>
              <a:t>Обработка иллюстраций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cs typeface="Times New Roman" pitchFamily="18" charset="0"/>
              </a:rPr>
              <a:t>Ольга Петрова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Arial" pitchFamily="34" charset="0"/>
                <a:hlinkClick r:id="rId2"/>
              </a:rPr>
              <a:t>http://polesenke.ru/</a:t>
            </a:r>
            <a:endParaRPr lang="ru-RU" sz="2000" dirty="0" smtClean="0"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no Pro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0112" y="2276872"/>
            <a:ext cx="3456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А </a:t>
            </a:r>
            <a:r>
              <a:rPr lang="ru-RU" sz="3200" b="1" dirty="0" smtClean="0"/>
              <a:t>– А – А.</a:t>
            </a:r>
            <a:endParaRPr lang="ru-RU" sz="3200" b="1" dirty="0"/>
          </a:p>
        </p:txBody>
      </p:sp>
      <p:pic>
        <p:nvPicPr>
          <p:cNvPr id="2050" name="Picture 2" descr="C:\Documents and Settings\Vlad\Рабочий стол\мать с ребенк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508104" cy="68583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71592" y="33265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Какую песенку поёт мама?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Vlad\Рабочий стол\пупс в 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08920"/>
            <a:ext cx="3779912" cy="377991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55576" y="1196752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А </a:t>
            </a:r>
            <a:r>
              <a:rPr lang="ru-RU" sz="3200" b="1" dirty="0" smtClean="0"/>
              <a:t>– А – А – А.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26064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Как малыш зовет маму?</a:t>
            </a:r>
            <a:endParaRPr lang="ru-RU" i="1" dirty="0"/>
          </a:p>
        </p:txBody>
      </p:sp>
      <p:pic>
        <p:nvPicPr>
          <p:cNvPr id="13" name="Picture 9" descr="C:\Documents and Settings\Vlad\Рабочий стол\мама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052736"/>
            <a:ext cx="3065229" cy="5397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0" b="1" dirty="0" smtClean="0">
                <a:solidFill>
                  <a:srgbClr val="FF0000"/>
                </a:solidFill>
              </a:rPr>
              <a:t>А</a:t>
            </a:r>
            <a:endParaRPr lang="ru-RU" sz="3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3197" y="548680"/>
            <a:ext cx="294484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ЗАНЯТИЕ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latin typeface="Bickham Script Pro Regular" pitchFamily="66" charset="0"/>
                <a:cs typeface="Vrinda" pitchFamily="2" charset="0"/>
              </a:rPr>
              <a:t>N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</a:rPr>
              <a:t>2</a:t>
            </a:r>
          </a:p>
          <a:p>
            <a:pPr algn="ctr"/>
            <a:r>
              <a:rPr lang="ru-RU" sz="4800" b="1" dirty="0" smtClean="0">
                <a:solidFill>
                  <a:srgbClr val="00A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ru-RU" sz="4800" b="1" dirty="0" smtClean="0">
              <a:solidFill>
                <a:srgbClr val="00A2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Буква  О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Звук  О</a:t>
            </a:r>
          </a:p>
          <a:p>
            <a:pPr algn="ctr"/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endParaRPr lang="ru-RU" sz="2400" spc="3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0" b="1" dirty="0" smtClean="0">
                <a:solidFill>
                  <a:srgbClr val="FF0000"/>
                </a:solidFill>
              </a:rPr>
              <a:t>О</a:t>
            </a:r>
            <a:endParaRPr lang="ru-RU" sz="3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495</Words>
  <Application>Microsoft Office PowerPoint</Application>
  <PresentationFormat>Экран (4:3)</PresentationFormat>
  <Paragraphs>153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113</cp:revision>
  <dcterms:modified xsi:type="dcterms:W3CDTF">2011-04-29T12:09:31Z</dcterms:modified>
</cp:coreProperties>
</file>