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18.11.2020</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B19B0651-EE4F-4900-A07F-96A6BFA9D0F0}" type="slidenum">
              <a:rPr lang="ru-RU" smtClean="0"/>
              <a:t>‹#›</a:t>
            </a:fld>
            <a:endParaRPr lang="ru-RU"/>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18.11.2020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18.11.2020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18.11.2020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18.11.2020</a:t>
            </a:fld>
            <a:endParaRPr lang="ru-RU"/>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ru-RU" smtClean="0"/>
              <a:t>Образец заголовка</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18.11.2020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18.11.2020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18.11.2020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B4C71EC6-210F-42DE-9C53-41977AD35B3D}" type="datetimeFigureOut">
              <a:rPr lang="ru-RU" smtClean="0"/>
              <a:t>18.11.2020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18.11.2020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18.11.2020</a:t>
            </a:fld>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ru-RU"/>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t>18.11.2020</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t>‹#›</a:t>
            </a:fld>
            <a:endParaRPr lang="ru-RU"/>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11560" y="4437112"/>
            <a:ext cx="6552728" cy="648072"/>
          </a:xfrm>
        </p:spPr>
        <p:txBody>
          <a:bodyPr>
            <a:normAutofit fontScale="32500" lnSpcReduction="20000"/>
          </a:bodyPr>
          <a:lstStyle/>
          <a:p>
            <a:r>
              <a:rPr lang="en-US" sz="3700" dirty="0">
                <a:latin typeface="Arial Black" pitchFamily="34" charset="0"/>
              </a:rPr>
              <a:t/>
            </a:r>
            <a:br>
              <a:rPr lang="en-US" sz="3700" dirty="0">
                <a:latin typeface="Arial Black" pitchFamily="34" charset="0"/>
              </a:rPr>
            </a:br>
            <a:endParaRPr lang="en-US" sz="3700" dirty="0">
              <a:latin typeface="Arial Black" pitchFamily="34" charset="0"/>
            </a:endParaRPr>
          </a:p>
          <a:p>
            <a:r>
              <a:rPr lang="en-US" sz="4300" dirty="0" err="1">
                <a:solidFill>
                  <a:schemeClr val="tx1"/>
                </a:solidFill>
                <a:latin typeface="Arial Black" pitchFamily="34" charset="0"/>
              </a:rPr>
              <a:t>Berühmter</a:t>
            </a:r>
            <a:r>
              <a:rPr lang="en-US" sz="4300" dirty="0">
                <a:solidFill>
                  <a:schemeClr val="tx1"/>
                </a:solidFill>
                <a:latin typeface="Arial Black" pitchFamily="34" charset="0"/>
              </a:rPr>
              <a:t> </a:t>
            </a:r>
            <a:r>
              <a:rPr lang="en-US" sz="4300" dirty="0" err="1">
                <a:solidFill>
                  <a:schemeClr val="tx1"/>
                </a:solidFill>
                <a:latin typeface="Arial Black" pitchFamily="34" charset="0"/>
              </a:rPr>
              <a:t>deutscher</a:t>
            </a:r>
            <a:r>
              <a:rPr lang="en-US" sz="4300" dirty="0">
                <a:solidFill>
                  <a:schemeClr val="tx1"/>
                </a:solidFill>
                <a:latin typeface="Arial Black" pitchFamily="34" charset="0"/>
              </a:rPr>
              <a:t> </a:t>
            </a:r>
            <a:r>
              <a:rPr lang="en-US" sz="4300" dirty="0" err="1">
                <a:solidFill>
                  <a:schemeClr val="tx1"/>
                </a:solidFill>
                <a:latin typeface="Arial Black" pitchFamily="34" charset="0"/>
              </a:rPr>
              <a:t>Schriftsteller</a:t>
            </a:r>
            <a:endParaRPr lang="en-US" sz="4300" dirty="0">
              <a:solidFill>
                <a:schemeClr val="tx1"/>
              </a:solidFill>
              <a:latin typeface="Arial Black" pitchFamily="34" charset="0"/>
            </a:endParaRPr>
          </a:p>
          <a:p>
            <a:endParaRPr lang="ru-RU" sz="2500" dirty="0">
              <a:solidFill>
                <a:schemeClr val="tx1"/>
              </a:solidFill>
            </a:endParaRPr>
          </a:p>
        </p:txBody>
      </p:sp>
      <p:sp>
        <p:nvSpPr>
          <p:cNvPr id="2" name="Заголовок 1"/>
          <p:cNvSpPr>
            <a:spLocks noGrp="1"/>
          </p:cNvSpPr>
          <p:nvPr>
            <p:ph type="ctrTitle"/>
          </p:nvPr>
        </p:nvSpPr>
        <p:spPr>
          <a:xfrm>
            <a:off x="683568" y="2996952"/>
            <a:ext cx="6629400" cy="1219201"/>
          </a:xfrm>
        </p:spPr>
        <p:txBody>
          <a:bodyPr>
            <a:normAutofit/>
          </a:bodyPr>
          <a:lstStyle/>
          <a:p>
            <a:r>
              <a:rPr lang="en-US" sz="3200" i="1" dirty="0">
                <a:latin typeface="Arial Black" pitchFamily="34" charset="0"/>
              </a:rPr>
              <a:t>Erich Maria </a:t>
            </a:r>
            <a:r>
              <a:rPr lang="en-US" sz="3200" i="1" dirty="0" smtClean="0">
                <a:latin typeface="Arial Black" pitchFamily="34" charset="0"/>
              </a:rPr>
              <a:t>Remarque</a:t>
            </a:r>
            <a:endParaRPr lang="ru-RU" sz="3200" i="1" dirty="0">
              <a:latin typeface="Arial Black" pitchFamily="34" charset="0"/>
            </a:endParaRPr>
          </a:p>
        </p:txBody>
      </p:sp>
    </p:spTree>
    <p:extLst>
      <p:ext uri="{BB962C8B-B14F-4D97-AF65-F5344CB8AC3E}">
        <p14:creationId xmlns:p14="http://schemas.microsoft.com/office/powerpoint/2010/main" val="9328259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dirty="0" smtClean="0">
                <a:solidFill>
                  <a:schemeClr val="tx1"/>
                </a:solidFill>
                <a:latin typeface="Arial Rounded MT Bold" pitchFamily="34" charset="0"/>
              </a:rPr>
              <a:t>Die Geschichte</a:t>
            </a:r>
            <a:endParaRPr lang="ru-RU" sz="3200" dirty="0">
              <a:solidFill>
                <a:schemeClr val="tx1"/>
              </a:solidFill>
              <a:latin typeface="Arial Black" pitchFamily="34" charset="0"/>
            </a:endParaRPr>
          </a:p>
        </p:txBody>
      </p:sp>
      <p:sp>
        <p:nvSpPr>
          <p:cNvPr id="3" name="Объект 2"/>
          <p:cNvSpPr>
            <a:spLocks noGrp="1"/>
          </p:cNvSpPr>
          <p:nvPr>
            <p:ph idx="1"/>
          </p:nvPr>
        </p:nvSpPr>
        <p:spPr/>
        <p:txBody>
          <a:bodyPr>
            <a:normAutofit fontScale="62500" lnSpcReduction="20000"/>
          </a:bodyPr>
          <a:lstStyle/>
          <a:p>
            <a:pPr marL="114300" indent="0">
              <a:buNone/>
            </a:pPr>
            <a:r>
              <a:rPr lang="de-DE" b="1" dirty="0">
                <a:solidFill>
                  <a:schemeClr val="tx1"/>
                </a:solidFill>
              </a:rPr>
              <a:t>Erich Paul </a:t>
            </a:r>
            <a:r>
              <a:rPr lang="de-DE" b="1" dirty="0" smtClean="0">
                <a:solidFill>
                  <a:schemeClr val="tx1"/>
                </a:solidFill>
              </a:rPr>
              <a:t>Remarque </a:t>
            </a:r>
            <a:r>
              <a:rPr lang="de-DE" b="1" dirty="0">
                <a:solidFill>
                  <a:schemeClr val="tx1"/>
                </a:solidFill>
              </a:rPr>
              <a:t>wurde 1898 in einer Großfamilie des Buchhändlers geboren. Kein Wunder, dass er sich früher oder später als Literat beweisen musste.</a:t>
            </a:r>
          </a:p>
          <a:p>
            <a:endParaRPr lang="de-DE" b="1" dirty="0">
              <a:solidFill>
                <a:schemeClr val="tx1"/>
              </a:solidFill>
            </a:endParaRPr>
          </a:p>
          <a:p>
            <a:r>
              <a:rPr lang="de-DE" b="1" dirty="0">
                <a:solidFill>
                  <a:srgbClr val="C00000"/>
                </a:solidFill>
              </a:rPr>
              <a:t>Interessante Tatsache: geboren Paul, änderte </a:t>
            </a:r>
            <a:r>
              <a:rPr lang="de-DE" b="1" dirty="0" smtClean="0">
                <a:solidFill>
                  <a:srgbClr val="C00000"/>
                </a:solidFill>
              </a:rPr>
              <a:t>Remarque </a:t>
            </a:r>
            <a:r>
              <a:rPr lang="de-DE" b="1" dirty="0">
                <a:solidFill>
                  <a:srgbClr val="C00000"/>
                </a:solidFill>
              </a:rPr>
              <a:t>seinen zweiten Namen in Maria zu Ehren der heiß geliebten, aber früh Verstorbenen Mutter.</a:t>
            </a:r>
          </a:p>
          <a:p>
            <a:endParaRPr lang="de-DE" b="1" dirty="0">
              <a:solidFill>
                <a:schemeClr val="tx1"/>
              </a:solidFill>
            </a:endParaRPr>
          </a:p>
          <a:p>
            <a:pPr marL="114300" indent="0">
              <a:buNone/>
            </a:pPr>
            <a:r>
              <a:rPr lang="de-DE" b="1" dirty="0">
                <a:solidFill>
                  <a:schemeClr val="tx1"/>
                </a:solidFill>
              </a:rPr>
              <a:t>Der erste </a:t>
            </a:r>
            <a:r>
              <a:rPr lang="de-DE" b="1" dirty="0">
                <a:solidFill>
                  <a:srgbClr val="C00000"/>
                </a:solidFill>
              </a:rPr>
              <a:t>Roman</a:t>
            </a:r>
            <a:r>
              <a:rPr lang="de-DE" b="1" dirty="0">
                <a:solidFill>
                  <a:schemeClr val="tx1"/>
                </a:solidFill>
              </a:rPr>
              <a:t> — «an der Westfront ohne Veränderung» - brachte dem Jungen Autor Weltruhm und sogar eine Nominierung für den Nobelpreis. Aber nicht alle haben den Roman erkannt.</a:t>
            </a:r>
          </a:p>
          <a:p>
            <a:endParaRPr lang="de-DE" b="1" dirty="0">
              <a:solidFill>
                <a:schemeClr val="tx1"/>
              </a:solidFill>
            </a:endParaRPr>
          </a:p>
          <a:p>
            <a:pPr marL="114300" indent="0">
              <a:buNone/>
            </a:pPr>
            <a:r>
              <a:rPr lang="de-DE" b="1" dirty="0">
                <a:solidFill>
                  <a:schemeClr val="tx1"/>
                </a:solidFill>
              </a:rPr>
              <a:t>Trotz des überwältigenden Erfolgs des auf seinen Motiven gedrehten Films (gleich zwei Oscars</a:t>
            </a:r>
            <a:r>
              <a:rPr lang="de-DE" b="1" dirty="0" smtClean="0">
                <a:solidFill>
                  <a:schemeClr val="tx1"/>
                </a:solidFill>
              </a:rPr>
              <a:t>! ),seitens </a:t>
            </a:r>
            <a:r>
              <a:rPr lang="de-DE" b="1" dirty="0">
                <a:solidFill>
                  <a:schemeClr val="tx1"/>
                </a:solidFill>
              </a:rPr>
              <a:t>der literaturkreise und der Gesellschaft wurde der Roman scharf kritisiert</a:t>
            </a:r>
            <a:r>
              <a:rPr lang="de-DE" b="1" dirty="0" smtClean="0">
                <a:solidFill>
                  <a:schemeClr val="tx1"/>
                </a:solidFill>
              </a:rPr>
              <a:t>.</a:t>
            </a:r>
            <a:endParaRPr lang="de-DE" b="1" dirty="0">
              <a:solidFill>
                <a:schemeClr val="tx1"/>
              </a:solidFill>
            </a:endParaRPr>
          </a:p>
          <a:p>
            <a:r>
              <a:rPr lang="de-DE" b="1" dirty="0">
                <a:solidFill>
                  <a:srgbClr val="C00000"/>
                </a:solidFill>
              </a:rPr>
              <a:t>An der Westfront ohne Veränderung (1929)</a:t>
            </a:r>
          </a:p>
          <a:p>
            <a:r>
              <a:rPr lang="de-DE" b="1" dirty="0">
                <a:solidFill>
                  <a:srgbClr val="C00000"/>
                </a:solidFill>
              </a:rPr>
              <a:t>Drei Kameraden (1936)</a:t>
            </a:r>
          </a:p>
          <a:p>
            <a:r>
              <a:rPr lang="en-US" dirty="0" err="1" smtClean="0">
                <a:solidFill>
                  <a:srgbClr val="C00000"/>
                </a:solidFill>
                <a:latin typeface="Bahnschrift SemiBold" pitchFamily="34" charset="0"/>
              </a:rPr>
              <a:t>Triumphbogen</a:t>
            </a:r>
            <a:r>
              <a:rPr lang="ru-RU" dirty="0" smtClean="0">
                <a:solidFill>
                  <a:srgbClr val="C00000"/>
                </a:solidFill>
                <a:latin typeface="Bahnschrift SemiBold" pitchFamily="34" charset="0"/>
              </a:rPr>
              <a:t> </a:t>
            </a:r>
            <a:r>
              <a:rPr lang="de-DE" b="1" dirty="0" smtClean="0">
                <a:solidFill>
                  <a:srgbClr val="C00000"/>
                </a:solidFill>
              </a:rPr>
              <a:t>(1945</a:t>
            </a:r>
            <a:r>
              <a:rPr lang="de-DE" b="1" dirty="0">
                <a:solidFill>
                  <a:srgbClr val="C00000"/>
                </a:solidFill>
              </a:rPr>
              <a:t>)</a:t>
            </a:r>
          </a:p>
          <a:p>
            <a:r>
              <a:rPr lang="de-DE" b="1" dirty="0">
                <a:solidFill>
                  <a:srgbClr val="C00000"/>
                </a:solidFill>
              </a:rPr>
              <a:t>Der Funke des Lebens (1952)</a:t>
            </a:r>
          </a:p>
          <a:p>
            <a:r>
              <a:rPr lang="de-DE" b="1" dirty="0">
                <a:solidFill>
                  <a:srgbClr val="C00000"/>
                </a:solidFill>
              </a:rPr>
              <a:t>Leben ausleihen (1959)</a:t>
            </a:r>
          </a:p>
          <a:p>
            <a:r>
              <a:rPr lang="de-DE" b="1" dirty="0">
                <a:solidFill>
                  <a:srgbClr val="C00000"/>
                </a:solidFill>
              </a:rPr>
              <a:t>Übernachtung in Lissabon (1962)</a:t>
            </a:r>
            <a:endParaRPr lang="ru-RU" b="1" dirty="0">
              <a:solidFill>
                <a:srgbClr val="C00000"/>
              </a:solidFill>
            </a:endParaRPr>
          </a:p>
        </p:txBody>
      </p:sp>
    </p:spTree>
    <p:extLst>
      <p:ext uri="{BB962C8B-B14F-4D97-AF65-F5344CB8AC3E}">
        <p14:creationId xmlns:p14="http://schemas.microsoft.com/office/powerpoint/2010/main" val="39704847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dirty="0" err="1">
                <a:solidFill>
                  <a:schemeClr val="tx1"/>
                </a:solidFill>
                <a:latin typeface="Arial Rounded MT Bold" pitchFamily="34" charset="0"/>
              </a:rPr>
              <a:t>Wissenswertes</a:t>
            </a:r>
            <a:endParaRPr lang="ru-RU" sz="3200" dirty="0">
              <a:solidFill>
                <a:schemeClr val="tx1"/>
              </a:solidFill>
            </a:endParaRPr>
          </a:p>
        </p:txBody>
      </p:sp>
      <p:sp>
        <p:nvSpPr>
          <p:cNvPr id="3" name="Объект 2"/>
          <p:cNvSpPr>
            <a:spLocks noGrp="1"/>
          </p:cNvSpPr>
          <p:nvPr>
            <p:ph idx="1"/>
          </p:nvPr>
        </p:nvSpPr>
        <p:spPr>
          <a:xfrm>
            <a:off x="395536" y="1628800"/>
            <a:ext cx="8229600" cy="4373563"/>
          </a:xfrm>
        </p:spPr>
        <p:txBody>
          <a:bodyPr>
            <a:normAutofit lnSpcReduction="10000"/>
          </a:bodyPr>
          <a:lstStyle/>
          <a:p>
            <a:r>
              <a:rPr lang="de-DE" sz="1800" dirty="0">
                <a:solidFill>
                  <a:schemeClr val="tx1"/>
                </a:solidFill>
                <a:latin typeface="Arial Rounded MT Bold" pitchFamily="34" charset="0"/>
              </a:rPr>
              <a:t>Als seine ersten Romane erschienen, haben einige vorgeschlagen, dass </a:t>
            </a:r>
            <a:r>
              <a:rPr lang="de-DE" sz="1800" dirty="0" smtClean="0">
                <a:solidFill>
                  <a:schemeClr val="tx1"/>
                </a:solidFill>
                <a:latin typeface="Arial Rounded MT Bold" pitchFamily="34" charset="0"/>
              </a:rPr>
              <a:t>Remarque </a:t>
            </a:r>
            <a:r>
              <a:rPr lang="de-DE" sz="1800" dirty="0">
                <a:solidFill>
                  <a:schemeClr val="tx1"/>
                </a:solidFill>
                <a:latin typeface="Arial Rounded MT Bold" pitchFamily="34" charset="0"/>
              </a:rPr>
              <a:t>ein Pseudonym ist und der wahre Nachname des Schriftstellers Kramer ist (die umgekehrte Lektüre des Wortes </a:t>
            </a:r>
            <a:r>
              <a:rPr lang="de-DE" sz="1800" dirty="0" smtClean="0">
                <a:solidFill>
                  <a:schemeClr val="tx1"/>
                </a:solidFill>
                <a:latin typeface="Arial Rounded MT Bold" pitchFamily="34" charset="0"/>
              </a:rPr>
              <a:t>«Remarque»), </a:t>
            </a:r>
            <a:r>
              <a:rPr lang="de-DE" sz="1800" dirty="0">
                <a:solidFill>
                  <a:schemeClr val="tx1"/>
                </a:solidFill>
                <a:latin typeface="Arial Rounded MT Bold" pitchFamily="34" charset="0"/>
              </a:rPr>
              <a:t>der in Deutschland viel häufiger ist als </a:t>
            </a:r>
            <a:r>
              <a:rPr lang="de-DE" sz="1800" dirty="0" smtClean="0">
                <a:solidFill>
                  <a:schemeClr val="tx1"/>
                </a:solidFill>
                <a:latin typeface="Arial Rounded MT Bold" pitchFamily="34" charset="0"/>
              </a:rPr>
              <a:t>Remarque. </a:t>
            </a:r>
            <a:r>
              <a:rPr lang="de-DE" sz="1800" dirty="0">
                <a:solidFill>
                  <a:schemeClr val="tx1"/>
                </a:solidFill>
                <a:latin typeface="Arial Rounded MT Bold" pitchFamily="34" charset="0"/>
              </a:rPr>
              <a:t>Später wurde die Legende, dass Remarque tatsächlich ein Nachkomme französischer Juden mit dem Namen Kramer ist, von den Nazis verbreitet</a:t>
            </a:r>
            <a:r>
              <a:rPr lang="de-DE" sz="1800" dirty="0" smtClean="0">
                <a:solidFill>
                  <a:schemeClr val="tx1"/>
                </a:solidFill>
                <a:latin typeface="Arial Rounded MT Bold" pitchFamily="34" charset="0"/>
              </a:rPr>
              <a:t>.</a:t>
            </a:r>
          </a:p>
          <a:p>
            <a:r>
              <a:rPr lang="de-DE" sz="1800" dirty="0" smtClean="0">
                <a:solidFill>
                  <a:schemeClr val="tx1"/>
                </a:solidFill>
                <a:latin typeface="Arial Rounded MT Bold" pitchFamily="34" charset="0"/>
              </a:rPr>
              <a:t> Es </a:t>
            </a:r>
            <a:r>
              <a:rPr lang="de-DE" sz="1800" dirty="0">
                <a:solidFill>
                  <a:schemeClr val="tx1"/>
                </a:solidFill>
                <a:latin typeface="Arial Rounded MT Bold" pitchFamily="34" charset="0"/>
              </a:rPr>
              <a:t>gibt eine Version, dass Erich Maria </a:t>
            </a:r>
            <a:r>
              <a:rPr lang="de-DE" sz="1800" dirty="0" smtClean="0">
                <a:solidFill>
                  <a:schemeClr val="tx1"/>
                </a:solidFill>
                <a:latin typeface="Arial Rounded MT Bold" pitchFamily="34" charset="0"/>
              </a:rPr>
              <a:t>Remarque </a:t>
            </a:r>
            <a:r>
              <a:rPr lang="de-DE" sz="1800" dirty="0">
                <a:solidFill>
                  <a:schemeClr val="tx1"/>
                </a:solidFill>
                <a:latin typeface="Arial Rounded MT Bold" pitchFamily="34" charset="0"/>
              </a:rPr>
              <a:t>und Adolf Hitler sich während des Krieges wiederholt trafen und vielleicht vertraut waren. Zur Bestätigung dieser Version wird oft ein Foto gegeben, das einen Jungen Hitler und zwei weitere Männer in Uniform zeigt, von denen einer eine gewisse </a:t>
            </a:r>
            <a:r>
              <a:rPr lang="de-DE" sz="1800" dirty="0" err="1">
                <a:solidFill>
                  <a:schemeClr val="tx1"/>
                </a:solidFill>
                <a:latin typeface="Arial Rounded MT Bold" pitchFamily="34" charset="0"/>
              </a:rPr>
              <a:t>ähnlichkeit</a:t>
            </a:r>
            <a:r>
              <a:rPr lang="de-DE" sz="1800" dirty="0">
                <a:solidFill>
                  <a:schemeClr val="tx1"/>
                </a:solidFill>
                <a:latin typeface="Arial Rounded MT Bold" pitchFamily="34" charset="0"/>
              </a:rPr>
              <a:t> mit </a:t>
            </a:r>
            <a:r>
              <a:rPr lang="de-DE" sz="1800" dirty="0" smtClean="0">
                <a:solidFill>
                  <a:schemeClr val="tx1"/>
                </a:solidFill>
                <a:latin typeface="Arial Rounded MT Bold" pitchFamily="34" charset="0"/>
              </a:rPr>
              <a:t>Remarque </a:t>
            </a:r>
            <a:r>
              <a:rPr lang="de-DE" sz="1800" dirty="0">
                <a:solidFill>
                  <a:schemeClr val="tx1"/>
                </a:solidFill>
                <a:latin typeface="Arial Rounded MT Bold" pitchFamily="34" charset="0"/>
              </a:rPr>
              <a:t>hat</a:t>
            </a:r>
            <a:r>
              <a:rPr lang="de-DE" sz="1800" dirty="0" smtClean="0">
                <a:solidFill>
                  <a:schemeClr val="tx1"/>
                </a:solidFill>
                <a:latin typeface="Arial Rounded MT Bold" pitchFamily="34" charset="0"/>
              </a:rPr>
              <a:t>. Diese </a:t>
            </a:r>
            <a:r>
              <a:rPr lang="de-DE" sz="1800" dirty="0">
                <a:solidFill>
                  <a:schemeClr val="tx1"/>
                </a:solidFill>
                <a:latin typeface="Arial Rounded MT Bold" pitchFamily="34" charset="0"/>
              </a:rPr>
              <a:t>Version hat jedoch keine anderen Bestätigungen. So ist die Vertrautheit des Schriftstellers mit Hitler nicht </a:t>
            </a:r>
            <a:r>
              <a:rPr lang="de-DE" sz="1800" dirty="0" smtClean="0">
                <a:solidFill>
                  <a:schemeClr val="tx1"/>
                </a:solidFill>
                <a:latin typeface="Arial Rounded MT Bold" pitchFamily="34" charset="0"/>
              </a:rPr>
              <a:t>bewiesen</a:t>
            </a:r>
            <a:r>
              <a:rPr lang="ru-RU" sz="1800" dirty="0">
                <a:solidFill>
                  <a:schemeClr val="tx1"/>
                </a:solidFill>
                <a:latin typeface="Arial Rounded MT Bold" pitchFamily="34" charset="0"/>
              </a:rPr>
              <a:t>.</a:t>
            </a:r>
            <a:endParaRPr lang="ru-RU" sz="1800" dirty="0" smtClean="0">
              <a:solidFill>
                <a:schemeClr val="tx1"/>
              </a:solidFill>
              <a:latin typeface="Arial Rounded MT Bold" pitchFamily="34" charset="0"/>
            </a:endParaRPr>
          </a:p>
          <a:p>
            <a:r>
              <a:rPr lang="de-DE" sz="1800" dirty="0" smtClean="0">
                <a:solidFill>
                  <a:schemeClr val="tx1"/>
                </a:solidFill>
                <a:latin typeface="Arial Rounded MT Bold" pitchFamily="34" charset="0"/>
              </a:rPr>
              <a:t>Remarque </a:t>
            </a:r>
            <a:r>
              <a:rPr lang="de-DE" sz="1800" dirty="0">
                <a:solidFill>
                  <a:schemeClr val="tx1"/>
                </a:solidFill>
                <a:latin typeface="Arial Rounded MT Bold" pitchFamily="34" charset="0"/>
              </a:rPr>
              <a:t>schämte sich so sehr für seine erste veröffentlichte Geschichte, dass er später die gesamte Auflage aufkaufte.</a:t>
            </a:r>
            <a:endParaRPr lang="ru-RU" sz="1800" dirty="0">
              <a:solidFill>
                <a:schemeClr val="tx1"/>
              </a:solidFill>
              <a:latin typeface="Arial Black" pitchFamily="34" charset="0"/>
            </a:endParaRPr>
          </a:p>
        </p:txBody>
      </p:sp>
    </p:spTree>
    <p:extLst>
      <p:ext uri="{BB962C8B-B14F-4D97-AF65-F5344CB8AC3E}">
        <p14:creationId xmlns:p14="http://schemas.microsoft.com/office/powerpoint/2010/main" val="37042184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763284"/>
            <a:ext cx="4206869" cy="2806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1881" y="1486241"/>
            <a:ext cx="4090306" cy="3114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75656" y="3152271"/>
            <a:ext cx="3847492" cy="2896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06856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тека">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Аптека">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птека">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29</TotalTime>
  <Words>310</Words>
  <Application>Microsoft Office PowerPoint</Application>
  <PresentationFormat>Экран (4:3)</PresentationFormat>
  <Paragraphs>21</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Аптека</vt:lpstr>
      <vt:lpstr>Erich Maria Remarque</vt:lpstr>
      <vt:lpstr>Die Geschichte</vt:lpstr>
      <vt:lpstr>Wissenswertes</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Erich Maria Remark</dc:title>
  <dc:creator>acer</dc:creator>
  <cp:lastModifiedBy>acer</cp:lastModifiedBy>
  <cp:revision>4</cp:revision>
  <dcterms:created xsi:type="dcterms:W3CDTF">2020-11-18T15:46:49Z</dcterms:created>
  <dcterms:modified xsi:type="dcterms:W3CDTF">2020-11-18T16:28:49Z</dcterms:modified>
</cp:coreProperties>
</file>