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96" r:id="rId2"/>
    <p:sldId id="302" r:id="rId3"/>
    <p:sldId id="348" r:id="rId4"/>
    <p:sldId id="351" r:id="rId5"/>
    <p:sldId id="352" r:id="rId6"/>
    <p:sldId id="308" r:id="rId7"/>
    <p:sldId id="309" r:id="rId8"/>
    <p:sldId id="311" r:id="rId9"/>
    <p:sldId id="320" r:id="rId10"/>
    <p:sldId id="31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0000"/>
    <a:srgbClr val="1818C6"/>
    <a:srgbClr val="333399"/>
    <a:srgbClr val="333300"/>
    <a:srgbClr val="69AB8A"/>
    <a:srgbClr val="6CAC8C"/>
    <a:srgbClr val="A2CAB6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16" autoAdjust="0"/>
    <p:restoredTop sz="94687" autoAdjust="0"/>
  </p:normalViewPr>
  <p:slideViewPr>
    <p:cSldViewPr>
      <p:cViewPr varScale="1">
        <p:scale>
          <a:sx n="110" d="100"/>
          <a:sy n="110" d="100"/>
        </p:scale>
        <p:origin x="-21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68611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8612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8613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68614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68615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68616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861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6861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861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68620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8621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8622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8623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8624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8625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68626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27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28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29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30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31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32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33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68634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68635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36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37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38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39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0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1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2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3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4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5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6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7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8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49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50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51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52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8653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68654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5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6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7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8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59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60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61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62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8663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64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6866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8666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667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DAF9ACEA-F298-4E03-8101-710EEFFE8D4C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68668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8669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E5BA12D-C941-4D0F-9BF7-21CA314342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41C504-DFDD-451C-841E-97A27BA5191E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3A952-00AC-421B-8AF4-3A26649DBA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E96376-D644-4216-953C-2E3EA2940369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1840D0-D361-4385-BA9F-10442C26E9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130F6F-B6B2-4F9B-9F3A-2CAB3C69D0EE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1CBCA5-0EB9-4613-8064-1496F6A1DD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7F1D13-706F-4140-B48C-A46DA13A1DD8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6C9E2-5895-42FC-BE61-725BB9E936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60EA1-470B-449D-83F2-72E69AABEA45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A23B4-B0B5-45A4-A16C-2799AD71D5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1112A6-4461-4E20-9DCC-3610D9A171B9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7AD87-463D-4119-8102-47E77AD67C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6FA711-A818-49A9-ACF0-F53C627B17F1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0AEAC-E141-4FEA-829E-79A0FE0819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41FCD6-2078-4DDA-8382-77B05084BDF1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9EBD4-B56C-4111-825B-954C7606C2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AE23FD-8028-455D-855E-C9413C238693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9C72C-50D4-458D-9B55-66BA09F9DD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49EA26-A497-41AD-BECD-F60554950C8B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4ABF3-8E96-4A9E-A407-54ACB6947A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6758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758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758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6759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6759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6759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759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6759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759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6759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759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759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759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760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760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6760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0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0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0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0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0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0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0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6761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6761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1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1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1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1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1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1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1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1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6762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6763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3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3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3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3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3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3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3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3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6763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64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67641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7642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643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922F6A9-1AA1-43B3-AE83-08A7BBDCE230}" type="datetimeFigureOut">
              <a:rPr lang="ru-RU"/>
              <a:pPr/>
              <a:t>09.11.2022</a:t>
            </a:fld>
            <a:endParaRPr lang="ru-RU"/>
          </a:p>
        </p:txBody>
      </p:sp>
      <p:sp>
        <p:nvSpPr>
          <p:cNvPr id="67644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67645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3DEEE7B-916C-4996-A4B0-D3329D601B2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8358214" cy="68580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6000" b="1" i="1" dirty="0" smtClean="0">
                <a:solidFill>
                  <a:srgbClr val="1818C6"/>
                </a:solidFill>
                <a:latin typeface="Century" pitchFamily="18" charset="0"/>
              </a:rPr>
              <a:t>ДЕНЬ ГЕРОЕВ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sz="6000" b="1" i="1" dirty="0" smtClean="0">
                <a:solidFill>
                  <a:srgbClr val="1818C6"/>
                </a:solidFill>
                <a:latin typeface="Century" pitchFamily="18" charset="0"/>
              </a:rPr>
              <a:t>ОТЕЧЕСТВА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Century" pitchFamily="18" charset="0"/>
              </a:rPr>
              <a:t>Героев Советского Союза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Century" pitchFamily="18" charset="0"/>
              </a:rPr>
              <a:t>Героев России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Century" pitchFamily="18" charset="0"/>
              </a:rPr>
              <a:t>Кавалеров ордена Святого Георгия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FFFF00"/>
                </a:solidFill>
                <a:latin typeface="Century" pitchFamily="18" charset="0"/>
              </a:rPr>
              <a:t>и  ордена Славы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44" y="5373216"/>
            <a:ext cx="7741524" cy="1270494"/>
          </a:xfr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1800" b="1" dirty="0" smtClean="0">
                <a:solidFill>
                  <a:srgbClr val="FFC000"/>
                </a:solidFill>
              </a:rPr>
              <a:t/>
            </a:r>
            <a:br>
              <a:rPr lang="ru-RU" sz="1800" b="1" dirty="0" smtClean="0">
                <a:solidFill>
                  <a:srgbClr val="FFC000"/>
                </a:solidFill>
              </a:rPr>
            </a:br>
            <a:endParaRPr lang="ru-RU" sz="1800" b="1" i="1" u="sng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 descr="https://ds02.infourok.ru/uploads/ex/0876/0006367d-09a12dac/img10.jpg"/>
          <p:cNvPicPr/>
          <p:nvPr/>
        </p:nvPicPr>
        <p:blipFill>
          <a:blip r:embed="rId2" cstate="print"/>
          <a:srcRect l="4810" t="9621" r="3794" b="11811"/>
          <a:stretch>
            <a:fillRect/>
          </a:stretch>
        </p:blipFill>
        <p:spPr bwMode="auto">
          <a:xfrm>
            <a:off x="0" y="142852"/>
            <a:ext cx="7786710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7477125" cy="1143000"/>
          </a:xfrm>
        </p:spPr>
        <p:txBody>
          <a:bodyPr anchor="ctr"/>
          <a:lstStyle/>
          <a:p>
            <a:pPr eaLnBrk="1" hangingPunct="1"/>
            <a:r>
              <a:rPr lang="ru-RU" sz="2100" b="1" dirty="0" smtClean="0"/>
              <a:t>Орден Св. Георгия установлен в 1769 году Екатериной </a:t>
            </a:r>
            <a:r>
              <a:rPr lang="en-US" sz="2100" b="1" dirty="0" smtClean="0"/>
              <a:t>II</a:t>
            </a:r>
            <a:r>
              <a:rPr lang="ru-RU" sz="2100" b="1" dirty="0" smtClean="0"/>
              <a:t>. Она и последующие государи награждались этим Орденом, что давало им право награждать других</a:t>
            </a:r>
          </a:p>
        </p:txBody>
      </p:sp>
      <p:pic>
        <p:nvPicPr>
          <p:cNvPr id="9219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91880" y="1340768"/>
            <a:ext cx="3883025" cy="5183187"/>
          </a:xfrm>
          <a:noFill/>
        </p:spPr>
      </p:pic>
      <p:pic>
        <p:nvPicPr>
          <p:cNvPr id="9220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552" y="1916832"/>
            <a:ext cx="1938338" cy="43561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1"/>
            <a:ext cx="7305253" cy="980728"/>
          </a:xfrm>
        </p:spPr>
        <p:txBody>
          <a:bodyPr anchor="ctr"/>
          <a:lstStyle/>
          <a:p>
            <a:pPr eaLnBrk="1" hangingPunct="1"/>
            <a:r>
              <a:rPr lang="ru-RU" sz="2100" b="1" dirty="0" smtClean="0"/>
              <a:t>Георгиевская ленточка</a:t>
            </a:r>
          </a:p>
        </p:txBody>
      </p:sp>
      <p:sp>
        <p:nvSpPr>
          <p:cNvPr id="20483" name="Текст 2"/>
          <p:cNvSpPr>
            <a:spLocks noGrp="1"/>
          </p:cNvSpPr>
          <p:nvPr>
            <p:ph type="body" idx="4294967295"/>
          </p:nvPr>
        </p:nvSpPr>
        <p:spPr>
          <a:xfrm>
            <a:off x="1" y="908721"/>
            <a:ext cx="3851920" cy="1008112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1500" dirty="0" smtClean="0">
                <a:solidFill>
                  <a:srgbClr val="FFC000"/>
                </a:solidFill>
              </a:rPr>
              <a:t>На ленте, состоящей из оранжевых и черных полос – «Георгиевской» (Гвардейской) крепились Орден Славы и медаль «За победу над Германией»</a:t>
            </a:r>
          </a:p>
        </p:txBody>
      </p:sp>
      <p:sp>
        <p:nvSpPr>
          <p:cNvPr id="20484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3923928" y="548680"/>
            <a:ext cx="3888431" cy="1440159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</a:pPr>
            <a:endParaRPr lang="ru-RU" sz="1700" i="1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700" dirty="0" smtClean="0">
                <a:solidFill>
                  <a:srgbClr val="FFC000"/>
                </a:solidFill>
              </a:rPr>
              <a:t>С 2005 года в России и других странах в преддверии  Дня Победы проводится акция «Георгиевская ленточка»</a:t>
            </a:r>
            <a:endParaRPr lang="ru-RU" sz="1700" b="1" dirty="0" smtClean="0">
              <a:solidFill>
                <a:srgbClr val="FFC000"/>
              </a:solidFill>
            </a:endParaRPr>
          </a:p>
        </p:txBody>
      </p:sp>
      <p:pic>
        <p:nvPicPr>
          <p:cNvPr id="20485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2276872"/>
            <a:ext cx="1916677" cy="3527797"/>
          </a:xfrm>
          <a:noFill/>
        </p:spPr>
      </p:pic>
      <p:pic>
        <p:nvPicPr>
          <p:cNvPr id="20486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67944" y="2060848"/>
            <a:ext cx="2544158" cy="1910978"/>
          </a:xfr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005064"/>
            <a:ext cx="2088703" cy="249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572000" y="4437112"/>
            <a:ext cx="33123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Цвета Георгиевской (Гвардейской) ленты заимствованы из государственного герба Российской Империи – черный орел на золотисто-желтом фоне 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sz="2100" dirty="0" smtClean="0"/>
              <a:t>Орден имел 4 степени и награждение происходило в определенной последовательности. Полных Кавалеров было всего четыре – это были герои Отечественной войны 1812 года</a:t>
            </a: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412776"/>
            <a:ext cx="3429000" cy="4027487"/>
          </a:xfrm>
          <a:noFill/>
        </p:spPr>
      </p:pic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285750" y="5500688"/>
            <a:ext cx="32781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Фельдмаршал </a:t>
            </a:r>
          </a:p>
          <a:p>
            <a:r>
              <a:rPr lang="ru-RU" dirty="0">
                <a:solidFill>
                  <a:srgbClr val="FFC000"/>
                </a:solidFill>
              </a:rPr>
              <a:t>князь Михаил </a:t>
            </a:r>
            <a:r>
              <a:rPr lang="ru-RU" dirty="0" err="1">
                <a:solidFill>
                  <a:srgbClr val="FFC000"/>
                </a:solidFill>
              </a:rPr>
              <a:t>Кутузов-Смоленский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45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67944" y="1412776"/>
            <a:ext cx="3373437" cy="3995737"/>
          </a:xfrm>
          <a:noFill/>
        </p:spPr>
      </p:pic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2286000" y="310515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</a:t>
            </a:r>
          </a:p>
        </p:txBody>
      </p:sp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3995937" y="5429250"/>
            <a:ext cx="34563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генерал-фельдмаршал граф Михаил Барклай-де-Толли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sz="2000" dirty="0" smtClean="0"/>
              <a:t>Награждение Георгиевской (Гвардейской лентой)</a:t>
            </a:r>
          </a:p>
        </p:txBody>
      </p:sp>
      <p:sp>
        <p:nvSpPr>
          <p:cNvPr id="13315" name="Объект 3"/>
          <p:cNvSpPr>
            <a:spLocks noGrp="1"/>
          </p:cNvSpPr>
          <p:nvPr>
            <p:ph sz="half" idx="4294967295"/>
          </p:nvPr>
        </p:nvSpPr>
        <p:spPr>
          <a:xfrm>
            <a:off x="3419872" y="1556792"/>
            <a:ext cx="4038600" cy="45307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000" dirty="0" smtClean="0">
                <a:solidFill>
                  <a:srgbClr val="FFC000"/>
                </a:solidFill>
              </a:rPr>
              <a:t>В знак особых отличий, за проявленную личную храбрость и самоотверженность производилось награждение Золотым оружием — шпагой, кортиком, саблей, к которому прикладывалась Георгиевская лента (бант). Георгиевская лента присваивалась также  как коллективная награда воинским частям: серебряным трубам, знамёнам, штандартам. </a:t>
            </a:r>
          </a:p>
        </p:txBody>
      </p:sp>
      <p:pic>
        <p:nvPicPr>
          <p:cNvPr id="1331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556792"/>
            <a:ext cx="2816225" cy="4249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sz="2100" dirty="0" smtClean="0"/>
              <a:t>В 1913 году в России ведена награда для солдат за личный боевой подвиг – Георгиевский крест. Он также имел 4 степени, которыми награждали по порядку.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6764337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sz="2100" dirty="0" smtClean="0"/>
              <a:t>Первый награжденный Георгиевским крестом стал казак </a:t>
            </a:r>
            <a:r>
              <a:rPr lang="ru-RU" sz="2100" dirty="0" err="1" smtClean="0"/>
              <a:t>Козьма</a:t>
            </a:r>
            <a:r>
              <a:rPr lang="ru-RU" sz="2100" dirty="0" smtClean="0"/>
              <a:t> </a:t>
            </a:r>
            <a:r>
              <a:rPr lang="ru-RU" sz="2100" dirty="0" err="1" smtClean="0"/>
              <a:t>Фирсович</a:t>
            </a:r>
            <a:r>
              <a:rPr lang="ru-RU" sz="2100" dirty="0" smtClean="0"/>
              <a:t> Крючков  за блестящую победу над 27 германскими кавалеристами в неравном бою 30 июля 1914 г. 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700808"/>
            <a:ext cx="1533525" cy="2419350"/>
          </a:xfrm>
          <a:noFill/>
        </p:spPr>
      </p:pic>
      <p:pic>
        <p:nvPicPr>
          <p:cNvPr id="16388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47664" y="2348880"/>
            <a:ext cx="5997575" cy="3960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9075" y="1"/>
            <a:ext cx="7477125" cy="1124744"/>
          </a:xfrm>
        </p:spPr>
        <p:txBody>
          <a:bodyPr anchor="ctr"/>
          <a:lstStyle/>
          <a:p>
            <a:pPr eaLnBrk="1" hangingPunct="1"/>
            <a:r>
              <a:rPr lang="ru-RU" sz="1800" dirty="0" smtClean="0"/>
              <a:t>В годы Великой Отечественной войны, продолжая боевые традиции русской армии, 8 ноября 1943 года был учрежден орден Славы трех степеней. </a:t>
            </a:r>
          </a:p>
        </p:txBody>
      </p:sp>
      <p:sp>
        <p:nvSpPr>
          <p:cNvPr id="18435" name="Объект 3"/>
          <p:cNvSpPr>
            <a:spLocks noGrp="1"/>
          </p:cNvSpPr>
          <p:nvPr>
            <p:ph sz="half" idx="4294967295"/>
          </p:nvPr>
        </p:nvSpPr>
        <p:spPr>
          <a:xfrm>
            <a:off x="4860033" y="692696"/>
            <a:ext cx="3168352" cy="352839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1800" dirty="0" smtClean="0">
                <a:solidFill>
                  <a:srgbClr val="FFC000"/>
                </a:solidFill>
              </a:rPr>
              <a:t>Орден Славы  был предназначен для награждения рядового и сержантского состава и только за личный подвиг на поле боя.  Статут ордена Славы, так же, как и желто-черная расцветка ленты, напоминали о Георгиевском кресте</a:t>
            </a:r>
            <a:r>
              <a:rPr lang="ru-RU" sz="2000" dirty="0" smtClean="0">
                <a:solidFill>
                  <a:srgbClr val="FFC000"/>
                </a:solidFill>
              </a:rPr>
              <a:t>.</a:t>
            </a:r>
          </a:p>
        </p:txBody>
      </p:sp>
      <p:pic>
        <p:nvPicPr>
          <p:cNvPr id="18436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052736"/>
            <a:ext cx="4067944" cy="2923481"/>
          </a:xfrm>
          <a:noFill/>
        </p:spPr>
      </p:pic>
      <p:pic>
        <p:nvPicPr>
          <p:cNvPr id="7" name="Рисунок 6" descr="http://uslide.ru/images/18/24455/960/img24.jpg"/>
          <p:cNvPicPr/>
          <p:nvPr/>
        </p:nvPicPr>
        <p:blipFill>
          <a:blip r:embed="rId3" cstate="print"/>
          <a:srcRect l="3367" t="6410" r="6681" b="6624"/>
          <a:stretch>
            <a:fillRect/>
          </a:stretch>
        </p:blipFill>
        <p:spPr bwMode="auto">
          <a:xfrm>
            <a:off x="3929058" y="3929066"/>
            <a:ext cx="3793250" cy="275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112/131922/img14.jpg"/>
          <p:cNvPicPr/>
          <p:nvPr/>
        </p:nvPicPr>
        <p:blipFill>
          <a:blip r:embed="rId2" cstate="print"/>
          <a:srcRect l="11224" t="3419" r="3795" b="3846"/>
          <a:stretch>
            <a:fillRect/>
          </a:stretch>
        </p:blipFill>
        <p:spPr bwMode="auto">
          <a:xfrm>
            <a:off x="0" y="1"/>
            <a:ext cx="421481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ds03.infourok.ru/uploads/ex/127b/0003cf82-9051c4fc/img24.jpg"/>
          <p:cNvPicPr/>
          <p:nvPr/>
        </p:nvPicPr>
        <p:blipFill>
          <a:blip r:embed="rId3" cstate="print"/>
          <a:srcRect l="12507" t="5769" r="8124" b="9188"/>
          <a:stretch>
            <a:fillRect/>
          </a:stretch>
        </p:blipFill>
        <p:spPr bwMode="auto">
          <a:xfrm>
            <a:off x="3857620" y="3286124"/>
            <a:ext cx="4143371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3643314"/>
            <a:ext cx="378618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2 марта 1992 года Указом Президиума Верховного Совета РСФСР «О государственных наградах Российской Федерации» российский военный орден Святого Георгия и знак отличия «Георгиевский Крест» был восстановлен</a:t>
            </a:r>
            <a:endParaRPr lang="ru-RU" dirty="0"/>
          </a:p>
        </p:txBody>
      </p:sp>
      <p:pic>
        <p:nvPicPr>
          <p:cNvPr id="5" name="Рисунок 4" descr="http://s019.radikal.ru/i609/1302/60/fdf966bd52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0"/>
            <a:ext cx="2376264" cy="3160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3170</TotalTime>
  <Words>333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Кимоно</vt:lpstr>
      <vt:lpstr>Слайд 1</vt:lpstr>
      <vt:lpstr>Орден Св. Георгия установлен в 1769 году Екатериной II. Она и последующие государи награждались этим Орденом, что давало им право награждать других</vt:lpstr>
      <vt:lpstr>Георгиевская ленточка</vt:lpstr>
      <vt:lpstr>Орден имел 4 степени и награждение происходило в определенной последовательности. Полных Кавалеров было всего четыре – это были герои Отечественной войны 1812 года</vt:lpstr>
      <vt:lpstr>Награждение Георгиевской (Гвардейской лентой)</vt:lpstr>
      <vt:lpstr>В 1913 году в России ведена награда для солдат за личный боевой подвиг – Георгиевский крест. Он также имел 4 степени, которыми награждали по порядку.</vt:lpstr>
      <vt:lpstr>Первый награжденный Георгиевским крестом стал казак Козьма Фирсович Крючков  за блестящую победу над 27 германскими кавалеристами в неравном бою 30 июля 1914 г. </vt:lpstr>
      <vt:lpstr>В годы Великой Отечественной войны, продолжая боевые традиции русской армии, 8 ноября 1943 года был учрежден орден Славы трех степеней. </vt:lpstr>
      <vt:lpstr>Слайд 9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316</cp:revision>
  <dcterms:created xsi:type="dcterms:W3CDTF">2008-05-15T15:27:25Z</dcterms:created>
  <dcterms:modified xsi:type="dcterms:W3CDTF">2022-11-09T09:25:59Z</dcterms:modified>
</cp:coreProperties>
</file>