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varScale="1">
        <p:scale>
          <a:sx n="68" d="100"/>
          <a:sy n="68" d="100"/>
        </p:scale>
        <p:origin x="136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13.03.2021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13.03.2021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13.03.2021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13.03.2021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13.03.2021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maxresdefault.jpg"/>
          <p:cNvPicPr>
            <a:picLocks noChangeAspect="1"/>
          </p:cNvPicPr>
          <p:nvPr/>
        </p:nvPicPr>
        <p:blipFill>
          <a:blip r:embed="rId2" cstate="print"/>
          <a:stretch>
            <a:fillRect/>
          </a:stretch>
        </p:blipFill>
        <p:spPr>
          <a:xfrm>
            <a:off x="0" y="0"/>
            <a:ext cx="9144000" cy="6858000"/>
          </a:xfrm>
          <a:prstGeom prst="rect">
            <a:avLst/>
          </a:prstGeom>
        </p:spPr>
      </p:pic>
      <p:sp>
        <p:nvSpPr>
          <p:cNvPr id="4" name="Заголовок 3"/>
          <p:cNvSpPr>
            <a:spLocks noGrp="1"/>
          </p:cNvSpPr>
          <p:nvPr>
            <p:ph type="title"/>
          </p:nvPr>
        </p:nvSpPr>
        <p:spPr>
          <a:xfrm>
            <a:off x="428596" y="500042"/>
            <a:ext cx="8229600" cy="5500726"/>
          </a:xfrm>
        </p:spPr>
        <p:txBody>
          <a:bodyPr>
            <a:normAutofit/>
          </a:bodyPr>
          <a:lstStyle/>
          <a:p>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3100" b="1" i="1" dirty="0" smtClean="0">
                <a:solidFill>
                  <a:srgbClr val="0070C0"/>
                </a:solidFill>
                <a:latin typeface="Times New Roman" pitchFamily="18" charset="0"/>
                <a:cs typeface="Times New Roman" pitchFamily="18" charset="0"/>
              </a:rPr>
              <a:t>Картотека игр</a:t>
            </a:r>
            <a:br>
              <a:rPr lang="ru-RU" sz="3100" b="1" i="1" dirty="0" smtClean="0">
                <a:solidFill>
                  <a:srgbClr val="0070C0"/>
                </a:solidFill>
                <a:latin typeface="Times New Roman" pitchFamily="18" charset="0"/>
                <a:cs typeface="Times New Roman" pitchFamily="18" charset="0"/>
              </a:rPr>
            </a:br>
            <a:r>
              <a:rPr lang="ru-RU" sz="3100" b="1" i="1" dirty="0" smtClean="0">
                <a:solidFill>
                  <a:srgbClr val="0070C0"/>
                </a:solidFill>
                <a:latin typeface="Times New Roman" pitchFamily="18" charset="0"/>
                <a:cs typeface="Times New Roman" pitchFamily="18" charset="0"/>
              </a:rPr>
              <a:t> по формированию</a:t>
            </a:r>
            <a:br>
              <a:rPr lang="ru-RU" sz="3100" b="1" i="1" dirty="0" smtClean="0">
                <a:solidFill>
                  <a:srgbClr val="0070C0"/>
                </a:solidFill>
                <a:latin typeface="Times New Roman" pitchFamily="18" charset="0"/>
                <a:cs typeface="Times New Roman" pitchFamily="18" charset="0"/>
              </a:rPr>
            </a:br>
            <a:r>
              <a:rPr lang="ru-RU" sz="3100" b="1" i="1" dirty="0" smtClean="0">
                <a:solidFill>
                  <a:srgbClr val="0070C0"/>
                </a:solidFill>
                <a:latin typeface="Times New Roman" pitchFamily="18" charset="0"/>
                <a:cs typeface="Times New Roman" pitchFamily="18" charset="0"/>
              </a:rPr>
              <a:t> нравственной культуры  </a:t>
            </a:r>
            <a:br>
              <a:rPr lang="ru-RU" sz="3100" b="1" i="1" dirty="0" smtClean="0">
                <a:solidFill>
                  <a:srgbClr val="0070C0"/>
                </a:solidFill>
                <a:latin typeface="Times New Roman" pitchFamily="18" charset="0"/>
                <a:cs typeface="Times New Roman" pitchFamily="18" charset="0"/>
              </a:rPr>
            </a:br>
            <a:r>
              <a:rPr lang="ru-RU" sz="3100" b="1" i="1" dirty="0" smtClean="0">
                <a:solidFill>
                  <a:srgbClr val="0070C0"/>
                </a:solidFill>
                <a:latin typeface="Times New Roman" pitchFamily="18" charset="0"/>
                <a:cs typeface="Times New Roman" pitchFamily="18" charset="0"/>
              </a:rPr>
              <a:t>старших дошкольников.</a:t>
            </a:r>
            <a:br>
              <a:rPr lang="ru-RU" sz="3100" b="1" i="1" dirty="0" smtClean="0">
                <a:solidFill>
                  <a:srgbClr val="0070C0"/>
                </a:solidFill>
                <a:latin typeface="Times New Roman" pitchFamily="18" charset="0"/>
                <a:cs typeface="Times New Roman" pitchFamily="18" charset="0"/>
              </a:rPr>
            </a:br>
            <a:r>
              <a:rPr lang="ru-RU" sz="2200" i="1" dirty="0" smtClean="0">
                <a:latin typeface="Times New Roman" pitchFamily="18" charset="0"/>
                <a:cs typeface="Times New Roman" pitchFamily="18" charset="0"/>
              </a:rPr>
              <a:t/>
            </a:r>
            <a:br>
              <a:rPr lang="ru-RU" sz="2200" i="1"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letniy-fon-shablon-prezenacii-leto2.jpg"/>
          <p:cNvPicPr>
            <a:picLocks noChangeAspect="1"/>
          </p:cNvPicPr>
          <p:nvPr/>
        </p:nvPicPr>
        <p:blipFill>
          <a:blip r:embed="rId2" cstate="print"/>
          <a:stretch>
            <a:fillRect/>
          </a:stretch>
        </p:blipFill>
        <p:spPr>
          <a:xfrm>
            <a:off x="0" y="0"/>
            <a:ext cx="9144000" cy="6839712"/>
          </a:xfrm>
          <a:prstGeom prst="rect">
            <a:avLst/>
          </a:prstGeom>
        </p:spPr>
      </p:pic>
      <p:sp>
        <p:nvSpPr>
          <p:cNvPr id="2" name="Заголовок 1"/>
          <p:cNvSpPr>
            <a:spLocks noGrp="1"/>
          </p:cNvSpPr>
          <p:nvPr>
            <p:ph type="title"/>
          </p:nvPr>
        </p:nvSpPr>
        <p:spPr>
          <a:xfrm>
            <a:off x="457200" y="274638"/>
            <a:ext cx="8229600" cy="6011882"/>
          </a:xfrm>
        </p:spPr>
        <p:txBody>
          <a:bodyPr>
            <a:normAutofit/>
          </a:bodyPr>
          <a:lstStyle/>
          <a:p>
            <a:pPr fontAlgn="base"/>
            <a:r>
              <a:rPr lang="ru-RU" sz="1600" b="1" dirty="0" smtClean="0">
                <a:solidFill>
                  <a:srgbClr val="00B050"/>
                </a:solidFill>
                <a:latin typeface="Times New Roman" pitchFamily="18" charset="0"/>
                <a:cs typeface="Times New Roman" pitchFamily="18" charset="0"/>
              </a:rPr>
              <a:t>ИГРА «НАЗОВИ ЛАСКОВО»</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учить детей подбирать ласковые слова, образовывать уменьшительно-ласкательные слова и говорить их друг другу. Воспитывать дружелюбие, ласковость, нежность.</a:t>
            </a:r>
            <a:br>
              <a:rPr lang="ru-RU" sz="1400"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Игровые действия:</a:t>
            </a:r>
            <a:r>
              <a:rPr lang="ru-RU" sz="1400" dirty="0" smtClean="0">
                <a:latin typeface="Times New Roman" pitchFamily="18" charset="0"/>
                <a:cs typeface="Times New Roman" pitchFamily="18" charset="0"/>
              </a:rPr>
              <a:t> дети встают в круг. Выбирается водящий – Фея Нежность. Этот ребенок по очереди дотрагивается волшебной палочкой до всех детей в круге. Выбранный ребенок говорит нежные слова соседу справа (слева). Например, милый, дорогой Ванечка и т.д.</a:t>
            </a:r>
            <a:br>
              <a:rPr lang="ru-RU" sz="1400"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Правила игры:</a:t>
            </a:r>
            <a:r>
              <a:rPr lang="ru-RU" sz="1400" dirty="0" smtClean="0">
                <a:latin typeface="Times New Roman" pitchFamily="18" charset="0"/>
                <a:cs typeface="Times New Roman" pitchFamily="18" charset="0"/>
              </a:rPr>
              <a:t> думать, правильно образовывать и подбирать слова, слушать внимательно ответы товарищей, при необходимости – помогать.</a:t>
            </a:r>
            <a:br>
              <a:rPr lang="ru-RU" sz="1400"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Оборудование:</a:t>
            </a:r>
            <a:r>
              <a:rPr lang="ru-RU" sz="1400" dirty="0" smtClean="0">
                <a:latin typeface="Times New Roman" pitchFamily="18" charset="0"/>
                <a:cs typeface="Times New Roman" pitchFamily="18" charset="0"/>
              </a:rPr>
              <a:t> волшебная палочка.</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600" b="1" dirty="0" smtClean="0">
                <a:solidFill>
                  <a:srgbClr val="00B050"/>
                </a:solidFill>
                <a:latin typeface="Times New Roman" pitchFamily="18" charset="0"/>
                <a:cs typeface="Times New Roman" pitchFamily="18" charset="0"/>
              </a:rPr>
              <a:t>ИГРА «КРУГ ЖЕЛАНИЙ»</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содействовать развитию речи детей, коммуникативных навыков, мышления. Воспитывать миролюбие, твердое желание творить добро.</a:t>
            </a:r>
            <a:br>
              <a:rPr lang="ru-RU" sz="1400"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Игровые действия:</a:t>
            </a:r>
            <a:r>
              <a:rPr lang="ru-RU" sz="1400" dirty="0" smtClean="0">
                <a:latin typeface="Times New Roman" pitchFamily="18" charset="0"/>
                <a:cs typeface="Times New Roman" pitchFamily="18" charset="0"/>
              </a:rPr>
              <a:t> дети становятся в круг и, передавая игрушку по очереди, друг другу, высказывают свои пожелания. Например, «Я хочу, чтоб все зло на планете исчезло». И т.п.</a:t>
            </a:r>
            <a:br>
              <a:rPr lang="ru-RU" sz="1400" dirty="0" smtClean="0">
                <a:latin typeface="Times New Roman" pitchFamily="18" charset="0"/>
                <a:cs typeface="Times New Roman" pitchFamily="18" charset="0"/>
              </a:rPr>
            </a:b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letniy-fon-shablon-prezenacii-leto2.jpg"/>
          <p:cNvPicPr>
            <a:picLocks noChangeAspect="1"/>
          </p:cNvPicPr>
          <p:nvPr/>
        </p:nvPicPr>
        <p:blipFill>
          <a:blip r:embed="rId2" cstate="print"/>
          <a:stretch>
            <a:fillRect/>
          </a:stretch>
        </p:blipFill>
        <p:spPr>
          <a:xfrm>
            <a:off x="0" y="0"/>
            <a:ext cx="9144000" cy="6839712"/>
          </a:xfrm>
          <a:prstGeom prst="rect">
            <a:avLst/>
          </a:prstGeom>
        </p:spPr>
      </p:pic>
      <p:sp>
        <p:nvSpPr>
          <p:cNvPr id="2" name="Заголовок 1"/>
          <p:cNvSpPr>
            <a:spLocks noGrp="1"/>
          </p:cNvSpPr>
          <p:nvPr>
            <p:ph type="title"/>
          </p:nvPr>
        </p:nvSpPr>
        <p:spPr>
          <a:xfrm>
            <a:off x="457200" y="274638"/>
            <a:ext cx="8229600" cy="6011882"/>
          </a:xfrm>
        </p:spPr>
        <p:txBody>
          <a:bodyPr>
            <a:normAutofit fontScale="90000"/>
          </a:bodyPr>
          <a:lstStyle/>
          <a:p>
            <a:pPr lvl="0"/>
            <a:r>
              <a:rPr lang="ru-RU" sz="1300" b="1" dirty="0" smtClean="0">
                <a:latin typeface="Times New Roman" pitchFamily="18" charset="0"/>
                <a:cs typeface="Times New Roman" pitchFamily="18" charset="0"/>
              </a:rPr>
              <a:t/>
            </a:r>
            <a:br>
              <a:rPr lang="ru-RU" sz="1300" b="1" dirty="0" smtClean="0">
                <a:latin typeface="Times New Roman" pitchFamily="18" charset="0"/>
                <a:cs typeface="Times New Roman" pitchFamily="18" charset="0"/>
              </a:rPr>
            </a:br>
            <a:r>
              <a:rPr lang="ru-RU" sz="1300" b="1" dirty="0" smtClean="0">
                <a:latin typeface="Times New Roman" pitchFamily="18" charset="0"/>
                <a:cs typeface="Times New Roman" pitchFamily="18" charset="0"/>
              </a:rPr>
              <a:t/>
            </a:r>
            <a:br>
              <a:rPr lang="ru-RU" sz="1300" b="1" dirty="0" smtClean="0">
                <a:latin typeface="Times New Roman" pitchFamily="18" charset="0"/>
                <a:cs typeface="Times New Roman" pitchFamily="18" charset="0"/>
              </a:rPr>
            </a:br>
            <a:r>
              <a:rPr lang="ru-RU" sz="1300" b="1" dirty="0" smtClean="0">
                <a:latin typeface="Times New Roman" pitchFamily="18" charset="0"/>
                <a:cs typeface="Times New Roman" pitchFamily="18" charset="0"/>
              </a:rPr>
              <a:t/>
            </a:r>
            <a:br>
              <a:rPr lang="ru-RU" sz="1300" b="1" dirty="0" smtClean="0">
                <a:latin typeface="Times New Roman" pitchFamily="18" charset="0"/>
                <a:cs typeface="Times New Roman" pitchFamily="18" charset="0"/>
              </a:rPr>
            </a:br>
            <a:r>
              <a:rPr lang="ru-RU" sz="1300" b="1" dirty="0" smtClean="0">
                <a:latin typeface="Times New Roman" pitchFamily="18" charset="0"/>
                <a:cs typeface="Times New Roman" pitchFamily="18" charset="0"/>
              </a:rPr>
              <a:t/>
            </a:r>
            <a:br>
              <a:rPr lang="ru-RU" sz="1300" b="1" dirty="0" smtClean="0">
                <a:latin typeface="Times New Roman" pitchFamily="18" charset="0"/>
                <a:cs typeface="Times New Roman" pitchFamily="18" charset="0"/>
              </a:rPr>
            </a:br>
            <a:r>
              <a:rPr lang="ru-RU" sz="1800" b="1" dirty="0" smtClean="0">
                <a:solidFill>
                  <a:srgbClr val="00B050"/>
                </a:solidFill>
                <a:latin typeface="Times New Roman" pitchFamily="18" charset="0"/>
                <a:cs typeface="Times New Roman" pitchFamily="18" charset="0"/>
              </a:rPr>
              <a:t>Игра «Щедрые подарки».</a:t>
            </a:r>
            <a:r>
              <a:rPr lang="ru-RU" sz="1300" dirty="0" smtClean="0">
                <a:latin typeface="Times New Roman" pitchFamily="18" charset="0"/>
                <a:cs typeface="Times New Roman" pitchFamily="18" charset="0"/>
              </a:rPr>
              <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
            </a:r>
            <a:br>
              <a:rPr lang="ru-RU" sz="13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Цель:</a:t>
            </a:r>
            <a:r>
              <a:rPr lang="ru-RU" sz="1600" dirty="0" smtClean="0">
                <a:latin typeface="Times New Roman" pitchFamily="18" charset="0"/>
                <a:cs typeface="Times New Roman" pitchFamily="18" charset="0"/>
              </a:rPr>
              <a:t> формирование  способности к восприятию добра, справедливости и щедрости.</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Распределение ролей:</a:t>
            </a:r>
            <a:r>
              <a:rPr lang="ru-RU" sz="1600" dirty="0" smtClean="0">
                <a:latin typeface="Times New Roman" pitchFamily="18" charset="0"/>
                <a:cs typeface="Times New Roman" pitchFamily="18" charset="0"/>
              </a:rPr>
              <a:t>  Один ребенок  - Фея Щедрости.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Остальные дети получают разные буквы и запоминают их.</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Ход игры</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Под музыку дети кружатся. Когда музыка обрывается, дети замирают.</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«Фея Щедрости» дотрагивается до кого-нибудь своей волшебной палочкой. При этом ребенок называет свою букву. «Фея Щедрости» должна придумать, какой щедрый подарок на данную букву она приготовила.</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Например, тому, у кого буква «З», она подарит зонтик, чтобы он не промок под дождем, или зайчика, чтоб он с ним играл. Если «Фея Щедрости» не может сама придумать какой-нибудь подарок, ей помогают те дети, которых она уже «оживила».</a:t>
            </a:r>
            <a:br>
              <a:rPr lang="ru-RU" sz="16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
            </a:r>
            <a:br>
              <a:rPr lang="ru-RU" sz="1300" dirty="0" smtClean="0">
                <a:latin typeface="Times New Roman" pitchFamily="18" charset="0"/>
                <a:cs typeface="Times New Roman" pitchFamily="18" charset="0"/>
              </a:rPr>
            </a:br>
            <a:r>
              <a:rPr lang="ru-RU" sz="1800" b="1" dirty="0" smtClean="0">
                <a:solidFill>
                  <a:srgbClr val="00B050"/>
                </a:solidFill>
                <a:latin typeface="Times New Roman" pitchFamily="18" charset="0"/>
                <a:cs typeface="Times New Roman" pitchFamily="18" charset="0"/>
              </a:rPr>
              <a:t>Игра «Верные друзья »</a:t>
            </a:r>
            <a:r>
              <a:rPr lang="ru-RU" sz="1300" dirty="0" smtClean="0">
                <a:latin typeface="Times New Roman" pitchFamily="18" charset="0"/>
                <a:cs typeface="Times New Roman" pitchFamily="18" charset="0"/>
              </a:rPr>
              <a:t/>
            </a:r>
            <a:br>
              <a:rPr lang="ru-RU" sz="13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Цель</a:t>
            </a:r>
            <a:r>
              <a:rPr lang="ru-RU" sz="1600" dirty="0" smtClean="0">
                <a:latin typeface="Times New Roman" pitchFamily="18" charset="0"/>
                <a:cs typeface="Times New Roman" pitchFamily="18" charset="0"/>
              </a:rPr>
              <a:t>: формирование представление о взаимопомощи и дружелюбии.</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Ход игры: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Разделить комнату мелом или веревками на две части. Одна часть – суша, другая море. Дети берутся за руки и под музыку ходят по кругу.</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Когда музыка обрывается, все останавливаются. Те дети из круга, которые оказались на «суше», должны спасти тех, кто оказался в «море». Для этого дети выполняют разные задания, которые предлагает им педагог.</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Задача детей</a:t>
            </a:r>
            <a:r>
              <a:rPr lang="ru-RU" sz="1600" dirty="0" smtClean="0">
                <a:latin typeface="Times New Roman" pitchFamily="18" charset="0"/>
                <a:cs typeface="Times New Roman" pitchFamily="18" charset="0"/>
              </a:rPr>
              <a:t> – быстрее спасти своих детей.</a:t>
            </a:r>
            <a:r>
              <a:rPr lang="ru-RU" sz="1600" dirty="0" smtClean="0"/>
              <a:t/>
            </a:r>
            <a:br>
              <a:rPr lang="ru-RU" sz="1600" dirty="0" smtClean="0"/>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letniy-fon-shablon-prezenacii-leto2.jpg"/>
          <p:cNvPicPr>
            <a:picLocks noChangeAspect="1"/>
          </p:cNvPicPr>
          <p:nvPr/>
        </p:nvPicPr>
        <p:blipFill>
          <a:blip r:embed="rId2" cstate="print"/>
          <a:stretch>
            <a:fillRect/>
          </a:stretch>
        </p:blipFill>
        <p:spPr>
          <a:xfrm>
            <a:off x="0" y="0"/>
            <a:ext cx="9144000" cy="6839712"/>
          </a:xfrm>
          <a:prstGeom prst="rect">
            <a:avLst/>
          </a:prstGeom>
        </p:spPr>
      </p:pic>
      <p:sp>
        <p:nvSpPr>
          <p:cNvPr id="2" name="Заголовок 1"/>
          <p:cNvSpPr>
            <a:spLocks noGrp="1"/>
          </p:cNvSpPr>
          <p:nvPr>
            <p:ph type="title"/>
          </p:nvPr>
        </p:nvSpPr>
        <p:spPr>
          <a:xfrm>
            <a:off x="457200" y="500042"/>
            <a:ext cx="8043890" cy="5357850"/>
          </a:xfrm>
        </p:spPr>
        <p:txBody>
          <a:bodyPr>
            <a:normAutofit/>
          </a:bodyPr>
          <a:lstStyle/>
          <a:p>
            <a:pPr lvl="0" eaLnBrk="0" fontAlgn="base" hangingPunct="0">
              <a:spcAft>
                <a:spcPct val="0"/>
              </a:spcAft>
            </a:pPr>
            <a:r>
              <a:rPr lang="ru-RU" sz="1600" b="1" dirty="0" smtClean="0">
                <a:solidFill>
                  <a:srgbClr val="00B050"/>
                </a:solidFill>
                <a:latin typeface="Times New Roman" pitchFamily="18" charset="0"/>
                <a:ea typeface="Times New Roman" pitchFamily="18" charset="0"/>
                <a:cs typeface="Times New Roman" pitchFamily="18" charset="0"/>
              </a:rPr>
              <a:t>Игра «Как надо заботиться»</a:t>
            </a:r>
            <a:r>
              <a:rPr lang="ru-RU" sz="1300" dirty="0" smtClean="0">
                <a:latin typeface="Times New Roman" pitchFamily="18" charset="0"/>
                <a:cs typeface="Times New Roman" pitchFamily="18" charset="0"/>
              </a:rPr>
              <a:t/>
            </a:r>
            <a:br>
              <a:rPr lang="ru-RU" sz="1300" dirty="0" smtClean="0">
                <a:latin typeface="Times New Roman" pitchFamily="18" charset="0"/>
                <a:cs typeface="Times New Roman" pitchFamily="18" charset="0"/>
              </a:rPr>
            </a:br>
            <a:r>
              <a:rPr lang="ru-RU" sz="1400" b="1" dirty="0" smtClean="0">
                <a:solidFill>
                  <a:srgbClr val="000000"/>
                </a:solidFill>
                <a:latin typeface="Times New Roman" pitchFamily="18" charset="0"/>
                <a:ea typeface="Times New Roman" pitchFamily="18" charset="0"/>
                <a:cs typeface="Times New Roman" pitchFamily="18" charset="0"/>
              </a:rPr>
              <a:t>Цель:</a:t>
            </a:r>
            <a:r>
              <a:rPr lang="ru-RU" sz="1400" dirty="0" smtClean="0">
                <a:solidFill>
                  <a:srgbClr val="000000"/>
                </a:solidFill>
                <a:latin typeface="Times New Roman" pitchFamily="18" charset="0"/>
                <a:ea typeface="Times New Roman" pitchFamily="18" charset="0"/>
                <a:cs typeface="Times New Roman" pitchFamily="18" charset="0"/>
              </a:rPr>
              <a:t>  формирование представлений о добре, любви и заботе.</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b="1" dirty="0" smtClean="0">
                <a:solidFill>
                  <a:srgbClr val="000000"/>
                </a:solidFill>
                <a:latin typeface="Times New Roman" pitchFamily="18" charset="0"/>
                <a:ea typeface="Times New Roman" pitchFamily="18" charset="0"/>
                <a:cs typeface="Times New Roman" pitchFamily="18" charset="0"/>
              </a:rPr>
              <a:t>Ход игры</a:t>
            </a:r>
            <a:r>
              <a:rPr lang="ru-RU" sz="1400" dirty="0" smtClean="0">
                <a:solidFill>
                  <a:srgbClr val="000000"/>
                </a:solidFill>
                <a:latin typeface="Times New Roman" pitchFamily="18" charset="0"/>
                <a:ea typeface="Times New Roman" pitchFamily="18" charset="0"/>
                <a:cs typeface="Times New Roman" pitchFamily="18" charset="0"/>
              </a:rPr>
              <a:t>:</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solidFill>
                  <a:srgbClr val="000000"/>
                </a:solidFill>
                <a:latin typeface="Times New Roman" pitchFamily="18" charset="0"/>
                <a:ea typeface="Times New Roman" pitchFamily="18" charset="0"/>
                <a:cs typeface="Times New Roman" pitchFamily="18" charset="0"/>
              </a:rPr>
              <a:t> Дети встают в круг. Педагог обходит круг и вкладывает в руки детей разных игрушечных зверей,</a:t>
            </a:r>
            <a:br>
              <a:rPr lang="ru-RU" sz="1400" dirty="0" smtClean="0">
                <a:solidFill>
                  <a:srgbClr val="000000"/>
                </a:solidFill>
                <a:latin typeface="Times New Roman" pitchFamily="18" charset="0"/>
                <a:ea typeface="Times New Roman" pitchFamily="18" charset="0"/>
                <a:cs typeface="Times New Roman" pitchFamily="18" charset="0"/>
              </a:rPr>
            </a:br>
            <a:r>
              <a:rPr lang="ru-RU" sz="1400" dirty="0" smtClean="0">
                <a:solidFill>
                  <a:srgbClr val="000000"/>
                </a:solidFill>
                <a:latin typeface="Times New Roman" pitchFamily="18" charset="0"/>
                <a:ea typeface="Times New Roman" pitchFamily="18" charset="0"/>
                <a:cs typeface="Times New Roman" pitchFamily="18" charset="0"/>
              </a:rPr>
              <a:t> а затем называет одного игрушечного зверя, например, кошку. Тот, у кого в руках оказывается кошка, </a:t>
            </a:r>
            <a:br>
              <a:rPr lang="ru-RU" sz="1400" dirty="0" smtClean="0">
                <a:solidFill>
                  <a:srgbClr val="000000"/>
                </a:solidFill>
                <a:latin typeface="Times New Roman" pitchFamily="18" charset="0"/>
                <a:ea typeface="Times New Roman" pitchFamily="18" charset="0"/>
                <a:cs typeface="Times New Roman" pitchFamily="18" charset="0"/>
              </a:rPr>
            </a:br>
            <a:r>
              <a:rPr lang="ru-RU" sz="1400" dirty="0" smtClean="0">
                <a:solidFill>
                  <a:srgbClr val="000000"/>
                </a:solidFill>
                <a:latin typeface="Times New Roman" pitchFamily="18" charset="0"/>
                <a:ea typeface="Times New Roman" pitchFamily="18" charset="0"/>
                <a:cs typeface="Times New Roman" pitchFamily="18" charset="0"/>
              </a:rPr>
              <a:t>выходит на середину круга и просит детей по очереди рассказать,</a:t>
            </a:r>
            <a:br>
              <a:rPr lang="ru-RU" sz="1400" dirty="0" smtClean="0">
                <a:solidFill>
                  <a:srgbClr val="000000"/>
                </a:solidFill>
                <a:latin typeface="Times New Roman" pitchFamily="18" charset="0"/>
                <a:ea typeface="Times New Roman" pitchFamily="18" charset="0"/>
                <a:cs typeface="Times New Roman" pitchFamily="18" charset="0"/>
              </a:rPr>
            </a:br>
            <a:r>
              <a:rPr lang="ru-RU" sz="1400" dirty="0" smtClean="0">
                <a:solidFill>
                  <a:srgbClr val="000000"/>
                </a:solidFill>
                <a:latin typeface="Times New Roman" pitchFamily="18" charset="0"/>
                <a:ea typeface="Times New Roman" pitchFamily="18" charset="0"/>
                <a:cs typeface="Times New Roman" pitchFamily="18" charset="0"/>
              </a:rPr>
              <a:t> как нужно заботиться о кошке. Ребенок в центре круга дарит свою игрушку тому, чей рассказ понравился ему больше.</a:t>
            </a:r>
            <a:r>
              <a:rPr lang="ru-RU" sz="1300" dirty="0" smtClean="0">
                <a:latin typeface="Times New Roman" pitchFamily="18" charset="0"/>
                <a:cs typeface="Times New Roman" pitchFamily="18" charset="0"/>
              </a:rPr>
              <a:t/>
            </a:r>
            <a:br>
              <a:rPr lang="ru-RU" sz="1300" dirty="0" smtClean="0">
                <a:latin typeface="Times New Roman" pitchFamily="18" charset="0"/>
                <a:cs typeface="Times New Roman" pitchFamily="18" charset="0"/>
              </a:rPr>
            </a:br>
            <a:r>
              <a:rPr lang="ru-RU" sz="1300" b="1" dirty="0" smtClean="0">
                <a:solidFill>
                  <a:srgbClr val="000000"/>
                </a:solidFill>
                <a:latin typeface="Times New Roman" pitchFamily="18" charset="0"/>
                <a:ea typeface="Times New Roman" pitchFamily="18" charset="0"/>
                <a:cs typeface="Times New Roman" pitchFamily="18" charset="0"/>
              </a:rPr>
              <a:t/>
            </a:r>
            <a:br>
              <a:rPr lang="ru-RU" sz="1300" b="1" dirty="0" smtClean="0">
                <a:solidFill>
                  <a:srgbClr val="000000"/>
                </a:solidFill>
                <a:latin typeface="Times New Roman" pitchFamily="18" charset="0"/>
                <a:ea typeface="Times New Roman" pitchFamily="18" charset="0"/>
                <a:cs typeface="Times New Roman" pitchFamily="18" charset="0"/>
              </a:rPr>
            </a:br>
            <a:r>
              <a:rPr lang="ru-RU" sz="1300" b="1" dirty="0" smtClean="0">
                <a:solidFill>
                  <a:srgbClr val="000000"/>
                </a:solidFill>
                <a:latin typeface="Times New Roman" pitchFamily="18" charset="0"/>
                <a:ea typeface="Times New Roman" pitchFamily="18" charset="0"/>
                <a:cs typeface="Times New Roman" pitchFamily="18" charset="0"/>
              </a:rPr>
              <a:t/>
            </a:r>
            <a:br>
              <a:rPr lang="ru-RU" sz="1300" b="1" dirty="0" smtClean="0">
                <a:solidFill>
                  <a:srgbClr val="000000"/>
                </a:solidFill>
                <a:latin typeface="Times New Roman" pitchFamily="18" charset="0"/>
                <a:ea typeface="Times New Roman" pitchFamily="18" charset="0"/>
                <a:cs typeface="Times New Roman" pitchFamily="18" charset="0"/>
              </a:rPr>
            </a:br>
            <a:r>
              <a:rPr lang="ru-RU" sz="1300" b="1" dirty="0" smtClean="0">
                <a:solidFill>
                  <a:srgbClr val="000000"/>
                </a:solidFill>
                <a:latin typeface="Times New Roman" pitchFamily="18" charset="0"/>
                <a:ea typeface="Times New Roman" pitchFamily="18" charset="0"/>
                <a:cs typeface="Times New Roman" pitchFamily="18" charset="0"/>
              </a:rPr>
              <a:t/>
            </a:r>
            <a:br>
              <a:rPr lang="ru-RU" sz="1300" b="1" dirty="0" smtClean="0">
                <a:solidFill>
                  <a:srgbClr val="000000"/>
                </a:solidFill>
                <a:latin typeface="Times New Roman" pitchFamily="18" charset="0"/>
                <a:ea typeface="Times New Roman" pitchFamily="18" charset="0"/>
                <a:cs typeface="Times New Roman" pitchFamily="18" charset="0"/>
              </a:rPr>
            </a:br>
            <a:r>
              <a:rPr lang="ru-RU" sz="1600" b="1" dirty="0" smtClean="0">
                <a:solidFill>
                  <a:srgbClr val="00B050"/>
                </a:solidFill>
                <a:latin typeface="Times New Roman" pitchFamily="18" charset="0"/>
                <a:ea typeface="Times New Roman" pitchFamily="18" charset="0"/>
                <a:cs typeface="Times New Roman" pitchFamily="18" charset="0"/>
              </a:rPr>
              <a:t>Игра «Только хорошее»</a:t>
            </a:r>
            <a:r>
              <a:rPr lang="ru-RU" sz="1300" dirty="0" smtClean="0">
                <a:latin typeface="Times New Roman" pitchFamily="18" charset="0"/>
                <a:cs typeface="Times New Roman" pitchFamily="18" charset="0"/>
              </a:rPr>
              <a:t/>
            </a:r>
            <a:br>
              <a:rPr lang="ru-RU" sz="1300" dirty="0" smtClean="0">
                <a:latin typeface="Times New Roman" pitchFamily="18" charset="0"/>
                <a:cs typeface="Times New Roman" pitchFamily="18" charset="0"/>
              </a:rPr>
            </a:br>
            <a:r>
              <a:rPr lang="ru-RU" sz="1400" b="1" dirty="0" smtClean="0">
                <a:solidFill>
                  <a:srgbClr val="000000"/>
                </a:solidFill>
                <a:latin typeface="Times New Roman" pitchFamily="18" charset="0"/>
                <a:ea typeface="Times New Roman" pitchFamily="18" charset="0"/>
                <a:cs typeface="Times New Roman" pitchFamily="18" charset="0"/>
              </a:rPr>
              <a:t>Цель</a:t>
            </a:r>
            <a:r>
              <a:rPr lang="ru-RU" sz="1400" dirty="0" smtClean="0">
                <a:solidFill>
                  <a:srgbClr val="000000"/>
                </a:solidFill>
                <a:latin typeface="Times New Roman" pitchFamily="18" charset="0"/>
                <a:ea typeface="Times New Roman" pitchFamily="18" charset="0"/>
                <a:cs typeface="Times New Roman" pitchFamily="18" charset="0"/>
              </a:rPr>
              <a:t>: формирование у детей  представление о добре; развитие устной речи: творческого мышления, воображения.</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b="1" dirty="0" smtClean="0">
                <a:solidFill>
                  <a:srgbClr val="000000"/>
                </a:solidFill>
                <a:latin typeface="Times New Roman" pitchFamily="18" charset="0"/>
                <a:ea typeface="Times New Roman" pitchFamily="18" charset="0"/>
                <a:cs typeface="Times New Roman" pitchFamily="18" charset="0"/>
              </a:rPr>
              <a:t>Ход игры:</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solidFill>
                  <a:srgbClr val="000000"/>
                </a:solidFill>
                <a:latin typeface="Times New Roman" pitchFamily="18" charset="0"/>
                <a:ea typeface="Times New Roman" pitchFamily="18" charset="0"/>
                <a:cs typeface="Times New Roman" pitchFamily="18" charset="0"/>
              </a:rPr>
              <a:t>   Педагог с мячом в руках встает перед детьми, просит их выстроиться в ряд, а затем каждому из них бросает мяч. Дети ловят мяч только тогда, когда воспитателем произносится какое-либо хорошее качество (правдивость, доброта, аккуратность).</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solidFill>
                  <a:srgbClr val="000000"/>
                </a:solidFill>
                <a:latin typeface="Times New Roman" pitchFamily="18" charset="0"/>
                <a:ea typeface="Times New Roman" pitchFamily="18" charset="0"/>
                <a:cs typeface="Times New Roman" pitchFamily="18" charset="0"/>
              </a:rPr>
              <a:t>    В этом случае они делают шаг в сторону педагога. Если дети случайно «поймают плохое качество» (нетерпимость, жадность, злость), они делают шаг назад. Побеждает тот, кто первым дойдет до педагога. Этот человек становится ведущим.</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endParaRPr lang="ru-RU" sz="1400" dirty="0"/>
          </a:p>
        </p:txBody>
      </p:sp>
      <p:sp>
        <p:nvSpPr>
          <p:cNvPr id="1025" name="Rectangle 1"/>
          <p:cNvSpPr>
            <a:spLocks noChangeArrowheads="1"/>
          </p:cNvSpPr>
          <p:nvPr/>
        </p:nvSpPr>
        <p:spPr bwMode="auto">
          <a:xfrm>
            <a:off x="1000099" y="-1780769"/>
            <a:ext cx="5357851"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endParaRPr kumimoji="0" lang="ru-RU" sz="12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Char char="•"/>
              <a:tabLst/>
            </a:pPr>
            <a:endParaRPr lang="ru-RU" sz="1200" b="1" dirty="0" smtClean="0">
              <a:solidFill>
                <a:srgbClr val="000000"/>
              </a:solidFill>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Char char="•"/>
              <a:tabLst/>
            </a:pPr>
            <a:endParaRPr kumimoji="0" lang="ru-RU" sz="12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Char char="•"/>
              <a:tabLst/>
            </a:pPr>
            <a:endParaRPr lang="ru-RU" sz="1200" b="1" dirty="0" smtClean="0">
              <a:solidFill>
                <a:srgbClr val="000000"/>
              </a:solidFill>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Char char="•"/>
              <a:tabLst/>
            </a:pPr>
            <a:endParaRPr kumimoji="0" lang="ru-RU" sz="12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Char char="•"/>
              <a:tabLst/>
            </a:pPr>
            <a:endParaRPr lang="ru-RU" sz="1200" b="1" dirty="0" smtClean="0">
              <a:solidFill>
                <a:srgbClr val="000000"/>
              </a:solidFill>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Char char="•"/>
              <a:tabLst/>
            </a:pPr>
            <a:endParaRPr kumimoji="0" lang="ru-RU" sz="12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Char char="•"/>
              <a:tabLst/>
            </a:pPr>
            <a:endParaRPr lang="ru-RU" sz="1200" b="1" dirty="0" smtClean="0">
              <a:solidFill>
                <a:srgbClr val="000000"/>
              </a:solidFill>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Char char="•"/>
              <a:tabLst/>
            </a:pPr>
            <a:endParaRPr kumimoji="0" lang="ru-RU" sz="12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letniy-fon-shablon-prezenacii-leto2.jpg"/>
          <p:cNvPicPr>
            <a:picLocks noChangeAspect="1"/>
          </p:cNvPicPr>
          <p:nvPr/>
        </p:nvPicPr>
        <p:blipFill>
          <a:blip r:embed="rId2" cstate="print"/>
          <a:stretch>
            <a:fillRect/>
          </a:stretch>
        </p:blipFill>
        <p:spPr>
          <a:xfrm>
            <a:off x="0" y="0"/>
            <a:ext cx="9144000" cy="6839712"/>
          </a:xfrm>
          <a:prstGeom prst="rect">
            <a:avLst/>
          </a:prstGeom>
        </p:spPr>
      </p:pic>
      <p:sp>
        <p:nvSpPr>
          <p:cNvPr id="2" name="Заголовок 1"/>
          <p:cNvSpPr>
            <a:spLocks noGrp="1"/>
          </p:cNvSpPr>
          <p:nvPr>
            <p:ph type="title"/>
          </p:nvPr>
        </p:nvSpPr>
        <p:spPr>
          <a:xfrm>
            <a:off x="457200" y="274638"/>
            <a:ext cx="8229600" cy="5226064"/>
          </a:xfrm>
        </p:spPr>
        <p:txBody>
          <a:bodyPr>
            <a:normAutofit fontScale="90000"/>
          </a:bodyPr>
          <a:lstStyle/>
          <a:p>
            <a:pPr lvl="0"/>
            <a:r>
              <a:rPr lang="ru-RU" sz="1600" b="1" dirty="0" smtClean="0">
                <a:latin typeface="Times New Roman" pitchFamily="18" charset="0"/>
                <a:cs typeface="Times New Roman" pitchFamily="18" charset="0"/>
              </a:rPr>
              <a:t/>
            </a:r>
            <a:br>
              <a:rPr lang="ru-RU" sz="1600" b="1"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
            </a:r>
            <a:br>
              <a:rPr lang="ru-RU" sz="1600" b="1"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
            </a:r>
            <a:br>
              <a:rPr lang="ru-RU" sz="1600" b="1"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
            </a:r>
            <a:br>
              <a:rPr lang="ru-RU" sz="1600" b="1"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
            </a:r>
            <a:br>
              <a:rPr lang="ru-RU" sz="1600" b="1" dirty="0" smtClean="0">
                <a:latin typeface="Times New Roman" pitchFamily="18" charset="0"/>
                <a:cs typeface="Times New Roman" pitchFamily="18" charset="0"/>
              </a:rPr>
            </a:br>
            <a:r>
              <a:rPr lang="ru-RU" sz="1800" b="1" dirty="0" smtClean="0">
                <a:solidFill>
                  <a:srgbClr val="00B050"/>
                </a:solidFill>
                <a:latin typeface="Times New Roman" pitchFamily="18" charset="0"/>
                <a:cs typeface="Times New Roman" pitchFamily="18" charset="0"/>
              </a:rPr>
              <a:t/>
            </a:r>
            <a:br>
              <a:rPr lang="ru-RU" sz="1800" b="1" dirty="0" smtClean="0">
                <a:solidFill>
                  <a:srgbClr val="00B050"/>
                </a:solidFill>
                <a:latin typeface="Times New Roman" pitchFamily="18" charset="0"/>
                <a:cs typeface="Times New Roman" pitchFamily="18" charset="0"/>
              </a:rPr>
            </a:br>
            <a:r>
              <a:rPr lang="ru-RU" sz="1800" b="1" dirty="0" smtClean="0">
                <a:solidFill>
                  <a:srgbClr val="00B050"/>
                </a:solidFill>
                <a:latin typeface="Times New Roman" pitchFamily="18" charset="0"/>
                <a:cs typeface="Times New Roman" pitchFamily="18" charset="0"/>
              </a:rPr>
              <a:t>Игра «Палочка-выручалочка»</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Цель: </a:t>
            </a:r>
            <a:r>
              <a:rPr lang="ru-RU" sz="1600" dirty="0" smtClean="0">
                <a:latin typeface="Times New Roman" pitchFamily="18" charset="0"/>
                <a:cs typeface="Times New Roman" pitchFamily="18" charset="0"/>
              </a:rPr>
              <a:t>воспитание  в детях чувства взаимопомощи и сотрудничества, развитие связной речи.</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Ход игры:</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Дети встают в круг и по очереди вспоминают какую-либо ситуацию, когда им нужна была помощь.</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Например: плохое настроение, болел зуб, кто-то обидел, не купили новую игрушку. У педагога в руках красивая палочка-выручалочка.</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Когда первый ребенок расскажет о своей проблеме, педагог говорит: «Палочка-выручалочка, помогай! Друга из беды выручай!». Тот из детей, кто знает, как помочь другу в беде, поднимает руку, и педагог передаёт ему палочку-выручалочку. Этот ребенок прикасается палочкой к своему другу и рассказывает, как можно помочь ему.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Если никто из детей не знает, как помочь своим друзьям, педагог сам прикасается палочкой-выручалочкой к тому или иному человеку и рассказывает детям, как можно выручить друга из беды.</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solidFill>
                  <a:srgbClr val="00B050"/>
                </a:solidFill>
                <a:latin typeface="Times New Roman" pitchFamily="18" charset="0"/>
                <a:cs typeface="Times New Roman" pitchFamily="18" charset="0"/>
              </a:rPr>
              <a:t/>
            </a:r>
            <a:br>
              <a:rPr lang="ru-RU" sz="1600" dirty="0" smtClean="0">
                <a:solidFill>
                  <a:srgbClr val="00B050"/>
                </a:solidFill>
                <a:latin typeface="Times New Roman" pitchFamily="18" charset="0"/>
                <a:cs typeface="Times New Roman" pitchFamily="18" charset="0"/>
              </a:rPr>
            </a:br>
            <a:r>
              <a:rPr lang="ru-RU" sz="1800" b="1" dirty="0" smtClean="0">
                <a:solidFill>
                  <a:srgbClr val="00B050"/>
                </a:solidFill>
                <a:latin typeface="Times New Roman" pitchFamily="18" charset="0"/>
                <a:cs typeface="Times New Roman" pitchFamily="18" charset="0"/>
              </a:rPr>
              <a:t>Игра «Жизнь в лесу»</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Цель: </a:t>
            </a:r>
            <a:r>
              <a:rPr lang="ru-RU" sz="1600" dirty="0" smtClean="0">
                <a:latin typeface="Times New Roman" pitchFamily="18" charset="0"/>
                <a:cs typeface="Times New Roman" pitchFamily="18" charset="0"/>
              </a:rPr>
              <a:t>воспитание нравственно-волевых качеств личности у детей старшего дошкольного возраста.</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Ход игры:</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Воспитатель (садится на ковер, рассаживая вокруг себя детей): Представьте себе, что вы оказались в лесу и говорите на разных языках. Но вам надо как-то общаться между собой. Как это сделать? Как спросить о чем-нибудь, как выразить свое доброжелательное отношение, не проронив ни слова? Чтобы задать вопрос, как дела, хлопаем своей ладонью по ладони товарища (показ). Чтобы ответить, что все хорошо, наклоняем голову к его плечу; хотим выразить дружбу и любовь - ласково гладим по голове (показ). Готовы?</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Тогда начали. Сейчас раннее утро, выглянуло солнышко, вы только что проснулись...</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Дальнейший ход игры педагог разворачивает произвольно, следя за тем, чтобы дети не разговаривали между собой. Общение без слов исключает ссоры, споры, договоры и т.д.</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letniy-fon-shablon-prezenacii-leto2.jpg"/>
          <p:cNvPicPr>
            <a:picLocks noChangeAspect="1"/>
          </p:cNvPicPr>
          <p:nvPr/>
        </p:nvPicPr>
        <p:blipFill>
          <a:blip r:embed="rId2" cstate="print"/>
          <a:stretch>
            <a:fillRect/>
          </a:stretch>
        </p:blipFill>
        <p:spPr>
          <a:xfrm>
            <a:off x="0" y="0"/>
            <a:ext cx="9144000" cy="6839712"/>
          </a:xfrm>
          <a:prstGeom prst="rect">
            <a:avLst/>
          </a:prstGeom>
        </p:spPr>
      </p:pic>
      <p:pic>
        <p:nvPicPr>
          <p:cNvPr id="3" name="Рисунок 2" descr="dobrota.gif"/>
          <p:cNvPicPr>
            <a:picLocks noChangeAspect="1"/>
          </p:cNvPicPr>
          <p:nvPr/>
        </p:nvPicPr>
        <p:blipFill>
          <a:blip r:embed="rId3" cstate="print"/>
          <a:stretch>
            <a:fillRect/>
          </a:stretch>
        </p:blipFill>
        <p:spPr>
          <a:xfrm>
            <a:off x="1633537" y="552450"/>
            <a:ext cx="5876925" cy="57531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11</Words>
  <Application>Microsoft Office PowerPoint</Application>
  <PresentationFormat>Экран (4:3)</PresentationFormat>
  <Paragraphs>13</Paragraphs>
  <Slides>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6</vt:i4>
      </vt:variant>
    </vt:vector>
  </HeadingPairs>
  <TitlesOfParts>
    <vt:vector size="10" baseType="lpstr">
      <vt:lpstr>Arial</vt:lpstr>
      <vt:lpstr>Calibri</vt:lpstr>
      <vt:lpstr>Times New Roman</vt:lpstr>
      <vt:lpstr>Тема Office</vt:lpstr>
      <vt:lpstr>    Картотека игр  по формированию  нравственной культуры   старших дошкольников.       </vt:lpstr>
      <vt:lpstr>ИГРА «НАЗОВИ ЛАСКОВО» Цель: учить детей подбирать ласковые слова, образовывать уменьшительно-ласкательные слова и говорить их друг другу. Воспитывать дружелюбие, ласковость, нежность. Игровые действия: дети встают в круг. Выбирается водящий – Фея Нежность. Этот ребенок по очереди дотрагивается волшебной палочкой до всех детей в круге. Выбранный ребенок говорит нежные слова соседу справа (слева). Например, милый, дорогой Ванечка и т.д. Правила игры: думать, правильно образовывать и подбирать слова, слушать внимательно ответы товарищей, при необходимости – помогать. Оборудование: волшебная палочка.      ИГРА «КРУГ ЖЕЛАНИЙ» Цель: содействовать развитию речи детей, коммуникативных навыков, мышления. Воспитывать миролюбие, твердое желание творить добро. Игровые действия: дети становятся в круг и, передавая игрушку по очереди, друг другу, высказывают свои пожелания. Например, «Я хочу, чтоб все зло на планете исчезло». И т.п. </vt:lpstr>
      <vt:lpstr>    Игра «Щедрые подарки».  Цель: формирование  способности к восприятию добра, справедливости и щедрости. Распределение ролей:  Один ребенок  - Фея Щедрости.                                            Остальные дети получают разные буквы и запоминают их. Ход игры:    Под музыку дети кружатся. Когда музыка обрывается, дети замирают.  «Фея Щедрости» дотрагивается до кого-нибудь своей волшебной палочкой. При этом ребенок называет свою букву. «Фея Щедрости» должна придумать, какой щедрый подарок на данную букву она приготовила.     Например, тому, у кого буква «З», она подарит зонтик, чтобы он не промок под дождем, или зайчика, чтоб он с ним играл. Если «Фея Щедрости» не может сама придумать какой-нибудь подарок, ей помогают те дети, которых она уже «оживила».    Игра «Верные друзья » Цель: формирование представление о взаимопомощи и дружелюбии. Ход игры:     Разделить комнату мелом или веревками на две части. Одна часть – суша, другая море. Дети берутся за руки и под музыку ходят по кругу.    Когда музыка обрывается, все останавливаются. Те дети из круга, которые оказались на «суше», должны спасти тех, кто оказался в «море». Для этого дети выполняют разные задания, которые предлагает им педагог. Задача детей – быстрее спасти своих детей.  </vt:lpstr>
      <vt:lpstr>Игра «Как надо заботиться» Цель:  формирование представлений о добре, любви и заботе. Ход игры:  Дети встают в круг. Педагог обходит круг и вкладывает в руки детей разных игрушечных зверей,  а затем называет одного игрушечного зверя, например, кошку. Тот, у кого в руках оказывается кошка,  выходит на середину круга и просит детей по очереди рассказать,  как нужно заботиться о кошке. Ребенок в центре круга дарит свою игрушку тому, чей рассказ понравился ему больше.    Игра «Только хорошее» Цель: формирование у детей  представление о добре; развитие устной речи: творческого мышления, воображения. Ход игры:    Педагог с мячом в руках встает перед детьми, просит их выстроиться в ряд, а затем каждому из них бросает мяч. Дети ловят мяч только тогда, когда воспитателем произносится какое-либо хорошее качество (правдивость, доброта, аккуратность).     В этом случае они делают шаг в сторону педагога. Если дети случайно «поймают плохое качество» (нетерпимость, жадность, злость), они делают шаг назад. Побеждает тот, кто первым дойдет до педагога. Этот человек становится ведущим. </vt:lpstr>
      <vt:lpstr>      Игра «Палочка-выручалочка» Цель: воспитание  в детях чувства взаимопомощи и сотрудничества, развитие связной речи. Ход игры:   Дети встают в круг и по очереди вспоминают какую-либо ситуацию, когда им нужна была помощь.    Например: плохое настроение, болел зуб, кто-то обидел, не купили новую игрушку. У педагога в руках красивая палочка-выручалочка.    Когда первый ребенок расскажет о своей проблеме, педагог говорит: «Палочка-выручалочка, помогай! Друга из беды выручай!». Тот из детей, кто знает, как помочь другу в беде, поднимает руку, и педагог передаёт ему палочку-выручалочку. Этот ребенок прикасается палочкой к своему другу и рассказывает, как можно помочь ему.      Если никто из детей не знает, как помочь своим друзьям, педагог сам прикасается палочкой-выручалочкой к тому или иному человеку и рассказывает детям, как можно выручить друга из беды.   Игра «Жизнь в лесу» Цель: воспитание нравственно-волевых качеств личности у детей старшего дошкольного возраста. Ход игры:   Воспитатель (садится на ковер, рассаживая вокруг себя детей): Представьте себе, что вы оказались в лесу и говорите на разных языках. Но вам надо как-то общаться между собой. Как это сделать? Как спросить о чем-нибудь, как выразить свое доброжелательное отношение, не проронив ни слова? Чтобы задать вопрос, как дела, хлопаем своей ладонью по ладони товарища (показ). Чтобы ответить, что все хорошо, наклоняем голову к его плечу; хотим выразить дружбу и любовь - ласково гладим по голове (показ). Готовы?   Тогда начали. Сейчас раннее утро, выглянуло солнышко, вы только что проснулись...    Дальнейший ход игры педагог разворачивает произвольно, следя за тем, чтобы дети не разговаривали между собой. Общение без слов исключает ссоры, споры, договоры и т.д. </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МДОУ «Детский сад№2 комбинированного вида «Капитошка»         Картотека игр  на нравственное развитие  старших дошкольников.         </dc:title>
  <dc:creator>Серега</dc:creator>
  <cp:lastModifiedBy>Юля</cp:lastModifiedBy>
  <cp:revision>4</cp:revision>
  <dcterms:created xsi:type="dcterms:W3CDTF">2018-09-16T10:51:48Z</dcterms:created>
  <dcterms:modified xsi:type="dcterms:W3CDTF">2021-03-12T22:04:38Z</dcterms:modified>
</cp:coreProperties>
</file>