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53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116632"/>
            <a:ext cx="9144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chemeClr val="tx2">
                    <a:lumMod val="50000"/>
                  </a:schemeClr>
                </a:solidFill>
                <a:latin typeface="Arial"/>
              </a:rPr>
              <a:t>Фотоотчет ко Дню народного единства о коллективной работе в </a:t>
            </a: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latin typeface="Arial"/>
              </a:rPr>
              <a:t>старшей </a:t>
            </a:r>
            <a:r>
              <a:rPr lang="ru-RU" sz="2400" b="1" dirty="0">
                <a:solidFill>
                  <a:schemeClr val="tx2">
                    <a:lumMod val="50000"/>
                  </a:schemeClr>
                </a:solidFill>
                <a:latin typeface="Arial"/>
              </a:rPr>
              <a:t>группе. Коллаж «Мы хотим дружить»!</a:t>
            </a:r>
            <a:endParaRPr lang="ru-RU" sz="2400" b="1" i="0" dirty="0">
              <a:solidFill>
                <a:schemeClr val="tx2">
                  <a:lumMod val="50000"/>
                </a:schemeClr>
              </a:solidFill>
              <a:effectLst/>
              <a:latin typeface="Arial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556792"/>
            <a:ext cx="8784976" cy="47929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45600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116632"/>
            <a:ext cx="91440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>
                <a:solidFill>
                  <a:schemeClr val="tx2">
                    <a:lumMod val="50000"/>
                  </a:schemeClr>
                </a:solidFill>
                <a:latin typeface="Arial"/>
              </a:rPr>
              <a:t>Уважаемые </a:t>
            </a:r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  <a:latin typeface="Arial"/>
              </a:rPr>
              <a:t> </a:t>
            </a:r>
            <a:r>
              <a:rPr lang="ru-RU" sz="2000" dirty="0">
                <a:solidFill>
                  <a:schemeClr val="tx2">
                    <a:lumMod val="50000"/>
                  </a:schemeClr>
                </a:solidFill>
                <a:latin typeface="Arial"/>
              </a:rPr>
              <a:t>гости моей странички! Сегодня предлагаю </a:t>
            </a:r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  <a:latin typeface="Arial"/>
              </a:rPr>
              <a:t>вашему вниманию</a:t>
            </a:r>
            <a:r>
              <a:rPr lang="ru-RU" sz="2000" dirty="0">
                <a:solidFill>
                  <a:schemeClr val="tx2">
                    <a:lumMod val="50000"/>
                  </a:schemeClr>
                </a:solidFill>
                <a:latin typeface="Arial"/>
              </a:rPr>
              <a:t> фотоотчет о коллективной работе в </a:t>
            </a:r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  <a:latin typeface="Arial"/>
              </a:rPr>
              <a:t>старшей  </a:t>
            </a:r>
            <a:r>
              <a:rPr lang="ru-RU" sz="2000" dirty="0">
                <a:solidFill>
                  <a:schemeClr val="tx2">
                    <a:lumMod val="50000"/>
                  </a:schemeClr>
                </a:solidFill>
                <a:latin typeface="Arial"/>
              </a:rPr>
              <a:t>группе ко Дню народного единства. Назвали мы наш коллаж</a:t>
            </a:r>
            <a:r>
              <a:rPr lang="ru-RU" sz="2000" b="1" dirty="0">
                <a:solidFill>
                  <a:schemeClr val="tx2">
                    <a:lumMod val="50000"/>
                  </a:schemeClr>
                </a:solidFill>
                <a:latin typeface="Arial"/>
              </a:rPr>
              <a:t> </a:t>
            </a:r>
            <a:r>
              <a:rPr lang="ru-RU" sz="2000" i="1" dirty="0" smtClean="0">
                <a:solidFill>
                  <a:schemeClr val="tx2">
                    <a:lumMod val="50000"/>
                  </a:schemeClr>
                </a:solidFill>
                <a:latin typeface="Arial"/>
              </a:rPr>
              <a:t>(ручной труд)</a:t>
            </a:r>
            <a:r>
              <a:rPr lang="ru-RU" sz="2000" dirty="0">
                <a:solidFill>
                  <a:schemeClr val="tx2">
                    <a:lumMod val="50000"/>
                  </a:schemeClr>
                </a:solidFill>
                <a:latin typeface="Arial"/>
              </a:rPr>
              <a:t> работы</a:t>
            </a:r>
            <a:r>
              <a:rPr lang="ru-RU" sz="2000" b="1" dirty="0">
                <a:solidFill>
                  <a:schemeClr val="tx2">
                    <a:lumMod val="50000"/>
                  </a:schemeClr>
                </a:solidFill>
                <a:latin typeface="Arial"/>
              </a:rPr>
              <a:t> </a:t>
            </a:r>
            <a:r>
              <a:rPr lang="ru-RU" sz="2000" i="1" dirty="0">
                <a:solidFill>
                  <a:schemeClr val="tx2">
                    <a:lumMod val="50000"/>
                  </a:schemeClr>
                </a:solidFill>
                <a:latin typeface="Arial"/>
              </a:rPr>
              <a:t>«Мы хотим дружить»</a:t>
            </a:r>
            <a:r>
              <a:rPr lang="ru-RU" sz="2000" dirty="0">
                <a:solidFill>
                  <a:schemeClr val="tx2">
                    <a:lumMod val="50000"/>
                  </a:schemeClr>
                </a:solidFill>
                <a:latin typeface="Arial"/>
              </a:rPr>
              <a:t>!</a:t>
            </a:r>
            <a:endParaRPr lang="ru-RU" sz="2000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484784"/>
            <a:ext cx="8712968" cy="51125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43216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4698" y="332656"/>
            <a:ext cx="9109301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u="sng" dirty="0">
                <a:solidFill>
                  <a:srgbClr val="111111"/>
                </a:solidFill>
                <a:latin typeface="Arial"/>
              </a:rPr>
              <a:t>Цель</a:t>
            </a:r>
            <a:r>
              <a:rPr lang="ru-RU" sz="2400" b="1" dirty="0">
                <a:solidFill>
                  <a:srgbClr val="111111"/>
                </a:solidFill>
                <a:latin typeface="Arial"/>
              </a:rPr>
              <a:t>: </a:t>
            </a:r>
            <a:r>
              <a:rPr lang="ru-RU" sz="2400" dirty="0">
                <a:solidFill>
                  <a:srgbClr val="111111"/>
                </a:solidFill>
                <a:latin typeface="Arial"/>
              </a:rPr>
              <a:t>изготовление коллективной работы детей по </a:t>
            </a:r>
            <a:r>
              <a:rPr lang="ru-RU" sz="2400" dirty="0" smtClean="0">
                <a:solidFill>
                  <a:srgbClr val="111111"/>
                </a:solidFill>
                <a:latin typeface="Arial"/>
              </a:rPr>
              <a:t>ручному труду, </a:t>
            </a:r>
            <a:r>
              <a:rPr lang="ru-RU" sz="2400" dirty="0">
                <a:solidFill>
                  <a:srgbClr val="111111"/>
                </a:solidFill>
                <a:latin typeface="Arial"/>
              </a:rPr>
              <a:t>воспитание у детей любви к нашей Родине- России!</a:t>
            </a:r>
          </a:p>
          <a:p>
            <a:r>
              <a:rPr lang="ru-RU" sz="2400" b="1" u="sng" dirty="0">
                <a:solidFill>
                  <a:srgbClr val="111111"/>
                </a:solidFill>
                <a:latin typeface="Arial"/>
              </a:rPr>
              <a:t>Задачи</a:t>
            </a:r>
            <a:r>
              <a:rPr lang="ru-RU" sz="2400" b="1" dirty="0">
                <a:solidFill>
                  <a:srgbClr val="111111"/>
                </a:solidFill>
                <a:latin typeface="Arial"/>
              </a:rPr>
              <a:t>: </a:t>
            </a:r>
            <a:endParaRPr lang="ru-RU" sz="2400" b="1" dirty="0" smtClean="0">
              <a:solidFill>
                <a:srgbClr val="111111"/>
              </a:solidFill>
              <a:latin typeface="Arial"/>
            </a:endParaRPr>
          </a:p>
          <a:p>
            <a:pPr marL="342900" indent="-342900">
              <a:buFont typeface="+mj-lt"/>
              <a:buAutoNum type="arabicPeriod"/>
            </a:pPr>
            <a:r>
              <a:rPr lang="ru-RU" sz="2400" dirty="0" smtClean="0">
                <a:solidFill>
                  <a:srgbClr val="111111"/>
                </a:solidFill>
                <a:latin typeface="Arial"/>
              </a:rPr>
              <a:t>Расширять </a:t>
            </a:r>
            <a:r>
              <a:rPr lang="ru-RU" sz="2400" dirty="0">
                <a:solidFill>
                  <a:srgbClr val="111111"/>
                </a:solidFill>
                <a:latin typeface="Arial"/>
              </a:rPr>
              <a:t>представления детей о символике России</a:t>
            </a:r>
            <a:r>
              <a:rPr lang="ru-RU" sz="2400" dirty="0" smtClean="0">
                <a:solidFill>
                  <a:srgbClr val="111111"/>
                </a:solidFill>
                <a:latin typeface="Arial"/>
              </a:rPr>
              <a:t>, народах </a:t>
            </a:r>
            <a:r>
              <a:rPr lang="ru-RU" sz="2400" dirty="0">
                <a:solidFill>
                  <a:srgbClr val="111111"/>
                </a:solidFill>
                <a:latin typeface="Arial"/>
              </a:rPr>
              <a:t>её населяющих ;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400" dirty="0">
                <a:solidFill>
                  <a:srgbClr val="111111"/>
                </a:solidFill>
                <a:latin typeface="Arial"/>
              </a:rPr>
              <a:t>Развивать художественно- эстетический вкус;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400" dirty="0">
                <a:solidFill>
                  <a:srgbClr val="111111"/>
                </a:solidFill>
                <a:latin typeface="Arial"/>
              </a:rPr>
              <a:t>Воспитывать чувство гордости за свой народ</a:t>
            </a:r>
            <a:r>
              <a:rPr lang="ru-RU" sz="2400" dirty="0" smtClean="0">
                <a:solidFill>
                  <a:srgbClr val="111111"/>
                </a:solidFill>
                <a:latin typeface="Arial"/>
              </a:rPr>
              <a:t>, за </a:t>
            </a:r>
            <a:r>
              <a:rPr lang="ru-RU" sz="2400" dirty="0">
                <a:solidFill>
                  <a:srgbClr val="111111"/>
                </a:solidFill>
                <a:latin typeface="Arial"/>
              </a:rPr>
              <a:t>его подвиги;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400" dirty="0">
                <a:solidFill>
                  <a:srgbClr val="111111"/>
                </a:solidFill>
                <a:latin typeface="Arial"/>
              </a:rPr>
              <a:t>Продолжать формировать у детей чувство дружбы и взаимопомощи;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400" dirty="0">
                <a:solidFill>
                  <a:srgbClr val="111111"/>
                </a:solidFill>
                <a:latin typeface="Arial"/>
              </a:rPr>
              <a:t>Сформировать у детей понимание принадлежности к русскому народу и России, как единой Родине всех проживающих на её территории людей;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400" dirty="0">
                <a:solidFill>
                  <a:srgbClr val="111111"/>
                </a:solidFill>
                <a:latin typeface="Arial"/>
              </a:rPr>
              <a:t>Вызвать у детей интерес к историческому прошлому и культурному наследию нашей страны.</a:t>
            </a:r>
          </a:p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302370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43242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-2611" y="24674"/>
            <a:ext cx="9144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u="sng" dirty="0">
                <a:solidFill>
                  <a:srgbClr val="111111"/>
                </a:solidFill>
                <a:latin typeface="Arial"/>
              </a:rPr>
              <a:t>Материал и оборудование</a:t>
            </a:r>
            <a:r>
              <a:rPr lang="ru-RU" sz="2400" b="1" dirty="0">
                <a:solidFill>
                  <a:srgbClr val="111111"/>
                </a:solidFill>
                <a:latin typeface="Arial"/>
              </a:rPr>
              <a:t>:</a:t>
            </a:r>
          </a:p>
          <a:p>
            <a:r>
              <a:rPr lang="ru-RU" sz="2400" dirty="0">
                <a:solidFill>
                  <a:srgbClr val="111111"/>
                </a:solidFill>
                <a:latin typeface="Arial"/>
              </a:rPr>
              <a:t>Ватман</a:t>
            </a:r>
            <a:r>
              <a:rPr lang="ru-RU" sz="2400" dirty="0" smtClean="0">
                <a:solidFill>
                  <a:srgbClr val="111111"/>
                </a:solidFill>
                <a:latin typeface="Arial"/>
              </a:rPr>
              <a:t>, цветная </a:t>
            </a:r>
            <a:r>
              <a:rPr lang="ru-RU" sz="2400" dirty="0">
                <a:solidFill>
                  <a:srgbClr val="111111"/>
                </a:solidFill>
                <a:latin typeface="Arial"/>
              </a:rPr>
              <a:t>бумага (</a:t>
            </a:r>
            <a:r>
              <a:rPr lang="ru-RU" sz="2400" dirty="0" smtClean="0">
                <a:solidFill>
                  <a:srgbClr val="111111"/>
                </a:solidFill>
                <a:latin typeface="Arial"/>
              </a:rPr>
              <a:t>синего, белого, жёлтого цвета), клей, кисточки, ткань разных цветов, нитки.</a:t>
            </a:r>
            <a:endParaRPr lang="ru-RU" sz="2400" dirty="0">
              <a:solidFill>
                <a:srgbClr val="111111"/>
              </a:solidFill>
              <a:latin typeface="Arial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142989" y="1757997"/>
            <a:ext cx="5023798" cy="409076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134232" y="1692835"/>
            <a:ext cx="5023798" cy="4221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692552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926111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939314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48</Words>
  <Application>Microsoft Office PowerPoint</Application>
  <PresentationFormat>Экран (4:3)</PresentationFormat>
  <Paragraphs>13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Admin</cp:lastModifiedBy>
  <cp:revision>4</cp:revision>
  <dcterms:created xsi:type="dcterms:W3CDTF">2022-11-09T11:36:54Z</dcterms:created>
  <dcterms:modified xsi:type="dcterms:W3CDTF">2022-11-09T12:05:31Z</dcterms:modified>
</cp:coreProperties>
</file>