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1" r:id="rId1"/>
  </p:sldMasterIdLst>
  <p:sldIdLst>
    <p:sldId id="366" r:id="rId2"/>
    <p:sldId id="370" r:id="rId3"/>
    <p:sldId id="336" r:id="rId4"/>
    <p:sldId id="337" r:id="rId5"/>
    <p:sldId id="378" r:id="rId6"/>
    <p:sldId id="338" r:id="rId7"/>
    <p:sldId id="357" r:id="rId8"/>
    <p:sldId id="358" r:id="rId9"/>
    <p:sldId id="359" r:id="rId10"/>
    <p:sldId id="361" r:id="rId11"/>
    <p:sldId id="360" r:id="rId12"/>
    <p:sldId id="363" r:id="rId13"/>
    <p:sldId id="368" r:id="rId14"/>
    <p:sldId id="373" r:id="rId15"/>
    <p:sldId id="374" r:id="rId16"/>
    <p:sldId id="375" r:id="rId17"/>
    <p:sldId id="365" r:id="rId18"/>
    <p:sldId id="345" r:id="rId19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660066"/>
    <a:srgbClr val="A50021"/>
    <a:srgbClr val="FF3300"/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12" autoAdjust="0"/>
    <p:restoredTop sz="92171" autoAdjust="0"/>
  </p:normalViewPr>
  <p:slideViewPr>
    <p:cSldViewPr>
      <p:cViewPr>
        <p:scale>
          <a:sx n="75" d="100"/>
          <a:sy n="75" d="100"/>
        </p:scale>
        <p:origin x="-768" y="-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11/9/2022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95400" y="1447800"/>
            <a:ext cx="9448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6615" marR="839469" algn="ctr">
              <a:lnSpc>
                <a:spcPct val="100000"/>
              </a:lnSpc>
              <a:spcBef>
                <a:spcPts val="100"/>
              </a:spcBef>
            </a:pPr>
            <a:r>
              <a:rPr lang="ru-RU" sz="4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 </a:t>
            </a:r>
            <a:r>
              <a:rPr lang="ru-RU" sz="4800" b="1" spc="-5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</a:t>
            </a:r>
            <a:endParaRPr lang="ru-RU" sz="4800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" algn="ctr">
              <a:lnSpc>
                <a:spcPct val="100000"/>
              </a:lnSpc>
              <a:spcBef>
                <a:spcPts val="5"/>
              </a:spcBef>
            </a:pPr>
            <a:r>
              <a:rPr lang="ru-RU" sz="4800" b="1" spc="-5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4800" b="1" spc="-35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4800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lnSpc>
                <a:spcPct val="100000"/>
              </a:lnSpc>
            </a:pPr>
            <a:r>
              <a:rPr lang="ru-RU" sz="4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контексте</a:t>
            </a:r>
            <a:r>
              <a:rPr lang="ru-RU" sz="4800" b="1" spc="-10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spc="-5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4800" b="1" spc="-152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</a:t>
            </a:r>
            <a:r>
              <a:rPr lang="ru-RU" sz="4800" b="1" spc="5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spc="-5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грамотности»</a:t>
            </a:r>
            <a:endParaRPr lang="ru-RU" sz="4800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38800" y="30480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62560" algn="ctr">
              <a:lnSpc>
                <a:spcPct val="100000"/>
              </a:lnSpc>
              <a:spcBef>
                <a:spcPts val="1220"/>
              </a:spcBef>
            </a:pPr>
            <a:r>
              <a:rPr lang="ru-RU" sz="3200" b="1" spc="26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TIMSS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86400" y="1600200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  <a:tabLst>
                <a:tab pos="2743835" algn="l"/>
              </a:tabLst>
            </a:pPr>
            <a:r>
              <a:rPr lang="en-US" sz="3200" b="1" spc="5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3200" b="1" spc="55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</a:t>
            </a:r>
            <a:r>
              <a:rPr lang="ru-RU" sz="3200" b="1" spc="6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spc="-4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b="1" spc="25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spc="65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1" spc="25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200" b="1" spc="9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32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</a:t>
            </a:r>
            <a:r>
              <a:rPr lang="ru-RU" sz="3200" b="1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</a:t>
            </a:r>
            <a:r>
              <a:rPr lang="ru-RU" sz="32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математического</a:t>
            </a:r>
            <a:r>
              <a:rPr lang="ru-RU" sz="3200" b="1" spc="9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1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spc="-3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естественнонаучного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6350" algn="just">
              <a:lnSpc>
                <a:spcPct val="100000"/>
              </a:lnSpc>
              <a:spcBef>
                <a:spcPts val="5"/>
              </a:spcBef>
            </a:pPr>
            <a:r>
              <a:rPr lang="ru-RU" sz="3200" b="1" spc="9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3200" b="1" spc="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</a:t>
            </a:r>
            <a:r>
              <a:rPr lang="ru-RU" sz="32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r>
              <a:rPr lang="ru-RU" sz="32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encrypted-tbn0.gstatic.com/images?q=tbn:ANd9GcT2vjDTQ0Fe0x9yW6ZJnSOAI0Hpcc3UMuTvwBuQEEM&amp;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3733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70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381000"/>
            <a:ext cx="147036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-75" dirty="0">
                <a:solidFill>
                  <a:srgbClr val="C00000"/>
                </a:solidFill>
                <a:latin typeface="Times New Roman"/>
                <a:cs typeface="Times New Roman"/>
              </a:rPr>
              <a:t>Федеральный</a:t>
            </a:r>
            <a:r>
              <a:rPr lang="ru-RU" sz="3600" b="1" spc="-7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b="1" spc="-95" dirty="0">
                <a:solidFill>
                  <a:srgbClr val="C00000"/>
                </a:solidFill>
                <a:latin typeface="Times New Roman"/>
                <a:cs typeface="Times New Roman"/>
              </a:rPr>
              <a:t>государственный</a:t>
            </a:r>
            <a:r>
              <a:rPr lang="ru-RU" sz="3600" b="1" spc="-5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b="1" spc="-85" dirty="0">
                <a:solidFill>
                  <a:srgbClr val="C00000"/>
                </a:solidFill>
                <a:latin typeface="Times New Roman"/>
                <a:cs typeface="Times New Roman"/>
              </a:rPr>
              <a:t>образовательный </a:t>
            </a:r>
            <a:r>
              <a:rPr lang="ru-RU" sz="3600" b="1" spc="-78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b="1" spc="-70" dirty="0">
                <a:solidFill>
                  <a:srgbClr val="C00000"/>
                </a:solidFill>
                <a:latin typeface="Times New Roman"/>
                <a:cs typeface="Times New Roman"/>
              </a:rPr>
              <a:t>стандарт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295400"/>
            <a:ext cx="11201400" cy="4684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lang="ru-RU" sz="2400" b="1" spc="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а)изменение</a:t>
            </a:r>
            <a:r>
              <a:rPr lang="ru-RU" sz="24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</a:t>
            </a:r>
            <a:r>
              <a:rPr lang="ru-RU" sz="2400" b="1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парадигмы</a:t>
            </a:r>
            <a:r>
              <a:rPr lang="ru-RU" sz="2400" b="1" spc="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b="1" i="1" spc="10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25" dirty="0" err="1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компетентностный</a:t>
            </a:r>
            <a:r>
              <a:rPr lang="ru-RU" sz="2400" b="1" i="1" spc="17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8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r>
              <a:rPr lang="ru-RU" sz="2400" b="1" i="1" spc="8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b="1" i="1" spc="80" dirty="0" smtClean="0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100"/>
              </a:spcBef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  <a:tabLst>
                <a:tab pos="1448435" algn="l"/>
                <a:tab pos="2704465" algn="l"/>
                <a:tab pos="3088640" algn="l"/>
                <a:tab pos="5100955" algn="l"/>
                <a:tab pos="6588759" algn="l"/>
                <a:tab pos="8756650" algn="l"/>
                <a:tab pos="9972675" algn="l"/>
              </a:tabLst>
            </a:pPr>
            <a:r>
              <a:rPr lang="ru-RU" sz="2400" b="1" spc="-6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b="1" spc="-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b="1" spc="12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spc="4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ракт</a:t>
            </a:r>
            <a:r>
              <a:rPr lang="ru-RU" sz="2400" b="1" spc="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b="1" spc="3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400" b="1" spc="3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spc="-5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spc="-6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b="1" spc="5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spc="7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b="1" spc="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b="1" spc="4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spc="6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spc="8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spc="5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b="1" spc="5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1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spc="6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400" b="1" spc="8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spc="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spc="-2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spc="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spc="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b="1" spc="6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400" b="1" spc="-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spc="-4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spc="-1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spc="6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spc="8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en-US" sz="2400" b="1" spc="8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5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spc="7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b="1" spc="12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spc="-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spc="-4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spc="4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spc="6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spc="3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spc="-5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spc="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400" b="1" spc="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-5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spc="-6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b="1" spc="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r>
              <a:rPr lang="ru-RU" sz="2400" b="1" spc="3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spc="-1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spc="12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spc="-6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spc="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b="1" spc="9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b="1" spc="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400" b="1" spc="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spc="1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</a:t>
            </a:r>
            <a:r>
              <a:rPr lang="ru-RU" sz="2400" b="1" spc="-5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b="1" spc="-5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6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spc="5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spc="-7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spc="9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400" b="1" spc="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b="1" spc="-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2400" b="1" spc="12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95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  <a:r>
              <a:rPr lang="ru-RU" sz="2400" b="1" i="1" spc="9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i="1" spc="14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14" dirty="0" err="1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400" b="1" i="1" spc="15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8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r>
              <a:rPr lang="ru-RU" sz="2400" b="1" i="1" spc="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25"/>
              </a:spcBef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8255" algn="just">
              <a:lnSpc>
                <a:spcPct val="110000"/>
              </a:lnSpc>
              <a:spcBef>
                <a:spcPts val="5"/>
              </a:spcBef>
            </a:pPr>
            <a:r>
              <a:rPr lang="ru-RU" sz="2400" b="1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в)доминирующий</a:t>
            </a:r>
            <a:r>
              <a:rPr lang="ru-RU" sz="24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</a:t>
            </a:r>
            <a:r>
              <a:rPr lang="ru-RU" sz="2400" b="1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sz="24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</a:t>
            </a:r>
            <a:r>
              <a:rPr lang="ru-RU" sz="24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r>
              <a:rPr lang="ru-RU" sz="2400" b="1" spc="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2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практико-ориентированная</a:t>
            </a:r>
            <a:r>
              <a:rPr lang="ru-RU" sz="2400" b="1" i="1" spc="12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i="1" spc="12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1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</a:t>
            </a:r>
            <a:r>
              <a:rPr lang="ru-RU" sz="2400" b="1" i="1" spc="114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8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i="1" spc="12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</a:t>
            </a:r>
            <a:r>
              <a:rPr lang="ru-RU" sz="2400" b="1" i="1" spc="13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0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 </a:t>
            </a:r>
            <a:r>
              <a:rPr lang="ru-RU" sz="2400" b="1" i="1" spc="12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основанная </a:t>
            </a:r>
            <a:r>
              <a:rPr lang="ru-RU" sz="2400" b="1" i="1" spc="12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7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b="1" i="1" spc="13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2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проявлении</a:t>
            </a:r>
            <a:r>
              <a:rPr lang="ru-RU" sz="2400" b="1" i="1" spc="15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2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самостоятельности,</a:t>
            </a:r>
            <a:r>
              <a:rPr lang="ru-RU" sz="2400" b="1" i="1" spc="17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2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активности,</a:t>
            </a:r>
            <a:r>
              <a:rPr lang="ru-RU" sz="2400" b="1" i="1" spc="14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7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творчестве</a:t>
            </a:r>
            <a:r>
              <a:rPr lang="ru-RU" sz="2400" b="1" i="1" spc="13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35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lang="ru-RU" sz="2400" b="1" i="1" spc="125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учающихся</a:t>
            </a:r>
            <a:r>
              <a:rPr lang="ru-RU" sz="2400" b="1" spc="1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45"/>
              </a:spcBef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just">
              <a:lnSpc>
                <a:spcPct val="100000"/>
              </a:lnSpc>
            </a:pPr>
            <a:r>
              <a:rPr lang="ru-RU" sz="2400" b="1" spc="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г)характер</a:t>
            </a:r>
            <a:r>
              <a:rPr lang="ru-RU" sz="24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2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  <a:r>
              <a:rPr lang="en-US" sz="2400" b="1" spc="2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3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</a:t>
            </a:r>
            <a:r>
              <a:rPr lang="ru-RU" sz="2400" b="1" i="1" spc="27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12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r>
              <a:rPr lang="ru-RU" sz="2400" b="1" i="1" spc="26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95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</a:t>
            </a:r>
            <a:r>
              <a:rPr lang="ru-RU" sz="2400" b="1" i="1" spc="270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85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  <a:r>
              <a:rPr lang="ru-RU" sz="2400" b="1" i="1" spc="270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400" b="1" spc="2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2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</a:t>
            </a:r>
            <a:r>
              <a:rPr lang="en-US" sz="2400" b="1" spc="2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6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группам</a:t>
            </a:r>
            <a:r>
              <a:rPr lang="ru-RU" sz="2400" b="1" spc="1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(личностные,</a:t>
            </a:r>
            <a:r>
              <a:rPr lang="ru-RU" sz="24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предметные,</a:t>
            </a:r>
            <a:r>
              <a:rPr lang="ru-RU" sz="24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3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2400" b="1" spc="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5318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5164" y="0"/>
            <a:ext cx="11213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-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lang="ru-RU" sz="3600" b="1" spc="-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3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функциональной</a:t>
            </a:r>
            <a:r>
              <a:rPr lang="ru-RU" sz="3600" b="1" spc="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spc="-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00" y="683062"/>
            <a:ext cx="11277600" cy="5845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7495" marR="672465" indent="-265430" algn="just">
              <a:lnSpc>
                <a:spcPts val="2300"/>
              </a:lnSpc>
              <a:spcBef>
                <a:spcPts val="660"/>
              </a:spcBef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обучение 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на уроках </a:t>
            </a:r>
            <a:r>
              <a:rPr lang="ru-RU" sz="280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носит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cs typeface="Times New Roman"/>
              </a:rPr>
              <a:t>деятельностный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характер</a:t>
            </a:r>
            <a:r>
              <a:rPr lang="ru-RU" sz="2800" b="1" spc="-10" dirty="0" smtClean="0">
                <a:solidFill>
                  <a:srgbClr val="002060"/>
                </a:solidFill>
                <a:latin typeface="Times New Roman"/>
                <a:cs typeface="Times New Roman"/>
              </a:rPr>
              <a:t>;</a:t>
            </a:r>
          </a:p>
          <a:p>
            <a:pPr marL="277495" marR="672465" indent="-265430" algn="just">
              <a:lnSpc>
                <a:spcPts val="2300"/>
              </a:lnSpc>
              <a:spcBef>
                <a:spcPts val="660"/>
              </a:spcBef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277495" indent="-265430" algn="just">
              <a:lnSpc>
                <a:spcPts val="2345"/>
              </a:lnSpc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учебный</a:t>
            </a:r>
            <a:r>
              <a:rPr lang="ru-RU" sz="2800" b="1" spc="-3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процесс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 ориентирован</a:t>
            </a:r>
            <a:r>
              <a:rPr lang="ru-RU" sz="2800" b="1" spc="2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на </a:t>
            </a:r>
            <a:r>
              <a:rPr lang="ru-RU" sz="2800" b="1" spc="-5" dirty="0" smtClean="0">
                <a:solidFill>
                  <a:srgbClr val="002060"/>
                </a:solidFill>
                <a:latin typeface="Times New Roman"/>
                <a:cs typeface="Times New Roman"/>
              </a:rPr>
              <a:t>развитие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самостоятельности</a:t>
            </a:r>
            <a:r>
              <a:rPr lang="ru-RU" sz="280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и</a:t>
            </a:r>
            <a:r>
              <a:rPr lang="ru-RU" sz="28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ответственности</a:t>
            </a:r>
            <a:r>
              <a:rPr lang="ru-RU" sz="2800" b="1" spc="4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ученика</a:t>
            </a:r>
            <a:r>
              <a:rPr lang="ru-RU" sz="2800" b="1" spc="-3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за </a:t>
            </a:r>
            <a:r>
              <a:rPr lang="ru-RU" sz="2800" b="1" spc="-5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30" dirty="0">
                <a:solidFill>
                  <a:srgbClr val="002060"/>
                </a:solidFill>
                <a:latin typeface="Times New Roman"/>
                <a:cs typeface="Times New Roman"/>
              </a:rPr>
              <a:t>результаты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своей</a:t>
            </a:r>
            <a:r>
              <a:rPr lang="ru-RU" sz="28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деятельности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;</a:t>
            </a:r>
          </a:p>
          <a:p>
            <a:pPr marL="277495" indent="-265430" algn="just">
              <a:lnSpc>
                <a:spcPts val="2345"/>
              </a:lnSpc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277495" marR="238125" indent="-265430" algn="just">
              <a:lnSpc>
                <a:spcPct val="80000"/>
              </a:lnSpc>
              <a:spcBef>
                <a:spcPts val="325"/>
              </a:spcBef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предоставляется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возможность</a:t>
            </a:r>
            <a:r>
              <a:rPr lang="ru-RU" sz="2800" b="1" spc="2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для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приобретения</a:t>
            </a:r>
            <a:r>
              <a:rPr lang="ru-RU" sz="28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опыта </a:t>
            </a:r>
            <a:r>
              <a:rPr lang="ru-RU" sz="2800" b="1" spc="-5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достижения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 цели</a:t>
            </a:r>
            <a:r>
              <a:rPr lang="ru-RU" sz="2800" b="1" spc="-5" dirty="0" smtClean="0">
                <a:solidFill>
                  <a:srgbClr val="002060"/>
                </a:solidFill>
                <a:latin typeface="Times New Roman"/>
                <a:cs typeface="Times New Roman"/>
              </a:rPr>
              <a:t>;</a:t>
            </a:r>
          </a:p>
          <a:p>
            <a:pPr marL="277495" marR="238125" indent="-265430" algn="just">
              <a:lnSpc>
                <a:spcPct val="80000"/>
              </a:lnSpc>
              <a:spcBef>
                <a:spcPts val="325"/>
              </a:spcBef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277495" indent="-265430" algn="just">
              <a:lnSpc>
                <a:spcPts val="2320"/>
              </a:lnSpc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правила</a:t>
            </a:r>
            <a:r>
              <a:rPr lang="ru-RU" sz="28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аттестации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отличаются</a:t>
            </a:r>
            <a:r>
              <a:rPr lang="ru-RU" sz="28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чёткостью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 и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понятны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всем</a:t>
            </a:r>
            <a:r>
              <a:rPr lang="ru-RU" sz="2800" b="1" spc="-2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участникам</a:t>
            </a:r>
            <a:r>
              <a:rPr lang="ru-RU" sz="2800" b="1" spc="-2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учебного</a:t>
            </a:r>
            <a:r>
              <a:rPr lang="ru-RU" sz="2800" b="1" spc="-3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процесса</a:t>
            </a:r>
            <a:r>
              <a:rPr lang="ru-RU" sz="2800" b="1" spc="5" dirty="0" smtClean="0">
                <a:solidFill>
                  <a:srgbClr val="002060"/>
                </a:solidFill>
                <a:latin typeface="Times New Roman"/>
                <a:cs typeface="Times New Roman"/>
              </a:rPr>
              <a:t>;</a:t>
            </a:r>
          </a:p>
          <a:p>
            <a:pPr marL="277495" indent="-265430" algn="just">
              <a:lnSpc>
                <a:spcPts val="2320"/>
              </a:lnSpc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277495" indent="-265430" algn="just">
              <a:lnSpc>
                <a:spcPts val="2605"/>
              </a:lnSpc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используются </a:t>
            </a:r>
            <a:r>
              <a:rPr lang="ru-RU" sz="28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продуктивные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формы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групповой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работы</a:t>
            </a:r>
            <a:r>
              <a:rPr lang="ru-RU" sz="2800" b="1" spc="-10" dirty="0" smtClean="0">
                <a:solidFill>
                  <a:srgbClr val="002060"/>
                </a:solidFill>
                <a:latin typeface="Times New Roman"/>
                <a:cs typeface="Times New Roman"/>
              </a:rPr>
              <a:t>;</a:t>
            </a:r>
          </a:p>
          <a:p>
            <a:pPr marL="277495" indent="-265430" algn="just">
              <a:lnSpc>
                <a:spcPts val="2605"/>
              </a:lnSpc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277495" marR="594995" indent="-265430" algn="just">
              <a:lnSpc>
                <a:spcPts val="2310"/>
              </a:lnSpc>
              <a:spcBef>
                <a:spcPts val="415"/>
              </a:spcBef>
              <a:buClr>
                <a:srgbClr val="EF7E09"/>
              </a:buClr>
              <a:buSzPct val="79166"/>
              <a:buFont typeface="Segoe UI Symbol"/>
              <a:buChar char="⚫"/>
              <a:tabLst>
                <a:tab pos="277495" algn="l"/>
                <a:tab pos="278130" algn="l"/>
              </a:tabLst>
            </a:pPr>
            <a:r>
              <a:rPr lang="ru-RU" sz="2800" b="1" spc="-3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осуществляется переход</a:t>
            </a:r>
            <a:r>
              <a:rPr lang="ru-RU" sz="2800" b="1" spc="-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20" dirty="0">
                <a:solidFill>
                  <a:srgbClr val="002060"/>
                </a:solidFill>
                <a:latin typeface="Times New Roman"/>
                <a:cs typeface="Times New Roman"/>
              </a:rPr>
              <a:t>от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фронтальных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форм</a:t>
            </a:r>
            <a:r>
              <a:rPr lang="ru-RU" sz="28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обучения </a:t>
            </a:r>
            <a:r>
              <a:rPr lang="ru-RU" sz="2800" b="1" spc="-5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классного</a:t>
            </a:r>
            <a:r>
              <a:rPr lang="ru-RU" sz="2800" b="1" spc="-30" dirty="0">
                <a:solidFill>
                  <a:srgbClr val="002060"/>
                </a:solidFill>
                <a:latin typeface="Times New Roman"/>
                <a:cs typeface="Times New Roman"/>
              </a:rPr>
              <a:t> коллектива</a:t>
            </a:r>
            <a:r>
              <a:rPr lang="ru-RU" sz="2800" b="1" spc="2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к</a:t>
            </a:r>
            <a:r>
              <a:rPr lang="ru-RU" sz="2800" b="1" spc="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реализации</a:t>
            </a:r>
            <a:r>
              <a:rPr lang="ru-RU" sz="2800" b="1" spc="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 smtClean="0">
                <a:solidFill>
                  <a:srgbClr val="002060"/>
                </a:solidFill>
                <a:latin typeface="Times New Roman"/>
                <a:cs typeface="Times New Roman"/>
              </a:rPr>
              <a:t>индивидуальной </a:t>
            </a:r>
            <a:r>
              <a:rPr lang="ru-RU" sz="2800" b="1" spc="-1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образовательной</a:t>
            </a:r>
            <a:r>
              <a:rPr lang="ru-RU" sz="2800" b="1" spc="-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траектории</a:t>
            </a:r>
            <a:r>
              <a:rPr lang="ru-RU" sz="28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каждого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обучающегося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,</a:t>
            </a:r>
            <a:r>
              <a:rPr lang="ru-RU" sz="2800" b="1" spc="-5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в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35" dirty="0" smtClean="0">
                <a:solidFill>
                  <a:srgbClr val="002060"/>
                </a:solidFill>
                <a:latin typeface="Times New Roman"/>
                <a:cs typeface="Times New Roman"/>
              </a:rPr>
              <a:t>том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числе</a:t>
            </a:r>
            <a:r>
              <a:rPr lang="ru-RU" sz="2800" b="1" spc="-3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с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использованием</a:t>
            </a:r>
            <a:r>
              <a:rPr lang="ru-RU" sz="2800" b="1" spc="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интерактивных</a:t>
            </a:r>
            <a:r>
              <a:rPr lang="ru-RU" sz="2800" b="1" spc="2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инновационных, </a:t>
            </a:r>
            <a:r>
              <a:rPr lang="ru-RU" sz="2800" b="1" spc="-58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проектно-исследовательских</a:t>
            </a:r>
            <a:r>
              <a:rPr lang="ru-RU" sz="28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10" dirty="0" smtClean="0">
                <a:solidFill>
                  <a:srgbClr val="002060"/>
                </a:solidFill>
                <a:latin typeface="Times New Roman"/>
                <a:cs typeface="Times New Roman"/>
              </a:rPr>
              <a:t>технологий.</a:t>
            </a:r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822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152400"/>
            <a:ext cx="11201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определены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координаторы,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обеспечивающие поддержку педагогов в вопросе  формирования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функциональной грамотности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пройдены курсы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квалификации педагогических работников по формированию и оценке функциональной грамотности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проведены заседания ШМО, на которых были утверждены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планы работы по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ФГ в рамках учебных  предметов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учителями активно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ведется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 сайте РЭШ 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организован учебный процесс  в соответствии с требованиями обновленных ФГОС </a:t>
            </a:r>
          </a:p>
        </p:txBody>
      </p:sp>
    </p:spTree>
    <p:extLst>
      <p:ext uri="{BB962C8B-B14F-4D97-AF65-F5344CB8AC3E}">
        <p14:creationId xmlns:p14="http://schemas.microsoft.com/office/powerpoint/2010/main" val="200243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52400"/>
            <a:ext cx="117348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башни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2022 году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Шаболовской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башне, символу русского архитектурного авангарда, исполнится 100 лет. Ещё недавно она светилась, как новогодняя ёлка, украшая линию горизонта столицы. В 2015 году свет отключили. Год спустя башню внесли в список Всемирного фонда памятников как сооружение мирового значения, находящееся под угрозой разрушения.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Проектируя её первый вариант, Владимир Шухов наверняка хотел превзойти славу Эйфеля и его «Железной дамы». Но высотный рекорд не был побит: в стране не хватило металла. Тем не менее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Шуховскую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башню считают вершиной «железной архитектуры» XX века. Это ни на что прежнее не похожая «технологичная» красота без единого чисто декоративного элемента, как, например, в Эйфелевой башне. Там нижние арки поставлены исключительно ради украшения и реальной нагрузки не несут.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Телевизионный сигнал с башни впервые передали в 1939 году, последний раз – в 2002-м. В 2010-е она работала как опора для передатчиков сотовой связи, а с 2014 года, по-видимому, перестала использоваться вообще и оказалась никому не нужна. Произошло это в самый неподходящий момент: башня остро нуждается в противоаварийных мерах. Сталь, выделявшаяся на строительство в годы Гражданской войны, не шла ни в какое сравнение по качеству с металлом, который был в распоряжении В. Г. Шухова до революции. По данным экспертиз, коррозия настолько проела конструкцию, что ещё несколько лет, и восстанавливать будет нечего.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сравнения: Эйфелеву башню в Париже, построенную в 1889 году как временное сооружение Всемирной промышленной выставки, каждые семь лет чистят, ремонтируют заклёпки и красят вручную.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Шаболовская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башня за всю свою вековую историю ни разу не реставрировалась.</a:t>
            </a:r>
          </a:p>
        </p:txBody>
      </p:sp>
    </p:spTree>
    <p:extLst>
      <p:ext uri="{BB962C8B-B14F-4D97-AF65-F5344CB8AC3E}">
        <p14:creationId xmlns:p14="http://schemas.microsoft.com/office/powerpoint/2010/main" val="181640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а 28\Downloads\2022-10-25_11-05-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76201"/>
            <a:ext cx="7086600" cy="230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Школа 28\Downloads\2022-10-26_08-23-4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382847"/>
            <a:ext cx="6477000" cy="223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Школа 28\Downloads\2022-10-26_08-25-3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4648081"/>
            <a:ext cx="7391401" cy="204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14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15240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3)привлечь внимание к современному состоянию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Шаболовской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башни;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67400" y="2057400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1)Качество стали, шедшей не на военные нужды, было низким.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За сто лет существования башню ни разу не реставрировали.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43450" y="454917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ни на что прежнее не  похожая «технологичная» красота без единого чисто декоративного элемента,  как, например, в Эйфелевой башне.</a:t>
            </a:r>
          </a:p>
        </p:txBody>
      </p:sp>
      <p:pic>
        <p:nvPicPr>
          <p:cNvPr id="2050" name="Picture 2" descr="C:\Users\Школа 28\Downloads\2022-10-25_11-42-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53520"/>
            <a:ext cx="3905250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97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2" y="76200"/>
            <a:ext cx="11635677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0296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 descr="https://arhivurokov.ru/kopilka/uploads/user_file_54734ab705ce2/img_user_file_54734ab705ce2_1_30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10911680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574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" y="381001"/>
            <a:ext cx="11201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профессионального мастерства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в контексте развития функциональной грамотности обучающихся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-закрепить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«функциональная грамотность»; 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организацию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 в школе в контексте формирования функциональной грамотности;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выявить опыт работы </a:t>
            </a:r>
            <a:r>
              <a:rPr lang="ru-RU" sz="2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школы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 школьников;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проанализировать результаты мониторинга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грамотности  учеников 9, 10-х классов;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выработать	рекомендации по  коррекции  работы педагогов в  рамках формирования функциональной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196329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5801" y="476250"/>
            <a:ext cx="11277600" cy="5689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Мои ученики будут узнавать новое не от меня; они будут открывать это сами. Моя задача - помочь им раскрыться и развивать собственные идеи».</a:t>
            </a:r>
          </a:p>
          <a:p>
            <a:pPr marL="0" indent="0" algn="ctr">
              <a:buNone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И.Г. Песталоцци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1698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«ЧАЙНАЯ ЦЕРЕМОНИЯ»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11353800" cy="624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87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300" y="304800"/>
            <a:ext cx="10515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методические приёмы Вы можете отметить в деятельности учителя?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600200"/>
            <a:ext cx="10439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самостоятельная работа по приобретению знаний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743200"/>
            <a:ext cx="10439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обучение в сотрудничестве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3886200"/>
            <a:ext cx="10439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значимость практических знаний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5105400"/>
            <a:ext cx="10591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Притча «Чайная церемония»  о знаниях и применении их на деле, говоря современным языком «функциональная грамотность школьников».</a:t>
            </a:r>
          </a:p>
        </p:txBody>
      </p:sp>
    </p:spTree>
    <p:extLst>
      <p:ext uri="{BB962C8B-B14F-4D97-AF65-F5344CB8AC3E}">
        <p14:creationId xmlns:p14="http://schemas.microsoft.com/office/powerpoint/2010/main" val="846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62000" y="260350"/>
            <a:ext cx="11201400" cy="554513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«Образовательный интеллект»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населения рассматривается важнейшим стратегическим  ресурсом государства.</a:t>
            </a:r>
          </a:p>
          <a:p>
            <a:pPr algn="just">
              <a:buFont typeface="Wingdings" pitchFamily="2" charset="2"/>
              <a:buChar char="q"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Функциональная грамотность : </a:t>
            </a:r>
          </a:p>
          <a:p>
            <a:pPr algn="just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человека грамотно, квалифицированно функционировать во всех сферах человеческой деятельности: работе, государстве, семье, здоровье, праве, политике, культуре.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41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533400"/>
            <a:ext cx="1097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способность обучающегося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определенный вид деятельности</a:t>
            </a:r>
            <a:r>
              <a:rPr lang="ru-RU" sz="36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36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Компетенция   </a:t>
            </a:r>
            <a:r>
              <a:rPr 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  требование     государства, 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социума, заказчика    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способности обучающегося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определенный вид деятельности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8274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SA-20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1"/>
            <a:ext cx="3952451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81051" y="486082"/>
            <a:ext cx="785854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крупнейшая международная программа по оценке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достижений (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которая реализуется под эгидой Организации экономического сотрудничества и развития (ОЭСР). Исследование проводится циклами раз в три года среди 15-летних школьников по всему миру: проверяется их математическая и естественнонаучная грамотность, а также грамотность чтения. </a:t>
            </a:r>
          </a:p>
        </p:txBody>
      </p:sp>
    </p:spTree>
    <p:extLst>
      <p:ext uri="{BB962C8B-B14F-4D97-AF65-F5344CB8AC3E}">
        <p14:creationId xmlns:p14="http://schemas.microsoft.com/office/powerpoint/2010/main" val="246303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RLS global assessment: Russian students maintain the first place in  reading - European Trade Union Committee for Educ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www.csee-etuce.org/images/Pictures/Pirls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47639"/>
            <a:ext cx="4657725" cy="319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s://fioco.ru/Media/Default/Pictures/%D0%9C%D0%B5%D0%B6%D0%B4.%20%D0%B8%D1%81%D1%81%D0%BB%D0%B5%D0%B4%D0%BE%D0%B2%D0%B0%D0%BD%D0%B8%D1%8F/AdobeStock_113046814-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86200"/>
            <a:ext cx="856297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86400" y="38100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pPr algn="just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Международное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чтения и понимания текста </a:t>
            </a:r>
          </a:p>
        </p:txBody>
      </p:sp>
    </p:spTree>
    <p:extLst>
      <p:ext uri="{BB962C8B-B14F-4D97-AF65-F5344CB8AC3E}">
        <p14:creationId xmlns:p14="http://schemas.microsoft.com/office/powerpoint/2010/main" val="138196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1522</TotalTime>
  <Words>371</Words>
  <Application>Microsoft Office PowerPoint</Application>
  <PresentationFormat>Произвольный</PresentationFormat>
  <Paragraphs>59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Функциональная грамотность  в современном образовании</dc:title>
  <dc:creator>Microsoft Office User</dc:creator>
  <cp:lastModifiedBy>RePack by Diakov</cp:lastModifiedBy>
  <cp:revision>83</cp:revision>
  <dcterms:created xsi:type="dcterms:W3CDTF">2022-04-27T11:30:10Z</dcterms:created>
  <dcterms:modified xsi:type="dcterms:W3CDTF">2022-11-09T06:52:32Z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2020-05-20T00:00:00Z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2022-04-27T00:00:00Z</vt:filetime>
  </property>
</Properties>
</file>