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5" r:id="rId3"/>
    <p:sldId id="257" r:id="rId4"/>
    <p:sldId id="258" r:id="rId5"/>
    <p:sldId id="259" r:id="rId6"/>
    <p:sldId id="260" r:id="rId7"/>
    <p:sldId id="261" r:id="rId8"/>
    <p:sldId id="273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2898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8AD77-6509-4AC7-9855-BC475D1414E9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2BD92-8213-41BB-A4E0-4DDFAF16CD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6627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8AD77-6509-4AC7-9855-BC475D1414E9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2BD92-8213-41BB-A4E0-4DDFAF16CD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07080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8AD77-6509-4AC7-9855-BC475D1414E9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2BD92-8213-41BB-A4E0-4DDFAF16CD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9827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8AD77-6509-4AC7-9855-BC475D1414E9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2BD92-8213-41BB-A4E0-4DDFAF16CD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65699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8AD77-6509-4AC7-9855-BC475D1414E9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2BD92-8213-41BB-A4E0-4DDFAF16CD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24042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8AD77-6509-4AC7-9855-BC475D1414E9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2BD92-8213-41BB-A4E0-4DDFAF16CD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8427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8AD77-6509-4AC7-9855-BC475D1414E9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2BD92-8213-41BB-A4E0-4DDFAF16CD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2925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8AD77-6509-4AC7-9855-BC475D1414E9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2BD92-8213-41BB-A4E0-4DDFAF16CD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46327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8AD77-6509-4AC7-9855-BC475D1414E9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2BD92-8213-41BB-A4E0-4DDFAF16CD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97349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8AD77-6509-4AC7-9855-BC475D1414E9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2BD92-8213-41BB-A4E0-4DDFAF16CD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654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8AD77-6509-4AC7-9855-BC475D1414E9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2BD92-8213-41BB-A4E0-4DDFAF16CD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1499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D8AD77-6509-4AC7-9855-BC475D1414E9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62BD92-8213-41BB-A4E0-4DDFAF16CD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1607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gif"/><Relationship Id="rId3" Type="http://schemas.openxmlformats.org/officeDocument/2006/relationships/image" Target="../media/image27.gif"/><Relationship Id="rId7" Type="http://schemas.openxmlformats.org/officeDocument/2006/relationships/image" Target="../media/image31.gif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gif"/><Relationship Id="rId11" Type="http://schemas.openxmlformats.org/officeDocument/2006/relationships/image" Target="../media/image35.gif"/><Relationship Id="rId5" Type="http://schemas.openxmlformats.org/officeDocument/2006/relationships/image" Target="../media/image29.gif"/><Relationship Id="rId10" Type="http://schemas.openxmlformats.org/officeDocument/2006/relationships/image" Target="../media/image34.gif"/><Relationship Id="rId4" Type="http://schemas.openxmlformats.org/officeDocument/2006/relationships/image" Target="../media/image28.gif"/><Relationship Id="rId9" Type="http://schemas.openxmlformats.org/officeDocument/2006/relationships/image" Target="../media/image33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Родители\Desktop\ШАБЛОНЫ\прозрачные анимашки\FON-LETO-PREV`YU-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58770"/>
            <a:ext cx="9144000" cy="6916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9512" y="620688"/>
            <a:ext cx="851752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Устное народное творчество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80431" y="3717032"/>
            <a:ext cx="5842369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Презентацию выполнила Гаврилова Мария Олеговна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Воспитатель МАДОУ детский сад №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9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«Сказка»</a:t>
            </a:r>
          </a:p>
        </p:txBody>
      </p:sp>
      <p:pic>
        <p:nvPicPr>
          <p:cNvPr id="1027" name="Picture 3" descr="C:\Users\Родители\Desktop\фольклор\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243762" y="-13282613"/>
            <a:ext cx="236315" cy="334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Родители\Desktop\фольклор\9792232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908765"/>
            <a:ext cx="2520280" cy="2919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Родители\Desktop\ШАБЛОНЫ\анимации\s28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240" y="2936032"/>
            <a:ext cx="1886324" cy="1796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4374206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Родители\Desktop\фольклор\3533574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145"/>
            <a:ext cx="9144000" cy="6862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04" y="116632"/>
            <a:ext cx="675049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Скороговорка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— фраза, построенная на сочетании звуков, затрудняющих быстрое произношение слов. Скороговорки ещё называют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чистоговорками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»,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поскольку они способствуют и могут использоваться для развития дикции. Скороговорки бывают как рифмованные, так и нерифмованные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>У Киры и </a:t>
            </a:r>
            <a:r>
              <a:rPr lang="ru-RU" sz="2400" b="1" dirty="0" err="1">
                <a:solidFill>
                  <a:srgbClr val="FF0000"/>
                </a:solidFill>
                <a:latin typeface="Allegretto Script One" pitchFamily="66" charset="-52"/>
              </a:rPr>
              <a:t>Фиры</a:t>
            </a:r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/>
            </a:r>
            <a:b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</a:br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>В квартире был пир:</a:t>
            </a:r>
            <a:b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</a:br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>Факир ел зефир и</a:t>
            </a:r>
            <a:b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</a:br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>Кефир пил Факир.</a:t>
            </a:r>
            <a:b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</a:br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>А </a:t>
            </a:r>
            <a:r>
              <a:rPr lang="ru-RU" sz="2400" b="1" dirty="0" err="1">
                <a:solidFill>
                  <a:srgbClr val="FF0000"/>
                </a:solidFill>
                <a:latin typeface="Allegretto Script One" pitchFamily="66" charset="-52"/>
              </a:rPr>
              <a:t>Фира</a:t>
            </a:r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> и Кира</a:t>
            </a:r>
            <a:b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</a:br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>Не пили кефира,</a:t>
            </a:r>
            <a:b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</a:br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>Не ели зефира –</a:t>
            </a:r>
            <a:b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</a:br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>Кормили факира.</a:t>
            </a:r>
          </a:p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Родители\Desktop\фольклор\deti-skazki-e145049520336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1655339"/>
            <a:ext cx="5328592" cy="3547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2217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Родители\Desktop\фольклор\3533574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463" y="-15577"/>
            <a:ext cx="9169846" cy="6860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04" y="116632"/>
            <a:ext cx="6750496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Русские народные хороводные игры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– это слой фольклора, корни которого уходят в очень далекое прошлое. Изначально хоровод был языческим обрядом, совмещавшем в себе пение, танец и игру. Его цель была славить духов природы, задабривать их, чтобы обеспечить благополучие и процветание людей. Постепенно первоначальный смысл стерся, но хороводы остались.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FF0000"/>
                </a:solidFill>
                <a:latin typeface="Allegretto Script One" pitchFamily="66" charset="-52"/>
              </a:rPr>
              <a:t>Ты</a:t>
            </a:r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>, березка, белена, белена,</a:t>
            </a:r>
          </a:p>
          <a:p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>А макушка зелена, зелена.</a:t>
            </a:r>
          </a:p>
          <a:p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>Летом-то мохнатенька,</a:t>
            </a:r>
          </a:p>
          <a:p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>Зимой </a:t>
            </a:r>
            <a:r>
              <a:rPr lang="ru-RU" sz="2400" b="1" dirty="0" err="1">
                <a:solidFill>
                  <a:srgbClr val="FF0000"/>
                </a:solidFill>
                <a:latin typeface="Allegretto Script One" pitchFamily="66" charset="-52"/>
              </a:rPr>
              <a:t>сучковатенька</a:t>
            </a:r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>.</a:t>
            </a:r>
          </a:p>
          <a:p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>Где ты стоишь, там и шумишь!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Allegretto Script One" pitchFamily="66" charset="-52"/>
              </a:rPr>
              <a:t>Березка </a:t>
            </a:r>
            <a:r>
              <a:rPr lang="ru-RU" sz="2400" b="1" dirty="0" err="1">
                <a:solidFill>
                  <a:srgbClr val="FF0000"/>
                </a:solidFill>
                <a:latin typeface="Allegretto Script One" pitchFamily="66" charset="-52"/>
              </a:rPr>
              <a:t>зеленеька</a:t>
            </a:r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>,</a:t>
            </a:r>
          </a:p>
          <a:p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>По весне веселенька,</a:t>
            </a:r>
          </a:p>
          <a:p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>В чистом полюшке стоит</a:t>
            </a:r>
          </a:p>
          <a:p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>Да листочками шумит.</a:t>
            </a:r>
          </a:p>
          <a:p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>Ветки завивает,</a:t>
            </a:r>
          </a:p>
          <a:p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>С ветрами играет.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C:\Users\Родители\Desktop\фольклор\1261-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1988840"/>
            <a:ext cx="4464496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2922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l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Родители\Desktop\фольклор\3533574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145"/>
            <a:ext cx="9144000" cy="6862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04" y="116632"/>
            <a:ext cx="675049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Загадка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представляет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собой краткое образное определение предмета или явления, но в отличие от пословицы она даёт это определение в иносказательной, нарочито затемнённой форме. Как правило, в загадке один предмет описывается через другой на основе схожих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черт . Загадка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может представлять собой и простое описание предмета, например: «Два конца, два кольца, а посередине гвоздик» (ножницы). Это и народная забава, и испытание на смекалку, сообразительность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FF0000"/>
                </a:solidFill>
                <a:latin typeface="Allegretto Script One" pitchFamily="66" charset="-52"/>
                <a:cs typeface="Times New Roman" pitchFamily="18" charset="0"/>
              </a:rPr>
              <a:t>Он </a:t>
            </a:r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  <a:cs typeface="Times New Roman" pitchFamily="18" charset="0"/>
              </a:rPr>
              <a:t>быстрее человека</a:t>
            </a:r>
            <a:br>
              <a:rPr lang="ru-RU" sz="2400" b="1" dirty="0">
                <a:solidFill>
                  <a:srgbClr val="FF0000"/>
                </a:solidFill>
                <a:latin typeface="Allegretto Script One" pitchFamily="66" charset="-52"/>
                <a:cs typeface="Times New Roman" pitchFamily="18" charset="0"/>
              </a:rPr>
            </a:br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>Перемножит два числа,</a:t>
            </a:r>
            <a:b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</a:br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>В нем сто раз библиотека</a:t>
            </a:r>
            <a:b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</a:br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>Поместиться бы смогла,</a:t>
            </a:r>
            <a:b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</a:br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>Только там открыть возможно</a:t>
            </a:r>
            <a:b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</a:br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>Сто окошек за минуту.</a:t>
            </a:r>
            <a:b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</a:br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>Угадать совсем несложно,</a:t>
            </a:r>
            <a:b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</a:br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>Что загадка про… (компьютер).</a:t>
            </a:r>
          </a:p>
        </p:txBody>
      </p:sp>
      <p:pic>
        <p:nvPicPr>
          <p:cNvPr id="3075" name="Picture 3" descr="C:\Users\Родители\Desktop\фольклор\1315537512_6264332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2204864"/>
            <a:ext cx="3534850" cy="3063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439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l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Родители\Desktop\фольклор\3533574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37043" cy="6862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04" y="44624"/>
            <a:ext cx="6750496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Частушки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- это один из жанров устного народного творчества, а именно, один из жанров русской народной лирики. Их главное назначение - не рассказать о тех или иных фактах жизни, событиях, а дать им определенную эмоциональную оценку, выразить определенные мысли и чувства по поводу того или иного события. Обычно частушка - это короткая рифмованная песенка, состоящая, как правило, из четырех строк и исполняемая более быстро, чем протяжная песня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 smtClean="0"/>
              <a:t> </a:t>
            </a:r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>На компьютере в игру</a:t>
            </a:r>
            <a:b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</a:br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>Доиграл Денис к утру.</a:t>
            </a:r>
            <a:b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</a:br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>В школе у доски Денис,</a:t>
            </a:r>
            <a:b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</a:br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>Как компьютер, сам «завис</a:t>
            </a:r>
            <a:r>
              <a:rPr lang="ru-RU" sz="2400" b="1" dirty="0" smtClean="0">
                <a:solidFill>
                  <a:srgbClr val="FF0000"/>
                </a:solidFill>
                <a:latin typeface="Allegretto Script One" pitchFamily="66" charset="-52"/>
              </a:rPr>
              <a:t>».</a:t>
            </a:r>
          </a:p>
          <a:p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> </a:t>
            </a:r>
            <a:endParaRPr lang="ru-RU" sz="2400" b="1" dirty="0" smtClean="0">
              <a:solidFill>
                <a:srgbClr val="FF0000"/>
              </a:solidFill>
              <a:latin typeface="Allegretto Script One" pitchFamily="66" charset="-52"/>
            </a:endParaRPr>
          </a:p>
          <a:p>
            <a:r>
              <a:rPr lang="ru-RU" sz="2400" b="1" dirty="0" smtClean="0">
                <a:solidFill>
                  <a:srgbClr val="FF0000"/>
                </a:solidFill>
                <a:latin typeface="Allegretto Script One" pitchFamily="66" charset="-52"/>
              </a:rPr>
              <a:t>В </a:t>
            </a:r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>классе есть два </a:t>
            </a:r>
            <a:r>
              <a:rPr lang="ru-RU" sz="2400" b="1" dirty="0" smtClean="0">
                <a:solidFill>
                  <a:srgbClr val="FF0000"/>
                </a:solidFill>
                <a:latin typeface="Allegretto Script One" pitchFamily="66" charset="-52"/>
              </a:rPr>
              <a:t>близнеца</a:t>
            </a:r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>,</a:t>
            </a:r>
            <a:b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</a:br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>Одинаковы с лица.</a:t>
            </a:r>
            <a:b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</a:br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>У доски один сперва,</a:t>
            </a:r>
            <a:b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</a:br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>С дневниками – сразу два.</a:t>
            </a:r>
            <a:r>
              <a:rPr lang="ru-RU" dirty="0">
                <a:latin typeface="Allegretto Script One" pitchFamily="66" charset="-52"/>
              </a:rPr>
              <a:t/>
            </a:r>
            <a:br>
              <a:rPr lang="ru-RU" dirty="0">
                <a:latin typeface="Allegretto Script One" pitchFamily="66" charset="-52"/>
              </a:rPr>
            </a:br>
            <a:endParaRPr lang="ru-RU" dirty="0">
              <a:latin typeface="Allegretto Script One" pitchFamily="66" charset="-52"/>
              <a:cs typeface="Times New Roman" pitchFamily="18" charset="0"/>
            </a:endParaRPr>
          </a:p>
        </p:txBody>
      </p:sp>
      <p:pic>
        <p:nvPicPr>
          <p:cNvPr id="4099" name="Picture 3" descr="C:\Users\Родители\Desktop\фольклор\russian-rural-ditti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911" y="2286000"/>
            <a:ext cx="4865269" cy="29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3848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Родители\Desktop\фольклор\3533574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8" y="0"/>
            <a:ext cx="9141142" cy="6860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04" y="116632"/>
            <a:ext cx="675049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Считалка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— небольшой стишок, форма жеребьёвки, с помощью которой определяют, кто водит в игре. Считалка — элемент игры, который помогает установить согласие и уважение к принятым правилам. В организации считалки очень важен ритм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/>
              <a:t> </a:t>
            </a:r>
            <a:endParaRPr lang="ru-RU" dirty="0" smtClean="0"/>
          </a:p>
          <a:p>
            <a:r>
              <a:rPr lang="ru-RU" sz="2400" b="1" dirty="0" smtClean="0">
                <a:solidFill>
                  <a:srgbClr val="FF0000"/>
                </a:solidFill>
                <a:latin typeface="Allegretto Script One" pitchFamily="66" charset="-52"/>
              </a:rPr>
              <a:t>Мимо </a:t>
            </a:r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>леса, </a:t>
            </a:r>
            <a:r>
              <a:rPr lang="ru-RU" sz="2400" b="1" dirty="0" smtClean="0">
                <a:solidFill>
                  <a:srgbClr val="FF0000"/>
                </a:solidFill>
                <a:latin typeface="Allegretto Script One" pitchFamily="66" charset="-52"/>
              </a:rPr>
              <a:t>мимо  </a:t>
            </a:r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>дач</a:t>
            </a:r>
            <a:b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</a:br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>Плыл по речке красный мяч.</a:t>
            </a:r>
            <a:b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</a:br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>Увидала щука.</a:t>
            </a:r>
            <a:b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</a:br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>Что это за штука?</a:t>
            </a:r>
            <a:b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</a:br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>Хвать, хвать!</a:t>
            </a:r>
            <a:b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</a:br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>Не поймать.</a:t>
            </a:r>
            <a:b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</a:br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>Мячик вынырнул опять.</a:t>
            </a:r>
            <a:b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</a:br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>Он пустился дальше плыть,</a:t>
            </a:r>
            <a:b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</a:br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>Выходи, тебе водить.</a:t>
            </a:r>
            <a:endParaRPr lang="ru-RU" sz="2400" b="1" dirty="0">
              <a:solidFill>
                <a:srgbClr val="FF0000"/>
              </a:solidFill>
              <a:latin typeface="Allegretto Script One" pitchFamily="66" charset="-52"/>
              <a:cs typeface="Times New Roman" pitchFamily="18" charset="0"/>
            </a:endParaRPr>
          </a:p>
        </p:txBody>
      </p:sp>
      <p:pic>
        <p:nvPicPr>
          <p:cNvPr id="5123" name="Picture 3" descr="C:\Users\Родители\Desktop\фольклор\w7hG7VsKIU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82752" y="1268760"/>
            <a:ext cx="5481735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4473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Родители\Desktop\фольклор\3533574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8" y="0"/>
            <a:ext cx="9141142" cy="6860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04" y="116633"/>
            <a:ext cx="6750496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Приговорки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– это своеобразные просьбы к природе в соучастии, в доброй помощи. Они обращены к ветру, воде, ручью. В них закреплены необходимые для всех играющих правила игры, зачастую предупреждающие несчастный случай. Например, не захлебнуться при нырянии, не набрать в уши воду. Они учат детей быть внимательными к своим действиям, проверять действия правилами, строго соблюдая их. 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Allegretto Script One" pitchFamily="66" charset="-52"/>
              </a:rPr>
              <a:t>Божья </a:t>
            </a:r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>коровушка, </a:t>
            </a:r>
            <a:b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</a:br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>Полети на </a:t>
            </a:r>
            <a:r>
              <a:rPr lang="ru-RU" sz="2400" b="1" dirty="0" err="1">
                <a:solidFill>
                  <a:srgbClr val="FF0000"/>
                </a:solidFill>
                <a:latin typeface="Allegretto Script One" pitchFamily="66" charset="-52"/>
              </a:rPr>
              <a:t>облышко</a:t>
            </a:r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>, </a:t>
            </a:r>
            <a:b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</a:br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>Принеси нам с неба, </a:t>
            </a:r>
            <a:b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</a:br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>Чтобы было летом: </a:t>
            </a:r>
            <a:b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</a:br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>В огороде бобы, </a:t>
            </a:r>
            <a:b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</a:br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>В лесу ягоды, грибы, </a:t>
            </a:r>
            <a:b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</a:br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>В роднике водица, </a:t>
            </a:r>
            <a:b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</a:br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>Во поле пшеница.</a:t>
            </a:r>
            <a:r>
              <a:rPr lang="ru-RU" sz="2400" dirty="0">
                <a:latin typeface="Allegretto Script One" pitchFamily="66" charset="-52"/>
              </a:rPr>
              <a:t> </a:t>
            </a:r>
            <a:br>
              <a:rPr lang="ru-RU" sz="2400" dirty="0">
                <a:latin typeface="Allegretto Script One" pitchFamily="66" charset="-52"/>
              </a:rPr>
            </a:br>
            <a:r>
              <a:rPr lang="ru-RU" sz="2400" dirty="0">
                <a:solidFill>
                  <a:srgbClr val="FF0000"/>
                </a:solidFill>
                <a:latin typeface="American Retro" pitchFamily="66" charset="0"/>
              </a:rPr>
              <a:t> </a:t>
            </a:r>
            <a:endParaRPr lang="ru-RU" sz="2400" dirty="0">
              <a:solidFill>
                <a:srgbClr val="FF0000"/>
              </a:solidFill>
              <a:latin typeface="American Retro" pitchFamily="66" charset="0"/>
              <a:cs typeface="Times New Roman" pitchFamily="18" charset="0"/>
            </a:endParaRPr>
          </a:p>
        </p:txBody>
      </p:sp>
      <p:pic>
        <p:nvPicPr>
          <p:cNvPr id="6147" name="Picture 3" descr="C:\Users\Родители\Desktop\фольклор\1261-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4" y="2000250"/>
            <a:ext cx="4824536" cy="3372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1866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l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Родители\Desktop\фольклор\3533574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145"/>
            <a:ext cx="9141143" cy="6860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04" y="116632"/>
            <a:ext cx="8568952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разнилки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отражают негативные моменты в восприятии детьми окружающей действительности.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Народная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дразнилка всем своим строем предназначена для того, чтобы поставить на место обидчика, высказать свое отношение к неприятным отклонениям в поседении, привычках, во внешнем виде. Без дразнилки игра в жизнь ребенка утрачивает вкус, справедливость. 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Дразнилка учит детей умению подмечать плохое, несправедливое, некрасивое, она учит слышать слова и подбирать их по созвучию и смыслу, она развивает чувствительность к нелепым ситуациям в жизни и в словесном изображении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>Шла собака через мост, </a:t>
            </a:r>
            <a:b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</a:br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>Четыре лапы, пятый хвост. </a:t>
            </a:r>
            <a:b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</a:br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>Если мост обвалится, </a:t>
            </a:r>
            <a:b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</a:br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>То собака свалится. </a:t>
            </a:r>
            <a:endParaRPr lang="ru-RU" sz="2400" b="1" dirty="0" smtClean="0">
              <a:solidFill>
                <a:srgbClr val="FF0000"/>
              </a:solidFill>
              <a:latin typeface="Allegretto Script One" pitchFamily="66" charset="-52"/>
            </a:endParaRPr>
          </a:p>
          <a:p>
            <a:endParaRPr lang="ru-RU" sz="2400" b="1" dirty="0" smtClean="0">
              <a:solidFill>
                <a:srgbClr val="FF0000"/>
              </a:solidFill>
              <a:latin typeface="Allegretto Script One" pitchFamily="66" charset="-52"/>
            </a:endParaRPr>
          </a:p>
          <a:p>
            <a:r>
              <a:rPr lang="ru-RU" sz="2400" b="1" dirty="0" smtClean="0">
                <a:solidFill>
                  <a:srgbClr val="FF0000"/>
                </a:solidFill>
                <a:latin typeface="Allegretto Script One" pitchFamily="66" charset="-52"/>
              </a:rPr>
              <a:t>Антошка-картошка</a:t>
            </a:r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>, </a:t>
            </a:r>
            <a:b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</a:br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>Соломенная ножка, </a:t>
            </a:r>
            <a:b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</a:br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>Сам с ноготок, </a:t>
            </a:r>
            <a:b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</a:br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>Голова с локоток. </a:t>
            </a:r>
            <a:r>
              <a:rPr lang="ru-RU" dirty="0">
                <a:latin typeface="Allegretto Script One" pitchFamily="66" charset="-52"/>
              </a:rPr>
              <a:t/>
            </a:r>
            <a:br>
              <a:rPr lang="ru-RU" dirty="0">
                <a:latin typeface="Allegretto Script One" pitchFamily="66" charset="-52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1" name="Picture 3" descr="C:\Users\Родители\Desktop\фольклор\games1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0" y="2492897"/>
            <a:ext cx="4608512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5154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Родители\Desktop\фольклор\3533574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8" y="0"/>
            <a:ext cx="9141142" cy="6860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04" y="116633"/>
            <a:ext cx="6750496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Колыбельная песня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— песня, исполняемая матерью или нянькой при укачивании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ребёнка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особый лирический жанр, популярный в народной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поэзии . Один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из древнейших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жанров фольклора 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основном колыбельную поёт мать своему ребёнку. У всех народов колыбельная не требует каких-либо инструментов для её исполнения, достаточно только голоса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/>
              <a:t> </a:t>
            </a:r>
            <a:endParaRPr lang="ru-RU" dirty="0" smtClean="0"/>
          </a:p>
          <a:p>
            <a:r>
              <a:rPr lang="ru-RU" sz="2400" b="1" dirty="0" smtClean="0">
                <a:solidFill>
                  <a:srgbClr val="FF0000"/>
                </a:solidFill>
                <a:latin typeface="Allegretto Script One" pitchFamily="66" charset="-52"/>
              </a:rPr>
              <a:t>Спи</a:t>
            </a:r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>, моя крошка, </a:t>
            </a:r>
            <a:b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</a:br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>Мой птенчик пригожий,</a:t>
            </a:r>
            <a:b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</a:br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>Баюшки-баю-баю. </a:t>
            </a:r>
            <a:b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</a:br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>Пусть никакая печаль не тревожит </a:t>
            </a:r>
            <a:b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</a:br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>Детскую душу твою.</a:t>
            </a:r>
            <a:b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</a:br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>Ты не увидишь ни горя, ни муки,</a:t>
            </a:r>
            <a:b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</a:br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>Доли не встретишь лихой... </a:t>
            </a:r>
            <a:b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</a:br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>Спи, мой воробушек, </a:t>
            </a:r>
            <a:b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</a:br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>Спи, мой сыночек, </a:t>
            </a:r>
            <a:b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</a:br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>Спи, мой звоночек родной.</a:t>
            </a:r>
            <a:endParaRPr lang="ru-RU" sz="2400" b="1" dirty="0">
              <a:solidFill>
                <a:srgbClr val="FF0000"/>
              </a:solidFill>
              <a:latin typeface="Allegretto Script One" pitchFamily="66" charset="-52"/>
              <a:cs typeface="Times New Roman" pitchFamily="18" charset="0"/>
            </a:endParaRPr>
          </a:p>
        </p:txBody>
      </p:sp>
      <p:pic>
        <p:nvPicPr>
          <p:cNvPr id="8195" name="Picture 3" descr="C:\Users\Родители\Desktop\фольклор\31735_534772331e18a0.00662545-big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1844825"/>
            <a:ext cx="4379264" cy="3456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9375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Родители\Desktop\фольклор\3533574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6512" y="769"/>
            <a:ext cx="9285158" cy="6860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04" y="116632"/>
            <a:ext cx="6750496" cy="72019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 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ословицы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 и поговорки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— меткие выражения, созданные русским народом, а также переведенные из древних письменных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источников 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заимствованные из произведений литературы, в короткой форме выражающие мудрые мысли народов, входящих в состав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России . Пословицы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отличаются от поговорок более высоким обобщающим смыслом</a:t>
            </a:r>
            <a:r>
              <a:rPr lang="ru-RU" dirty="0"/>
              <a:t>. 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Часто поговорки являются частью соответствующей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пословицы.</a:t>
            </a:r>
            <a:r>
              <a:rPr lang="ru-RU" b="1" dirty="0"/>
              <a:t> Примеры поговорок</a:t>
            </a:r>
          </a:p>
          <a:p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>Два сапога – пара.</a:t>
            </a:r>
          </a:p>
          <a:p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>Нет дыма без огня.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Allegretto Script One" pitchFamily="66" charset="-52"/>
              </a:rPr>
              <a:t>Не </a:t>
            </a:r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>имей сто рублей, а имей сто друзей.</a:t>
            </a:r>
          </a:p>
          <a:p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>Обжегшийся на молоке дует и на воду.</a:t>
            </a:r>
          </a:p>
          <a:p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>Собака лает – ветер носит.</a:t>
            </a:r>
          </a:p>
          <a:p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>Говорят в Москве кур доят</a:t>
            </a:r>
            <a:r>
              <a:rPr lang="ru-RU" sz="2400" b="1" dirty="0">
                <a:solidFill>
                  <a:srgbClr val="FF0000"/>
                </a:solidFill>
                <a:latin typeface="American Retro" pitchFamily="66" charset="0"/>
              </a:rPr>
              <a:t>.</a:t>
            </a:r>
            <a:endParaRPr lang="ru-RU" b="1" dirty="0">
              <a:solidFill>
                <a:srgbClr val="FF0000"/>
              </a:solidFill>
              <a:latin typeface="American Retro" pitchFamily="66" charset="0"/>
            </a:endParaRPr>
          </a:p>
          <a:p>
            <a:r>
              <a:rPr lang="ru-RU" b="1" dirty="0"/>
              <a:t>Примеры пословиц:</a:t>
            </a:r>
          </a:p>
          <a:p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>Тише едешь – дальше будешь.</a:t>
            </a:r>
          </a:p>
          <a:p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>Много будешь знать – скоро состаришься.</a:t>
            </a:r>
          </a:p>
          <a:p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>Не буди лихо пока оно </a:t>
            </a:r>
            <a:r>
              <a:rPr lang="ru-RU" sz="2400" b="1" dirty="0" smtClean="0">
                <a:solidFill>
                  <a:srgbClr val="FF0000"/>
                </a:solidFill>
                <a:latin typeface="Allegretto Script One" pitchFamily="66" charset="-52"/>
              </a:rPr>
              <a:t>тихо.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Allegretto Script One" pitchFamily="66" charset="-52"/>
              </a:rPr>
              <a:t>Служить бы рад – прислуживаться тошно!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Allegretto Script One" pitchFamily="66" charset="-52"/>
              </a:rPr>
              <a:t>Утром деньги – вечером стулья.</a:t>
            </a:r>
          </a:p>
          <a:p>
            <a:endParaRPr lang="ru-RU" dirty="0"/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9" name="Picture 3" descr="C:\Users\Родители\Desktop\фольклор\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2046456"/>
            <a:ext cx="2952328" cy="3851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863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Родители\Desktop\фольклор\Proshhay-nachalnaya-prevyu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04" y="116633"/>
            <a:ext cx="885698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Устное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 народное творчество (фольклор) существовало ещё в дописьменную эпоху. Произведения фольклора(загадки, скороговорки, небылицы и др.) передавались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устно,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запоминали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 их со слуха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Это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способствовало возникновению разных вариантов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 одного и того же фольклорного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произведения.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Устное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 народное творчество являет собой отражение жизни, быта, поверий 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древних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людей. 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Произведения  народного творчества с самого рождения сопровождают человека.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 Они способствуют формированию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 развитию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 ребёнка.</a:t>
            </a:r>
          </a:p>
        </p:txBody>
      </p:sp>
      <p:pic>
        <p:nvPicPr>
          <p:cNvPr id="1029" name="Picture 5" descr="C:\Users\Родители\Desktop\фольклор\0_e15b9_d1c4f72c_orig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5" y="2424958"/>
            <a:ext cx="2520280" cy="3689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Родители\Desktop\ШАБЛОНЫ\прозрачные анимашки\0_60866_1f8deb4c_XL.jpg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3573016"/>
            <a:ext cx="2088232" cy="1783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5551054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Родители\Desktop\фольклор\56bb49810e1f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8947"/>
            <a:ext cx="93235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 rot="20698190">
            <a:off x="817505" y="1569216"/>
            <a:ext cx="799983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П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риобщение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ребёнка к народной культуре начинается с детства, где закладываются основные понятия и примеры поведения. Культурное наследие передаётся из поколения в поколение, развивая и обогащая мир ребёнка. Фольклор является уникальным средством для передачи народной мудрости и воспитании детей на начальном этапе их развития. Детский фольклор дает ребенку прекрасные образцы русского народного языка, является одним из могучих средств развития и обогащения речи детей.</a:t>
            </a:r>
          </a:p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Детский фольклор должен стать ценным средством воспитания подрастающего поколения, гармонически сочетающего в себе духовное богатство, моральную чистоту и физическое совершенство</a:t>
            </a:r>
            <a:r>
              <a:rPr lang="ru-RU" b="1" dirty="0">
                <a:solidFill>
                  <a:srgbClr val="00B05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7519167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Родители\Desktop\фольклор\TyulpanyMin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5080"/>
            <a:ext cx="9144000" cy="6868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4627" y="1124744"/>
            <a:ext cx="8523837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всем за внимание!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051" name="Picture 3" descr="C:\Users\Родители\Desktop\ШАБЛОНЫ\анимации\538852136.jpg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3250" y="4581128"/>
            <a:ext cx="1096516" cy="1096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Родители\Desktop\ШАБЛОНЫ\анимации\pic (35)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70623" y="3819128"/>
            <a:ext cx="152400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Родители\Desktop\ШАБЛОНЫ\анимации\pic (37)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4627" y="5493246"/>
            <a:ext cx="1524000" cy="1200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Родители\Desktop\ШАБЛОНЫ\анимации\pic (34)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3700636"/>
            <a:ext cx="159067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Родители\Desktop\ШАБЛОНЫ\анимации\pic (36).gif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371140">
            <a:off x="5798188" y="738981"/>
            <a:ext cx="1162050" cy="771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:\Users\Родители\Desktop\ШАБЛОНЫ\анимации\Vlinder24.gif"/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945890">
            <a:off x="348452" y="1020868"/>
            <a:ext cx="1400175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C:\Users\Родители\Desktop\ШАБЛОНЫ\анимации\pic (38).gif"/>
          <p:cNvPicPr>
            <a:picLocks noChangeAspect="1" noChangeArrowheads="1" noCrop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5606252">
            <a:off x="8210550" y="4133453"/>
            <a:ext cx="914400" cy="895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C:\Users\Родители\Desktop\ШАБЛОНЫ\анимации\0_60832_88e02561_XL.jpg"/>
          <p:cNvPicPr>
            <a:picLocks noChangeAspect="1" noChangeArrowheads="1" noCrop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13392" y="3999359"/>
            <a:ext cx="1158956" cy="996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9" name="Picture 11" descr="C:\Users\Родители\Desktop\ШАБЛОНЫ\анимации\387918622.jpg"/>
          <p:cNvPicPr>
            <a:picLocks noChangeAspect="1" noChangeArrowheads="1" noCrop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7139140">
            <a:off x="7743825" y="1544743"/>
            <a:ext cx="923925" cy="828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7940633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Родители\Desktop\ШАБЛОНЫ\прозрачные анимашки\8286_html_3de283b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7660" y="0"/>
            <a:ext cx="9753600" cy="6896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195736" y="692696"/>
            <a:ext cx="5256584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Фольклор</a:t>
            </a:r>
            <a:endParaRPr lang="ru-RU" sz="4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cxnSp>
        <p:nvCxnSpPr>
          <p:cNvPr id="4" name="Прямая со стрелкой 3"/>
          <p:cNvCxnSpPr/>
          <p:nvPr/>
        </p:nvCxnSpPr>
        <p:spPr>
          <a:xfrm flipH="1">
            <a:off x="5414392" y="2543200"/>
            <a:ext cx="9371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Стрелка вниз 5"/>
          <p:cNvSpPr/>
          <p:nvPr/>
        </p:nvSpPr>
        <p:spPr>
          <a:xfrm flipH="1">
            <a:off x="4716015" y="1523692"/>
            <a:ext cx="288031" cy="418291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1691680" y="1844824"/>
            <a:ext cx="7272808" cy="3384376"/>
          </a:xfrm>
          <a:prstGeom prst="horizont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>
                <a:solidFill>
                  <a:schemeClr val="tx1"/>
                </a:solidFill>
              </a:rPr>
              <a:t>Фольклор</a:t>
            </a:r>
            <a:r>
              <a:rPr lang="ru-RU" b="1" dirty="0">
                <a:solidFill>
                  <a:schemeClr val="tx1"/>
                </a:solidFill>
              </a:rPr>
              <a:t> </a:t>
            </a:r>
            <a:r>
              <a:rPr lang="ru-RU" dirty="0">
                <a:solidFill>
                  <a:schemeClr val="tx1"/>
                </a:solidFill>
              </a:rPr>
              <a:t>(от английского</a:t>
            </a:r>
            <a:r>
              <a:rPr lang="ru-RU" b="1" i="1" dirty="0">
                <a:solidFill>
                  <a:schemeClr val="tx1"/>
                </a:solidFill>
              </a:rPr>
              <a:t> </a:t>
            </a:r>
            <a:r>
              <a:rPr lang="en-US" i="1" dirty="0">
                <a:solidFill>
                  <a:schemeClr val="tx1"/>
                </a:solidFill>
              </a:rPr>
              <a:t>folk</a:t>
            </a:r>
            <a:r>
              <a:rPr lang="en-US" b="1" dirty="0">
                <a:solidFill>
                  <a:schemeClr val="tx1"/>
                </a:solidFill>
              </a:rPr>
              <a:t> </a:t>
            </a:r>
            <a:r>
              <a:rPr lang="ru-RU" dirty="0">
                <a:solidFill>
                  <a:schemeClr val="tx1"/>
                </a:solidFill>
              </a:rPr>
              <a:t>— народ,</a:t>
            </a:r>
            <a:r>
              <a:rPr lang="ru-RU" b="1" i="1" dirty="0">
                <a:solidFill>
                  <a:schemeClr val="tx1"/>
                </a:solidFill>
              </a:rPr>
              <a:t> </a:t>
            </a:r>
            <a:r>
              <a:rPr lang="en-US" i="1" dirty="0">
                <a:solidFill>
                  <a:schemeClr val="tx1"/>
                </a:solidFill>
              </a:rPr>
              <a:t>lore</a:t>
            </a:r>
            <a:r>
              <a:rPr lang="en-US" b="1" dirty="0">
                <a:solidFill>
                  <a:schemeClr val="tx1"/>
                </a:solidFill>
              </a:rPr>
              <a:t> </a:t>
            </a:r>
            <a:r>
              <a:rPr lang="ru-RU" dirty="0">
                <a:solidFill>
                  <a:schemeClr val="tx1"/>
                </a:solidFill>
              </a:rPr>
              <a:t>— мудрость) — устное народное творчество. Фоль­клор возник до появления письменности. Самая важная его черта — то, что фольклор является искусством устного слова. Именно это отличает его от литературы и других видов искусства. Еще одна важная отличительная черта фольклора — коллективность творчества. Он возник как массо­вое творчество и выражал представления первобытной общины и рода, а не отдельной личности.</a:t>
            </a:r>
          </a:p>
        </p:txBody>
      </p:sp>
    </p:spTree>
    <p:extLst>
      <p:ext uri="{BB962C8B-B14F-4D97-AF65-F5344CB8AC3E}">
        <p14:creationId xmlns:p14="http://schemas.microsoft.com/office/powerpoint/2010/main" val="877478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wheelReverse spokes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Родители\Desktop\ШАБЛОНЫ\прозрачные анимашки\ee5d622ff45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1880" y="18604"/>
            <a:ext cx="9753600" cy="6896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04" y="404664"/>
            <a:ext cx="915764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Малые жанры фольклора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Стрелка вниз 2"/>
          <p:cNvSpPr/>
          <p:nvPr/>
        </p:nvSpPr>
        <p:spPr>
          <a:xfrm>
            <a:off x="4400424" y="1174105"/>
            <a:ext cx="194495" cy="526703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Вертикальный свиток 3"/>
          <p:cNvSpPr/>
          <p:nvPr/>
        </p:nvSpPr>
        <p:spPr>
          <a:xfrm>
            <a:off x="539552" y="1846474"/>
            <a:ext cx="3672408" cy="3240360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Пестушки</a:t>
            </a:r>
            <a:endParaRPr lang="ru-RU" dirty="0" smtClean="0"/>
          </a:p>
          <a:p>
            <a:pPr algn="ctr"/>
            <a:r>
              <a:rPr lang="ru-RU" dirty="0" err="1" smtClean="0"/>
              <a:t>Потешки</a:t>
            </a:r>
            <a:endParaRPr lang="ru-RU" dirty="0" smtClean="0"/>
          </a:p>
          <a:p>
            <a:pPr algn="ctr"/>
            <a:r>
              <a:rPr lang="ru-RU" dirty="0" err="1" smtClean="0"/>
              <a:t>Заклички</a:t>
            </a:r>
            <a:endParaRPr lang="ru-RU" dirty="0" smtClean="0"/>
          </a:p>
          <a:p>
            <a:pPr algn="ctr"/>
            <a:r>
              <a:rPr lang="ru-RU" dirty="0" smtClean="0"/>
              <a:t>Страшилки</a:t>
            </a:r>
          </a:p>
          <a:p>
            <a:pPr algn="ctr"/>
            <a:r>
              <a:rPr lang="ru-RU" dirty="0" smtClean="0"/>
              <a:t>Прибаутки</a:t>
            </a:r>
            <a:endParaRPr lang="ru-RU" dirty="0"/>
          </a:p>
          <a:p>
            <a:pPr algn="ctr"/>
            <a:r>
              <a:rPr lang="ru-RU" dirty="0" smtClean="0"/>
              <a:t>Скороговорки</a:t>
            </a:r>
          </a:p>
          <a:p>
            <a:pPr algn="ctr"/>
            <a:r>
              <a:rPr lang="ru-RU" dirty="0" smtClean="0"/>
              <a:t>Хороводные игры</a:t>
            </a:r>
            <a:endParaRPr lang="ru-RU" dirty="0"/>
          </a:p>
        </p:txBody>
      </p:sp>
      <p:sp>
        <p:nvSpPr>
          <p:cNvPr id="5" name="Вертикальный свиток 4"/>
          <p:cNvSpPr/>
          <p:nvPr/>
        </p:nvSpPr>
        <p:spPr>
          <a:xfrm>
            <a:off x="4860032" y="1844824"/>
            <a:ext cx="3744416" cy="3240360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r>
              <a:rPr lang="ru-RU" dirty="0" smtClean="0"/>
              <a:t>Загадки</a:t>
            </a:r>
          </a:p>
          <a:p>
            <a:pPr algn="ctr"/>
            <a:r>
              <a:rPr lang="ru-RU" dirty="0" smtClean="0"/>
              <a:t>Частушки</a:t>
            </a:r>
          </a:p>
          <a:p>
            <a:pPr algn="ctr"/>
            <a:r>
              <a:rPr lang="ru-RU" dirty="0" smtClean="0"/>
              <a:t>Считалки</a:t>
            </a:r>
          </a:p>
          <a:p>
            <a:pPr algn="ctr"/>
            <a:r>
              <a:rPr lang="ru-RU" dirty="0" smtClean="0"/>
              <a:t>Приговорки</a:t>
            </a:r>
          </a:p>
          <a:p>
            <a:pPr algn="ctr"/>
            <a:r>
              <a:rPr lang="ru-RU" dirty="0" smtClean="0"/>
              <a:t>Дразнилки</a:t>
            </a:r>
            <a:endParaRPr lang="ru-RU" dirty="0"/>
          </a:p>
          <a:p>
            <a:pPr algn="ctr"/>
            <a:r>
              <a:rPr lang="ru-RU" dirty="0" smtClean="0"/>
              <a:t>Колыбельные </a:t>
            </a:r>
            <a:r>
              <a:rPr lang="ru-RU" dirty="0"/>
              <a:t>песни</a:t>
            </a:r>
          </a:p>
          <a:p>
            <a:pPr algn="ctr"/>
            <a:r>
              <a:rPr lang="ru-RU" dirty="0" smtClean="0"/>
              <a:t>Пословицы и поговорки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2614525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Родители\Desktop\фольклор\3533574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8" y="0"/>
            <a:ext cx="914114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188640"/>
            <a:ext cx="6678488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Пестушка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(от слова пестовать, то есть нянчить, холить) — короткий стихотворный напев нянюшек и матерей, каким они сопровождают действия ребёнка, которые он совершает в самом начале своей жизни. Например, когда ребёнок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учится ходить 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мать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водит его за ручки , приговаривая:</a:t>
            </a:r>
          </a:p>
          <a:p>
            <a:endParaRPr lang="ru-RU" dirty="0"/>
          </a:p>
          <a:p>
            <a:r>
              <a:rPr lang="ru-RU" sz="2400" b="1" dirty="0" smtClean="0">
                <a:solidFill>
                  <a:srgbClr val="FF0000"/>
                </a:solidFill>
                <a:latin typeface="Allegretto Script One" pitchFamily="66" charset="-52"/>
              </a:rPr>
              <a:t>Большие </a:t>
            </a:r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>ноги</a:t>
            </a:r>
            <a:b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</a:br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>Шли по дороге:</a:t>
            </a:r>
            <a:b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</a:br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>Топ, топ, топ,</a:t>
            </a:r>
            <a:b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</a:br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>Топ, топ, топ.</a:t>
            </a:r>
            <a:b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</a:br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>Маленькие ножки</a:t>
            </a:r>
            <a:b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</a:br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>Бежали по дорожке:</a:t>
            </a:r>
            <a:b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</a:br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>Топ, топ, топ, топ,</a:t>
            </a:r>
            <a:b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</a:br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>Топ, топ, топ, топ</a:t>
            </a:r>
            <a:r>
              <a:rPr lang="ru-RU" sz="2400" b="1" dirty="0">
                <a:solidFill>
                  <a:srgbClr val="C00000"/>
                </a:solidFill>
                <a:latin typeface="Allegretto Script One" pitchFamily="66" charset="-52"/>
              </a:rPr>
              <a:t>!</a:t>
            </a:r>
          </a:p>
          <a:p>
            <a:endParaRPr lang="ru-RU" dirty="0"/>
          </a:p>
        </p:txBody>
      </p:sp>
      <p:pic>
        <p:nvPicPr>
          <p:cNvPr id="2051" name="Picture 3" descr="C:\Users\Родители\Desktop\фольклор\4080403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1" y="1729200"/>
            <a:ext cx="4608511" cy="3445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5379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Родители\Desktop\фольклор\3533574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" y="17884"/>
            <a:ext cx="9141143" cy="6860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04" y="116632"/>
            <a:ext cx="675049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Потешка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—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песенка-приговорка, сопутствующая игре с пальцами, руками и ногами ребёнка.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Потешки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как и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пестушки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сопровождают развитие детей. Небольшие стишки и песенки позволяют в игровой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побудить ребёнка к действию, одновременно производя массаж, физические упражнения, стимулируя моторные рефлексы. В этом жанре детского фольклора заложены стимулы к обыгрыванию сюжета с помощью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пальцев</a:t>
            </a:r>
          </a:p>
          <a:p>
            <a:r>
              <a:rPr lang="ru-RU" dirty="0" smtClean="0"/>
              <a:t> </a:t>
            </a:r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>Сорока-ворона</a:t>
            </a:r>
            <a:b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</a:br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>Кашу варила,</a:t>
            </a:r>
            <a:b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</a:br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>Деток кормила:</a:t>
            </a:r>
            <a:b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</a:br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>Этому дала,</a:t>
            </a:r>
            <a:b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</a:br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>Этому дала,</a:t>
            </a:r>
            <a:b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</a:br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>Этому дала,</a:t>
            </a:r>
            <a:b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</a:br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>А этому не дала</a:t>
            </a:r>
            <a:r>
              <a:rPr lang="ru-RU" sz="2400" b="1" dirty="0">
                <a:solidFill>
                  <a:srgbClr val="FF0000"/>
                </a:solidFill>
                <a:latin typeface="American Retro" pitchFamily="66" charset="0"/>
              </a:rPr>
              <a:t>.</a:t>
            </a:r>
          </a:p>
          <a:p>
            <a:endParaRPr lang="ru-RU" dirty="0"/>
          </a:p>
        </p:txBody>
      </p:sp>
      <p:pic>
        <p:nvPicPr>
          <p:cNvPr id="3075" name="Picture 3" descr="C:\Users\Родители\Desktop\фольклор\1360608978_ladushki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4" y="2181405"/>
            <a:ext cx="4608512" cy="2975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9130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Родители\Desktop\фольклор\3533574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8" y="-34305"/>
            <a:ext cx="9141142" cy="6860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188641"/>
            <a:ext cx="667848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Заклички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— один из видов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закликательных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песен языческого происхождения. Они отражают интересы и представления крестьян о хозяйстве и семье. Например, через все календарные песни проходит заклинание богатого урожая; для себя же дети и взрослые просили здоровья, счастья, богатства.</a:t>
            </a:r>
          </a:p>
          <a:p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Заклички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представляют собой обращение к солнцу, радуге, дождю и другим явлениям природы, а также к животным и особенно часто — к птицам, которые считались вестниками весны. Притом силы природы почитались как живые: к весне обращаются с просьбами, желают её скорейшего прихода, на зиму сетуют, жалуются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/>
              <a:t> </a:t>
            </a:r>
            <a:endParaRPr lang="ru-RU" dirty="0" smtClean="0"/>
          </a:p>
          <a:p>
            <a:r>
              <a:rPr lang="ru-RU" sz="2400" b="1" dirty="0" smtClean="0">
                <a:solidFill>
                  <a:srgbClr val="FF0000"/>
                </a:solidFill>
                <a:latin typeface="Allegretto Script One" pitchFamily="66" charset="-52"/>
              </a:rPr>
              <a:t>Жаворонки</a:t>
            </a:r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>, </a:t>
            </a:r>
            <a:r>
              <a:rPr lang="ru-RU" sz="2400" b="1" dirty="0" err="1">
                <a:solidFill>
                  <a:srgbClr val="FF0000"/>
                </a:solidFill>
                <a:latin typeface="Allegretto Script One" pitchFamily="66" charset="-52"/>
              </a:rPr>
              <a:t>жавороночки</a:t>
            </a:r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>!</a:t>
            </a:r>
            <a:b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</a:br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>Прилетите к нам,</a:t>
            </a:r>
            <a:b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</a:br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>Принесите нам лето </a:t>
            </a:r>
            <a:r>
              <a:rPr lang="ru-RU" sz="2400" b="1" dirty="0" smtClean="0">
                <a:solidFill>
                  <a:srgbClr val="FF0000"/>
                </a:solidFill>
                <a:latin typeface="Allegretto Script One" pitchFamily="66" charset="-52"/>
              </a:rPr>
              <a:t>тёплое</a:t>
            </a:r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>,</a:t>
            </a:r>
            <a:b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</a:br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>Унесите от нас зиму холодную.</a:t>
            </a:r>
            <a:b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</a:br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>Нам холодная зима </a:t>
            </a:r>
            <a:r>
              <a:rPr lang="ru-RU" sz="2400" b="1" dirty="0" smtClean="0">
                <a:solidFill>
                  <a:srgbClr val="FF0000"/>
                </a:solidFill>
                <a:latin typeface="Allegretto Script One" pitchFamily="66" charset="-52"/>
              </a:rPr>
              <a:t>на </a:t>
            </a:r>
            <a:r>
              <a:rPr lang="ru-RU" sz="2400" b="1" dirty="0" err="1" smtClean="0">
                <a:solidFill>
                  <a:srgbClr val="FF0000"/>
                </a:solidFill>
                <a:latin typeface="Allegretto Script One" pitchFamily="66" charset="-52"/>
              </a:rPr>
              <a:t>доскучила</a:t>
            </a:r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>,</a:t>
            </a:r>
            <a:b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</a:br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>Руки, ноги отморозила.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Picture 3" descr="C:\Users\Родители\Desktop\фольклор\1334686559_folk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3429" y="3050917"/>
            <a:ext cx="4031019" cy="3034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131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l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Родители\Desktop\фольклор\3533574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8" y="0"/>
            <a:ext cx="9141142" cy="6860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04" y="116632"/>
            <a:ext cx="6750496" cy="69249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Страшилка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– это устный прозаический рассказ или стихотворение фантастического содержания, связанное со страшным событием. В нём даётся установка на реальность. Для этого вводятся атрибуты и понятия реальности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Де́тские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страши́лки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— жанр современного фольклора: короткие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рассказы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цель которых  испугать слушателя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/>
              <a:t> </a:t>
            </a:r>
            <a:endParaRPr lang="ru-RU" dirty="0" smtClean="0"/>
          </a:p>
          <a:p>
            <a:r>
              <a:rPr lang="ru-RU" sz="2400" b="1" dirty="0" smtClean="0">
                <a:solidFill>
                  <a:srgbClr val="FF0000"/>
                </a:solidFill>
                <a:latin typeface="Allegretto Script One" pitchFamily="66" charset="-52"/>
              </a:rPr>
              <a:t>Маленькая </a:t>
            </a:r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>девочка шла по улице и увидела магазин, которого раньше не было. Вывеска гласила, что в нём продаются мобильники с огромной скидкой</a:t>
            </a:r>
            <a:r>
              <a:rPr lang="ru-RU" sz="2400" b="1" dirty="0" smtClean="0">
                <a:solidFill>
                  <a:srgbClr val="FF0000"/>
                </a:solidFill>
                <a:latin typeface="Allegretto Script One" pitchFamily="66" charset="-52"/>
              </a:rPr>
              <a:t>.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Allegretto Script One" pitchFamily="66" charset="-52"/>
              </a:rPr>
              <a:t> </a:t>
            </a:r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>Девочка купила себе мобильник</a:t>
            </a:r>
            <a:r>
              <a:rPr lang="ru-RU" sz="2400" b="1" dirty="0" smtClean="0">
                <a:solidFill>
                  <a:srgbClr val="FF0000"/>
                </a:solidFill>
                <a:latin typeface="Allegretto Script One" pitchFamily="66" charset="-52"/>
              </a:rPr>
              <a:t>.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Allegretto Script One" pitchFamily="66" charset="-52"/>
              </a:rPr>
              <a:t> </a:t>
            </a:r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>Пришла с ним в школу, стала слушать все мелодии подряд, а вместо последней мелодии были записаны детские крики «Вытащите нас отсюда». </a:t>
            </a:r>
            <a:endParaRPr lang="ru-RU" sz="2400" b="1" dirty="0" smtClean="0">
              <a:solidFill>
                <a:srgbClr val="FF0000"/>
              </a:solidFill>
              <a:latin typeface="Allegretto Script One" pitchFamily="66" charset="-52"/>
            </a:endParaRPr>
          </a:p>
          <a:p>
            <a:r>
              <a:rPr lang="ru-RU" sz="2400" b="1" dirty="0" smtClean="0">
                <a:solidFill>
                  <a:srgbClr val="FF0000"/>
                </a:solidFill>
                <a:latin typeface="Allegretto Script One" pitchFamily="66" charset="-52"/>
              </a:rPr>
              <a:t>Девочка </a:t>
            </a:r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>заявила об этом в полицию. </a:t>
            </a:r>
            <a:endParaRPr lang="ru-RU" sz="2400" b="1" dirty="0" smtClean="0">
              <a:solidFill>
                <a:srgbClr val="FF0000"/>
              </a:solidFill>
              <a:latin typeface="Allegretto Script One" pitchFamily="66" charset="-52"/>
            </a:endParaRPr>
          </a:p>
          <a:p>
            <a:r>
              <a:rPr lang="ru-RU" sz="2400" b="1" dirty="0" smtClean="0">
                <a:solidFill>
                  <a:srgbClr val="FF0000"/>
                </a:solidFill>
                <a:latin typeface="Allegretto Script One" pitchFamily="66" charset="-52"/>
              </a:rPr>
              <a:t>Когда </a:t>
            </a:r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>магазин накрыли, в его подвале обнаружили цех по сборке мобильников, в котором работали безногие дети, а руководила ими злая ведьма.</a:t>
            </a:r>
            <a:endParaRPr lang="ru-RU" sz="2400" b="1" dirty="0">
              <a:solidFill>
                <a:srgbClr val="FF0000"/>
              </a:solidFill>
              <a:latin typeface="Allegretto Script One" pitchFamily="66" charset="-52"/>
              <a:cs typeface="Times New Roman" pitchFamily="18" charset="0"/>
            </a:endParaRPr>
          </a:p>
          <a:p>
            <a:endParaRPr lang="ru-RU" b="1" dirty="0" smtClean="0"/>
          </a:p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0243" name="Picture 3" descr="C:\Users\Родители\Desktop\фольклор\37-300x36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240" y="2763090"/>
            <a:ext cx="2232248" cy="3258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6344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Родители\Desktop\фольклор\3533574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8" y="0"/>
            <a:ext cx="9141142" cy="6860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116632"/>
            <a:ext cx="6678488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Прибаутка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(от 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баять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то есть рассказывать) — стихотворная короткая весёлая история, которую рассказывает мама своему ребёнку,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например: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Allegretto Script One" pitchFamily="66" charset="-52"/>
              </a:rPr>
              <a:t>Та-</a:t>
            </a:r>
            <a:r>
              <a:rPr lang="ru-RU" sz="2400" b="1" dirty="0" err="1" smtClean="0">
                <a:solidFill>
                  <a:srgbClr val="FF0000"/>
                </a:solidFill>
                <a:latin typeface="Allegretto Script One" pitchFamily="66" charset="-52"/>
              </a:rPr>
              <a:t>ра</a:t>
            </a:r>
            <a:r>
              <a:rPr lang="ru-RU" sz="2400" b="1" dirty="0" smtClean="0">
                <a:solidFill>
                  <a:srgbClr val="FF0000"/>
                </a:solidFill>
                <a:latin typeface="Allegretto Script One" pitchFamily="66" charset="-52"/>
              </a:rPr>
              <a:t>-</a:t>
            </a:r>
            <a:r>
              <a:rPr lang="ru-RU" sz="2400" b="1" dirty="0" err="1" smtClean="0">
                <a:solidFill>
                  <a:srgbClr val="FF0000"/>
                </a:solidFill>
                <a:latin typeface="Allegretto Script One" pitchFamily="66" charset="-52"/>
              </a:rPr>
              <a:t>ра</a:t>
            </a:r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>!</a:t>
            </a:r>
            <a:r>
              <a:rPr lang="ru-RU" dirty="0">
                <a:latin typeface="Allegretto Script One" pitchFamily="66" charset="-52"/>
              </a:rPr>
              <a:t/>
            </a:r>
            <a:br>
              <a:rPr lang="ru-RU" dirty="0">
                <a:latin typeface="Allegretto Script One" pitchFamily="66" charset="-52"/>
              </a:rPr>
            </a:br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>Та-</a:t>
            </a:r>
            <a:r>
              <a:rPr lang="ru-RU" sz="2400" b="1" dirty="0" err="1">
                <a:solidFill>
                  <a:srgbClr val="FF0000"/>
                </a:solidFill>
                <a:latin typeface="Allegretto Script One" pitchFamily="66" charset="-52"/>
              </a:rPr>
              <a:t>ра</a:t>
            </a:r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>-</a:t>
            </a:r>
            <a:r>
              <a:rPr lang="ru-RU" sz="2400" b="1" dirty="0" err="1">
                <a:solidFill>
                  <a:srgbClr val="FF0000"/>
                </a:solidFill>
                <a:latin typeface="Allegretto Script One" pitchFamily="66" charset="-52"/>
              </a:rPr>
              <a:t>ра</a:t>
            </a:r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>!</a:t>
            </a:r>
            <a:b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</a:br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>На лугу стоит гора,</a:t>
            </a:r>
            <a:b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</a:br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>На горе растет дубок,</a:t>
            </a:r>
            <a:b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</a:br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>А на дубе воронок</a:t>
            </a:r>
            <a:b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</a:br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>Сидит в красных сапогах,</a:t>
            </a:r>
            <a:b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</a:br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>В позолоченных серьгах,</a:t>
            </a:r>
            <a:b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</a:br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>Сидит ворон на дубу</a:t>
            </a:r>
            <a:b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</a:br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>Да играет во трубу.</a:t>
            </a:r>
            <a:b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</a:br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>Труба </a:t>
            </a:r>
            <a:r>
              <a:rPr lang="ru-RU" sz="2400" b="1" dirty="0" smtClean="0">
                <a:solidFill>
                  <a:srgbClr val="FF0000"/>
                </a:solidFill>
                <a:latin typeface="Allegretto Script One" pitchFamily="66" charset="-52"/>
              </a:rPr>
              <a:t>точеная</a:t>
            </a:r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>,</a:t>
            </a:r>
            <a:b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</a:br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>Позолоченная.</a:t>
            </a:r>
            <a:b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</a:br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>Труба ладная,</a:t>
            </a:r>
            <a:b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</a:br>
            <a: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  <a:t>Песня складная.</a:t>
            </a:r>
            <a:br>
              <a:rPr lang="ru-RU" sz="2400" b="1" dirty="0">
                <a:solidFill>
                  <a:srgbClr val="FF0000"/>
                </a:solidFill>
                <a:latin typeface="Allegretto Script One" pitchFamily="66" charset="-52"/>
              </a:rPr>
            </a:b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***</a:t>
            </a:r>
            <a:endParaRPr lang="ru-RU" dirty="0"/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3" name="Picture 3" descr="C:\Users\Родители\Desktop\фольклор\_1_20130819_190225484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45952" y="980728"/>
            <a:ext cx="4370464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2394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526</TotalTime>
  <Words>437</Words>
  <Application>Microsoft Office PowerPoint</Application>
  <PresentationFormat>Экран (4:3)</PresentationFormat>
  <Paragraphs>93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6" baseType="lpstr">
      <vt:lpstr>Allegretto Script One</vt:lpstr>
      <vt:lpstr>American Retro</vt:lpstr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Родители</dc:creator>
  <cp:lastModifiedBy>User</cp:lastModifiedBy>
  <cp:revision>40</cp:revision>
  <dcterms:created xsi:type="dcterms:W3CDTF">2016-03-25T11:41:32Z</dcterms:created>
  <dcterms:modified xsi:type="dcterms:W3CDTF">2022-11-09T06:06:15Z</dcterms:modified>
</cp:coreProperties>
</file>