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2" r:id="rId6"/>
    <p:sldId id="263" r:id="rId7"/>
    <p:sldId id="261" r:id="rId8"/>
    <p:sldId id="264" r:id="rId9"/>
    <p:sldId id="265" r:id="rId10"/>
    <p:sldId id="266" r:id="rId11"/>
    <p:sldId id="267" r:id="rId12"/>
    <p:sldId id="269" r:id="rId13"/>
    <p:sldId id="268"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6" r:id="rId39"/>
    <p:sldId id="297" r:id="rId40"/>
    <p:sldId id="299" r:id="rId41"/>
    <p:sldId id="298" r:id="rId42"/>
    <p:sldId id="300" r:id="rId43"/>
    <p:sldId id="301" r:id="rId44"/>
    <p:sldId id="302" r:id="rId45"/>
    <p:sldId id="295" r:id="rId4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07.11.2022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07.11.2022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07.11.2022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07.11.2022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07.11.2022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07.11.2022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07.11.2022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2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 Id="rId4" Type="http://schemas.openxmlformats.org/officeDocument/2006/relationships/image" Target="../media/image41.jpe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png"/><Relationship Id="rId1" Type="http://schemas.openxmlformats.org/officeDocument/2006/relationships/slideLayout" Target="../slideLayouts/slideLayout7.xml"/><Relationship Id="rId4" Type="http://schemas.openxmlformats.org/officeDocument/2006/relationships/image" Target="../media/image45.jpeg"/></Relationships>
</file>

<file path=ppt/slides/_rels/slide3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7.xml"/><Relationship Id="rId4" Type="http://schemas.openxmlformats.org/officeDocument/2006/relationships/image" Target="../media/image48.jpeg"/></Relationships>
</file>

<file path=ppt/slides/_rels/slide34.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53.jpeg"/><Relationship Id="rId7" Type="http://schemas.openxmlformats.org/officeDocument/2006/relationships/image" Target="../media/image39.jpeg"/><Relationship Id="rId2" Type="http://schemas.openxmlformats.org/officeDocument/2006/relationships/image" Target="../media/image52.jpeg"/><Relationship Id="rId1" Type="http://schemas.openxmlformats.org/officeDocument/2006/relationships/slideLayout" Target="../slideLayouts/slideLayout2.x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image" Target="../media/image54.jpeg"/></Relationships>
</file>

<file path=ppt/slides/_rels/slide39.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34.jpeg"/><Relationship Id="rId1" Type="http://schemas.openxmlformats.org/officeDocument/2006/relationships/slideLayout" Target="../slideLayouts/slideLayout2.xml"/><Relationship Id="rId6" Type="http://schemas.openxmlformats.org/officeDocument/2006/relationships/image" Target="../media/image47.jpeg"/><Relationship Id="rId5" Type="http://schemas.openxmlformats.org/officeDocument/2006/relationships/image" Target="../media/image59.jpeg"/><Relationship Id="rId4" Type="http://schemas.openxmlformats.org/officeDocument/2006/relationships/image" Target="../media/image58.jpeg"/></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2.xml"/><Relationship Id="rId6" Type="http://schemas.openxmlformats.org/officeDocument/2006/relationships/image" Target="../media/image64.gif"/><Relationship Id="rId5" Type="http://schemas.openxmlformats.org/officeDocument/2006/relationships/image" Target="../media/image63.png"/><Relationship Id="rId4" Type="http://schemas.openxmlformats.org/officeDocument/2006/relationships/image" Target="../media/image62.png"/></Relationships>
</file>

<file path=ppt/slides/_rels/slide41.xml.rels><?xml version="1.0" encoding="UTF-8" standalone="yes"?>
<Relationships xmlns="http://schemas.openxmlformats.org/package/2006/relationships"><Relationship Id="rId2" Type="http://schemas.openxmlformats.org/officeDocument/2006/relationships/image" Target="../media/image65.gi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51.jpeg"/><Relationship Id="rId7" Type="http://schemas.openxmlformats.org/officeDocument/2006/relationships/image" Target="../media/image26.jpeg"/><Relationship Id="rId2" Type="http://schemas.openxmlformats.org/officeDocument/2006/relationships/image" Target="../media/image66.jpe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48.jpeg"/><Relationship Id="rId4" Type="http://schemas.openxmlformats.org/officeDocument/2006/relationships/image" Target="../media/image50.png"/><Relationship Id="rId9" Type="http://schemas.openxmlformats.org/officeDocument/2006/relationships/image" Target="../media/image67.png"/></Relationships>
</file>

<file path=ppt/slides/_rels/slide43.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50.png"/><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71.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928802"/>
            <a:ext cx="9144000" cy="1470025"/>
          </a:xfrm>
        </p:spPr>
        <p:txBody>
          <a:bodyPr>
            <a:normAutofit fontScale="90000"/>
          </a:bodyPr>
          <a:lstStyle/>
          <a:p>
            <a:r>
              <a:rPr lang="ru-RU" b="1" dirty="0" smtClean="0">
                <a:solidFill>
                  <a:srgbClr val="0070C0"/>
                </a:solidFill>
                <a:effectLst>
                  <a:outerShdw blurRad="38100" dist="38100" dir="2700000" algn="tl">
                    <a:srgbClr val="000000">
                      <a:alpha val="43137"/>
                    </a:srgbClr>
                  </a:outerShdw>
                </a:effectLst>
              </a:rPr>
              <a:t>Формирование у дошкольников представлений о </a:t>
            </a:r>
            <a:br>
              <a:rPr lang="ru-RU" b="1" dirty="0" smtClean="0">
                <a:solidFill>
                  <a:srgbClr val="0070C0"/>
                </a:solidFill>
                <a:effectLst>
                  <a:outerShdw blurRad="38100" dist="38100" dir="2700000" algn="tl">
                    <a:srgbClr val="000000">
                      <a:alpha val="43137"/>
                    </a:srgbClr>
                  </a:outerShdw>
                </a:effectLst>
              </a:rPr>
            </a:br>
            <a:r>
              <a:rPr lang="ru-RU" b="1" dirty="0" smtClean="0">
                <a:solidFill>
                  <a:srgbClr val="0070C0"/>
                </a:solidFill>
                <a:effectLst>
                  <a:outerShdw blurRad="38100" dist="38100" dir="2700000" algn="tl">
                    <a:srgbClr val="000000">
                      <a:alpha val="43137"/>
                    </a:srgbClr>
                  </a:outerShdw>
                </a:effectLst>
              </a:rPr>
              <a:t>геометрических фигурах</a:t>
            </a:r>
            <a:endParaRPr lang="ru-RU" b="1" dirty="0">
              <a:solidFill>
                <a:srgbClr val="0070C0"/>
              </a:solidFill>
              <a:effectLst>
                <a:outerShdw blurRad="38100" dist="38100" dir="2700000" algn="tl">
                  <a:srgbClr val="000000">
                    <a:alpha val="43137"/>
                  </a:srgbClr>
                </a:outerShdw>
              </a:effectLst>
            </a:endParaRPr>
          </a:p>
        </p:txBody>
      </p:sp>
      <p:sp>
        <p:nvSpPr>
          <p:cNvPr id="4" name="Прямоугольник 4"/>
          <p:cNvSpPr>
            <a:spLocks noChangeArrowheads="1"/>
          </p:cNvSpPr>
          <p:nvPr/>
        </p:nvSpPr>
        <p:spPr bwMode="auto">
          <a:xfrm>
            <a:off x="1428728" y="0"/>
            <a:ext cx="6858000" cy="1015663"/>
          </a:xfrm>
          <a:prstGeom prst="rect">
            <a:avLst/>
          </a:prstGeom>
          <a:noFill/>
          <a:ln w="9525">
            <a:noFill/>
            <a:miter lim="800000"/>
            <a:headEnd/>
            <a:tailEnd/>
          </a:ln>
        </p:spPr>
        <p:txBody>
          <a:bodyPr>
            <a:spAutoFit/>
          </a:bodyPr>
          <a:lstStyle/>
          <a:p>
            <a:pPr algn="ctr"/>
            <a:r>
              <a:rPr lang="ru-RU" sz="2000" b="1" dirty="0" smtClean="0">
                <a:latin typeface="Times New Roman" pitchFamily="18" charset="0"/>
                <a:cs typeface="Times New Roman" pitchFamily="18" charset="0"/>
              </a:rPr>
              <a:t>Муниципальное автономное дошкольное образовательное учреждение «Детский сад общеразвивающего вида № 1</a:t>
            </a:r>
            <a:r>
              <a:rPr lang="ru-RU" sz="2000" b="1" dirty="0" smtClean="0">
                <a:latin typeface="Times New Roman" pitchFamily="18" charset="0"/>
                <a:cs typeface="Times New Roman" pitchFamily="18" charset="0"/>
              </a:rPr>
              <a:t>»</a:t>
            </a:r>
            <a:endParaRPr lang="ru-RU" sz="2000" b="1" dirty="0" smtClean="0">
              <a:latin typeface="Times New Roman" pitchFamily="18" charset="0"/>
              <a:cs typeface="Times New Roman" pitchFamily="18" charset="0"/>
            </a:endParaRPr>
          </a:p>
        </p:txBody>
      </p:sp>
      <p:sp>
        <p:nvSpPr>
          <p:cNvPr id="5" name="Подзаголовок 2"/>
          <p:cNvSpPr txBox="1">
            <a:spLocks/>
          </p:cNvSpPr>
          <p:nvPr/>
        </p:nvSpPr>
        <p:spPr>
          <a:xfrm>
            <a:off x="5500694" y="4643446"/>
            <a:ext cx="3643306" cy="982960"/>
          </a:xfrm>
          <a:prstGeom prst="rect">
            <a:avLst/>
          </a:prstGeom>
        </p:spPr>
        <p:txBody>
          <a:bodyPr vert="horz" lIns="91440" tIns="45720" rIns="91440" bIns="45720" rtlCol="0">
            <a:noAutofit/>
          </a:bodyPr>
          <a:lstStyle/>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r>
              <a:rPr kumimoji="0" lang="ru-RU" sz="20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Выполнила: Искорцева К.В.,</a:t>
            </a:r>
          </a:p>
          <a:p>
            <a:pPr marL="0" marR="0" lvl="0" indent="0" algn="r" defTabSz="914400" rtl="0" eaLnBrk="1" fontAlgn="auto" latinLnBrk="0" hangingPunct="1">
              <a:lnSpc>
                <a:spcPct val="100000"/>
              </a:lnSpc>
              <a:spcBef>
                <a:spcPts val="0"/>
              </a:spcBef>
              <a:spcAft>
                <a:spcPts val="0"/>
              </a:spcAft>
              <a:buClrTx/>
              <a:buSzTx/>
              <a:buFont typeface="Arial" pitchFamily="34" charset="0"/>
              <a:buNone/>
              <a:tabLst/>
              <a:defRPr/>
            </a:pPr>
            <a:r>
              <a:rPr kumimoji="0" lang="ru-RU" sz="20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воспитатель</a:t>
            </a:r>
            <a:endParaRPr kumimoji="0" lang="ru-RU" sz="2000" b="1"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pic>
        <p:nvPicPr>
          <p:cNvPr id="7170" name="Picture 2" descr="ÐÐ¾ÑÐ¾Ð¶ÐµÐµ Ð¸Ð·Ð¾Ð±ÑÐ°Ð¶ÐµÐ½Ð¸Ðµ"/>
          <p:cNvPicPr>
            <a:picLocks noChangeAspect="1" noChangeArrowheads="1"/>
          </p:cNvPicPr>
          <p:nvPr/>
        </p:nvPicPr>
        <p:blipFill>
          <a:blip r:embed="rId2"/>
          <a:srcRect t="18387" b="16741"/>
          <a:stretch>
            <a:fillRect/>
          </a:stretch>
        </p:blipFill>
        <p:spPr bwMode="auto">
          <a:xfrm>
            <a:off x="0" y="3643314"/>
            <a:ext cx="5604338" cy="2714620"/>
          </a:xfrm>
          <a:prstGeom prst="rect">
            <a:avLst/>
          </a:prstGeom>
          <a:noFill/>
        </p:spPr>
      </p:pic>
      <p:sp>
        <p:nvSpPr>
          <p:cNvPr id="6" name="Подзаголовок 2"/>
          <p:cNvSpPr txBox="1">
            <a:spLocks/>
          </p:cNvSpPr>
          <p:nvPr/>
        </p:nvSpPr>
        <p:spPr>
          <a:xfrm>
            <a:off x="2857488" y="6429372"/>
            <a:ext cx="3643306" cy="428628"/>
          </a:xfrm>
          <a:prstGeom prst="rect">
            <a:avLst/>
          </a:prstGeom>
        </p:spPr>
        <p:txBody>
          <a:bodyPr vert="horz" lIns="91440" tIns="45720" rIns="91440" bIns="45720" rtlCol="0">
            <a:noAutofit/>
          </a:bodyPr>
          <a:lstStyle/>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r>
              <a:rPr kumimoji="0" lang="ru-RU" sz="20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Красноуфимск,</a:t>
            </a:r>
            <a:r>
              <a:rPr kumimoji="0" lang="ru-RU" sz="2000" b="1" i="0" u="none" strike="noStrike" kern="1200" cap="none" spc="0" normalizeH="0" noProof="0" dirty="0" smtClean="0">
                <a:ln>
                  <a:noFill/>
                </a:ln>
                <a:solidFill>
                  <a:schemeClr val="tx1"/>
                </a:solidFill>
                <a:effectLst/>
                <a:uLnTx/>
                <a:uFillTx/>
                <a:latin typeface="Times New Roman" pitchFamily="18" charset="0"/>
                <a:cs typeface="Times New Roman" pitchFamily="18" charset="0"/>
              </a:rPr>
              <a:t> </a:t>
            </a:r>
            <a:r>
              <a:rPr kumimoji="0" lang="ru-RU" sz="2000" b="1" i="0" u="none" strike="noStrike" kern="1200" cap="none" spc="0" normalizeH="0" noProof="0" dirty="0" smtClean="0">
                <a:ln>
                  <a:noFill/>
                </a:ln>
                <a:solidFill>
                  <a:schemeClr val="tx1"/>
                </a:solidFill>
                <a:effectLst/>
                <a:uLnTx/>
                <a:uFillTx/>
                <a:latin typeface="Times New Roman" pitchFamily="18" charset="0"/>
                <a:cs typeface="Times New Roman" pitchFamily="18" charset="0"/>
              </a:rPr>
              <a:t>2022 </a:t>
            </a:r>
            <a:r>
              <a:rPr kumimoji="0" lang="ru-RU" sz="2000" b="1" i="0" u="none" strike="noStrike" kern="1200" cap="none" spc="0" normalizeH="0" noProof="0" dirty="0" smtClean="0">
                <a:ln>
                  <a:noFill/>
                </a:ln>
                <a:solidFill>
                  <a:schemeClr val="tx1"/>
                </a:solidFill>
                <a:effectLst/>
                <a:uLnTx/>
                <a:uFillTx/>
                <a:latin typeface="Times New Roman" pitchFamily="18" charset="0"/>
                <a:cs typeface="Times New Roman" pitchFamily="18" charset="0"/>
              </a:rPr>
              <a:t>г.</a:t>
            </a:r>
            <a:endParaRPr kumimoji="0" lang="ru-RU" sz="2000" b="1"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7224" y="1471910"/>
            <a:ext cx="7358114" cy="5386090"/>
          </a:xfrm>
          <a:prstGeom prst="rect">
            <a:avLst/>
          </a:prstGeom>
        </p:spPr>
        <p:txBody>
          <a:bodyPr wrap="square">
            <a:spAutoFit/>
          </a:bodyPr>
          <a:lstStyle/>
          <a:p>
            <a:pPr algn="ctr"/>
            <a:r>
              <a:rPr lang="ru-RU" sz="2800" b="1" dirty="0" smtClean="0"/>
              <a:t>Старшая группа (5-6 лет)</a:t>
            </a:r>
            <a:br>
              <a:rPr lang="ru-RU" sz="2800" b="1" dirty="0" smtClean="0"/>
            </a:br>
            <a:endParaRPr lang="ru-RU" sz="2800" b="1" dirty="0" smtClean="0"/>
          </a:p>
          <a:p>
            <a:pPr algn="ctr"/>
            <a:r>
              <a:rPr lang="ru-RU" sz="2400" b="1" i="1" dirty="0" smtClean="0"/>
              <a:t>Форма. </a:t>
            </a:r>
            <a:r>
              <a:rPr lang="ru-RU" sz="2400" dirty="0" smtClean="0"/>
              <a:t>Познакомить с овалом на основе сравнения его с кругом и прямоугольником. Дать представление о четырехугольнике: подвести к пониманию того, что квадрат и прямоугольник являются разновидностями четырехугольника. Развивать геометрическую зоркость: умение анализировать и сравнивать предметы по форме, находить в ближайшем окружении предметы одинаковой и разной формы: книги, картина, одеяла, крышки столов — прямоугольные, поднос и блюдо — овальные, тарелки — круглые и т.д. Развивать представление о том, как из одной формы сделать другую.</a:t>
            </a:r>
            <a:endParaRPr lang="ru-RU" sz="2400" dirty="0"/>
          </a:p>
        </p:txBody>
      </p:sp>
      <p:pic>
        <p:nvPicPr>
          <p:cNvPr id="3" name="Picture 2" descr="ÐÐ°ÑÑÐ¸Ð½ÐºÐ¸ Ð¿Ð¾ Ð·Ð°Ð¿ÑÐ¾ÑÑ Ð¿ÑÑÐ¼Ð¾ÑÐ³Ð¾Ð»ÑÐ½Ð¸Ðº"/>
          <p:cNvPicPr>
            <a:picLocks noChangeAspect="1" noChangeArrowheads="1"/>
          </p:cNvPicPr>
          <p:nvPr/>
        </p:nvPicPr>
        <p:blipFill>
          <a:blip r:embed="rId2" cstate="print"/>
          <a:srcRect l="10714" t="13261" r="11071" b="18958"/>
          <a:stretch>
            <a:fillRect/>
          </a:stretch>
        </p:blipFill>
        <p:spPr bwMode="auto">
          <a:xfrm>
            <a:off x="6929454" y="214290"/>
            <a:ext cx="2214546" cy="1395468"/>
          </a:xfrm>
          <a:prstGeom prst="rect">
            <a:avLst/>
          </a:prstGeom>
          <a:noFill/>
        </p:spPr>
      </p:pic>
      <p:pic>
        <p:nvPicPr>
          <p:cNvPr id="4" name="Picture 4" descr="ÐÐ°ÑÑÐ¸Ð½ÐºÐ¸ Ð¿Ð¾ Ð·Ð°Ð¿ÑÐ¾ÑÑ Ð¾Ð²Ð°Ð»"/>
          <p:cNvPicPr>
            <a:picLocks noChangeAspect="1" noChangeArrowheads="1"/>
          </p:cNvPicPr>
          <p:nvPr/>
        </p:nvPicPr>
        <p:blipFill>
          <a:blip r:embed="rId3"/>
          <a:srcRect t="20785" r="1270" b="23788"/>
          <a:stretch>
            <a:fillRect/>
          </a:stretch>
        </p:blipFill>
        <p:spPr bwMode="auto">
          <a:xfrm>
            <a:off x="3357554" y="0"/>
            <a:ext cx="2799434" cy="1571612"/>
          </a:xfrm>
          <a:prstGeom prst="rect">
            <a:avLst/>
          </a:prstGeom>
          <a:noFill/>
        </p:spPr>
      </p:pic>
      <p:sp>
        <p:nvSpPr>
          <p:cNvPr id="5" name="Ромб 4"/>
          <p:cNvSpPr/>
          <p:nvPr/>
        </p:nvSpPr>
        <p:spPr>
          <a:xfrm>
            <a:off x="500034" y="142852"/>
            <a:ext cx="1714512" cy="2000264"/>
          </a:xfrm>
          <a:prstGeom prst="diamond">
            <a:avLst/>
          </a:prstGeom>
          <a:ln>
            <a:solidFill>
              <a:srgbClr val="C0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0" y="0"/>
            <a:ext cx="7143768" cy="69865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u="none" strike="noStrike" cap="none" normalizeH="0" baseline="0" dirty="0" smtClean="0">
                <a:ln>
                  <a:noFill/>
                </a:ln>
                <a:solidFill>
                  <a:srgbClr val="000000"/>
                </a:solidFill>
                <a:effectLst/>
                <a:ea typeface="Times New Roman" pitchFamily="18" charset="0"/>
                <a:cs typeface="Times New Roman" pitchFamily="18" charset="0"/>
              </a:rPr>
              <a:t>Подготовительная группа (6-7 лет)</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000" b="1" i="1" u="none" strike="noStrike" cap="none" normalizeH="0" baseline="0" dirty="0" smtClean="0">
              <a:ln>
                <a:noFill/>
              </a:ln>
              <a:solidFill>
                <a:srgbClr val="000000"/>
              </a:solidFill>
              <a:effectLst/>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1" u="none" strike="noStrike" cap="none" normalizeH="0" baseline="0" dirty="0" smtClean="0">
                <a:ln>
                  <a:noFill/>
                </a:ln>
                <a:solidFill>
                  <a:srgbClr val="000000"/>
                </a:solidFill>
                <a:effectLst/>
                <a:ea typeface="Times New Roman" pitchFamily="18" charset="0"/>
                <a:cs typeface="Times New Roman" pitchFamily="18" charset="0"/>
              </a:rPr>
              <a:t>Форма. </a:t>
            </a:r>
            <a:r>
              <a:rPr kumimoji="0" lang="ru-RU" sz="2000" b="0" i="0" u="none" strike="noStrike" cap="none" normalizeH="0" baseline="0" dirty="0" smtClean="0">
                <a:ln>
                  <a:noFill/>
                </a:ln>
                <a:solidFill>
                  <a:srgbClr val="000000"/>
                </a:solidFill>
                <a:effectLst/>
                <a:ea typeface="Times New Roman" pitchFamily="18" charset="0"/>
                <a:cs typeface="Times New Roman" pitchFamily="18" charset="0"/>
              </a:rPr>
              <a:t>Уточнить знание известных геометрических фигур, их элементов (вершины, углы, стороны) и некоторых их свойств. Дать представление о многоугольнике (на примере треугольника и четырехугольника), о прямой линии, отрезке прямой. Закреплять умение распознавать фигуры независимо от их пространственного положения, изображать, располагать на плоскости, упорядочивать по размерам, классифицировать, группировать по цвету, форме, размерам. Закреплять умение моделировать геометрические фигуры; составлять из нескольких треугольников один многоугольник, из нескольких маленьких квадратов — один большой прямоугольник; из частей круга — круг, из четырех отрезков — четырехугольник, из двух коротких отрезков—один длинный и т.д.; конструировать фигуры по словесному описанию и перечислению их характерных свойств; составлять тематические композиции из фигур по собственному замыслу. Закреплять умение анализировать форму предметов в целом и отдельных их частей; воссоздавать сложные по форме предметы из отдельных частей по контурным образцам, по описанию, представлению.</a:t>
            </a:r>
            <a:endParaRPr kumimoji="0" lang="ru-RU" sz="2000" b="0" i="0" u="none" strike="noStrike" cap="none" normalizeH="0" baseline="0" dirty="0" smtClean="0">
              <a:ln>
                <a:noFill/>
              </a:ln>
              <a:solidFill>
                <a:schemeClr val="tx1"/>
              </a:solidFill>
              <a:effectLst/>
              <a:cs typeface="Arial" pitchFamily="34" charset="0"/>
            </a:endParaRPr>
          </a:p>
        </p:txBody>
      </p:sp>
      <p:pic>
        <p:nvPicPr>
          <p:cNvPr id="23555" name="Picture 3" descr="ÐÐ¾ÑÐ¾Ð¶ÐµÐµ Ð¸Ð·Ð¾Ð±ÑÐ°Ð¶ÐµÐ½Ð¸Ðµ"/>
          <p:cNvPicPr>
            <a:picLocks noChangeAspect="1" noChangeArrowheads="1"/>
          </p:cNvPicPr>
          <p:nvPr/>
        </p:nvPicPr>
        <p:blipFill>
          <a:blip r:embed="rId2"/>
          <a:srcRect l="8203" t="39063" r="10937" b="6249"/>
          <a:stretch>
            <a:fillRect/>
          </a:stretch>
        </p:blipFill>
        <p:spPr bwMode="auto">
          <a:xfrm rot="16200000">
            <a:off x="5641544" y="2212561"/>
            <a:ext cx="4647489" cy="235742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571480"/>
            <a:ext cx="8929718" cy="1754326"/>
          </a:xfrm>
          <a:prstGeom prst="rect">
            <a:avLst/>
          </a:prstGeom>
          <a:noFill/>
        </p:spPr>
        <p:txBody>
          <a:bodyPr wrap="square" lIns="91440" tIns="45720" rIns="91440" bIns="45720">
            <a:spAutoFit/>
          </a:bodyPr>
          <a:lstStyle/>
          <a:p>
            <a:pPr algn="ctr"/>
            <a:r>
              <a:rPr lang="ru-RU" sz="5400" b="1" dirty="0" smtClean="0">
                <a:ln w="17780" cmpd="sng">
                  <a:solidFill>
                    <a:srgbClr val="FFFF00"/>
                  </a:solidFill>
                  <a:prstDash val="solid"/>
                  <a:miter lim="800000"/>
                </a:ln>
                <a:solidFill>
                  <a:sysClr val="windowText" lastClr="000000"/>
                </a:solidFill>
                <a:effectLst>
                  <a:outerShdw blurRad="55000" dist="50800" dir="5400000" algn="tl">
                    <a:srgbClr val="000000">
                      <a:alpha val="33000"/>
                    </a:srgbClr>
                  </a:outerShdw>
                </a:effectLst>
              </a:rPr>
              <a:t>ЗАГАДКИ О ГЕОМЕТРИЧЕСКИХ ФИГУРАХ</a:t>
            </a:r>
            <a:endParaRPr lang="ru-RU" sz="5400" b="1" cap="none" spc="0" dirty="0">
              <a:ln w="17780" cmpd="sng">
                <a:solidFill>
                  <a:srgbClr val="FFFF00"/>
                </a:solidFill>
                <a:prstDash val="solid"/>
                <a:miter lim="800000"/>
              </a:ln>
              <a:solidFill>
                <a:sysClr val="windowText" lastClr="000000"/>
              </a:solidFill>
              <a:effectLst>
                <a:outerShdw blurRad="55000" dist="50800" dir="5400000" algn="tl">
                  <a:srgbClr val="000000">
                    <a:alpha val="33000"/>
                  </a:srgbClr>
                </a:outerShdw>
              </a:effectLst>
            </a:endParaRPr>
          </a:p>
        </p:txBody>
      </p:sp>
      <p:pic>
        <p:nvPicPr>
          <p:cNvPr id="1026" name="Picture 2" descr="ÐÐ°ÑÑÐ¸Ð½ÐºÐ¸ Ð¿Ð¾ Ð·Ð°Ð¿ÑÐ¾ÑÑ Ð³ÐµÐ¾Ð¼ÐµÑÑÐ¸ÑÐµÑÐºÐ¸Ðµ ÑÐ¸Ð³ÑÑÑ Ñ Ð»Ð¸ÑÐ°Ð¼Ð¸"/>
          <p:cNvPicPr>
            <a:picLocks noChangeAspect="1" noChangeArrowheads="1"/>
          </p:cNvPicPr>
          <p:nvPr/>
        </p:nvPicPr>
        <p:blipFill>
          <a:blip r:embed="rId2"/>
          <a:srcRect l="8955"/>
          <a:stretch>
            <a:fillRect/>
          </a:stretch>
        </p:blipFill>
        <p:spPr bwMode="auto">
          <a:xfrm>
            <a:off x="357158" y="2715121"/>
            <a:ext cx="4714907" cy="3765315"/>
          </a:xfrm>
          <a:prstGeom prst="rect">
            <a:avLst/>
          </a:prstGeom>
          <a:noFill/>
        </p:spPr>
      </p:pic>
      <p:pic>
        <p:nvPicPr>
          <p:cNvPr id="1028" name="Picture 4" descr="ÐÐ¾ÑÐ¾Ð¶ÐµÐµ Ð¸Ð·Ð¾Ð±ÑÐ°Ð¶ÐµÐ½Ð¸Ðµ"/>
          <p:cNvPicPr>
            <a:picLocks noChangeAspect="1" noChangeArrowheads="1"/>
          </p:cNvPicPr>
          <p:nvPr/>
        </p:nvPicPr>
        <p:blipFill>
          <a:blip r:embed="rId3"/>
          <a:srcRect/>
          <a:stretch>
            <a:fillRect/>
          </a:stretch>
        </p:blipFill>
        <p:spPr bwMode="auto">
          <a:xfrm>
            <a:off x="4643438" y="3201874"/>
            <a:ext cx="4500562" cy="326994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28"/>
                                        </p:tgtEl>
                                        <p:attrNameLst>
                                          <p:attrName>style.visibility</p:attrName>
                                        </p:attrNameLst>
                                      </p:cBhvr>
                                      <p:to>
                                        <p:strVal val="visible"/>
                                      </p:to>
                                    </p:set>
                                    <p:anim calcmode="lin" valueType="num">
                                      <p:cBhvr additive="base">
                                        <p:cTn id="11" dur="500" fill="hold"/>
                                        <p:tgtEl>
                                          <p:spTgt spid="1028"/>
                                        </p:tgtEl>
                                        <p:attrNameLst>
                                          <p:attrName>ppt_x</p:attrName>
                                        </p:attrNameLst>
                                      </p:cBhvr>
                                      <p:tavLst>
                                        <p:tav tm="0">
                                          <p:val>
                                            <p:strVal val="#ppt_x"/>
                                          </p:val>
                                        </p:tav>
                                        <p:tav tm="100000">
                                          <p:val>
                                            <p:strVal val="#ppt_x"/>
                                          </p:val>
                                        </p:tav>
                                      </p:tavLst>
                                    </p:anim>
                                    <p:anim calcmode="lin" valueType="num">
                                      <p:cBhvr additive="base">
                                        <p:cTn id="12"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214282" y="2000240"/>
            <a:ext cx="8229600" cy="11430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0" i="0" u="none" strike="noStrike" kern="1200" cap="none" spc="0" normalizeH="0" baseline="0" noProof="0" dirty="0" smtClean="0">
                <a:ln>
                  <a:noFill/>
                </a:ln>
                <a:solidFill>
                  <a:schemeClr val="tx1"/>
                </a:solidFill>
                <a:effectLst/>
                <a:uLnTx/>
                <a:uFillTx/>
                <a:latin typeface="+mj-lt"/>
                <a:ea typeface="+mj-ea"/>
                <a:cs typeface="+mj-cs"/>
              </a:rPr>
              <a:t>«Он похож на колесо,</a:t>
            </a:r>
            <a:br>
              <a:rPr kumimoji="0" lang="ru-RU" sz="4000" b="0" i="0" u="none" strike="noStrike" kern="1200" cap="none" spc="0" normalizeH="0" baseline="0" noProof="0" dirty="0" smtClean="0">
                <a:ln>
                  <a:noFill/>
                </a:ln>
                <a:solidFill>
                  <a:schemeClr val="tx1"/>
                </a:solidFill>
                <a:effectLst/>
                <a:uLnTx/>
                <a:uFillTx/>
                <a:latin typeface="+mj-lt"/>
                <a:ea typeface="+mj-ea"/>
                <a:cs typeface="+mj-cs"/>
              </a:rPr>
            </a:br>
            <a:r>
              <a:rPr kumimoji="0" lang="ru-RU" sz="4000" b="0" i="0" u="none" strike="noStrike" kern="1200" cap="none" spc="0" normalizeH="0" baseline="0" noProof="0" dirty="0" smtClean="0">
                <a:ln>
                  <a:noFill/>
                </a:ln>
                <a:solidFill>
                  <a:schemeClr val="tx1"/>
                </a:solidFill>
                <a:effectLst/>
                <a:uLnTx/>
                <a:uFillTx/>
                <a:latin typeface="+mj-lt"/>
                <a:ea typeface="+mj-ea"/>
                <a:cs typeface="+mj-cs"/>
              </a:rPr>
              <a:t>А ещё на букву О.</a:t>
            </a:r>
            <a:br>
              <a:rPr kumimoji="0" lang="ru-RU" sz="4000" b="0" i="0" u="none" strike="noStrike" kern="1200" cap="none" spc="0" normalizeH="0" baseline="0" noProof="0" dirty="0" smtClean="0">
                <a:ln>
                  <a:noFill/>
                </a:ln>
                <a:solidFill>
                  <a:schemeClr val="tx1"/>
                </a:solidFill>
                <a:effectLst/>
                <a:uLnTx/>
                <a:uFillTx/>
                <a:latin typeface="+mj-lt"/>
                <a:ea typeface="+mj-ea"/>
                <a:cs typeface="+mj-cs"/>
              </a:rPr>
            </a:br>
            <a:r>
              <a:rPr kumimoji="0" lang="ru-RU" sz="4000" b="0" i="0" u="none" strike="noStrike" kern="1200" cap="none" spc="0" normalizeH="0" baseline="0" noProof="0" dirty="0" smtClean="0">
                <a:ln>
                  <a:noFill/>
                </a:ln>
                <a:solidFill>
                  <a:schemeClr val="tx1"/>
                </a:solidFill>
                <a:effectLst/>
                <a:uLnTx/>
                <a:uFillTx/>
                <a:latin typeface="+mj-lt"/>
                <a:ea typeface="+mj-ea"/>
                <a:cs typeface="+mj-cs"/>
              </a:rPr>
              <a:t>По дороге катится</a:t>
            </a:r>
            <a:br>
              <a:rPr kumimoji="0" lang="ru-RU" sz="4000" b="0" i="0" u="none" strike="noStrike" kern="1200" cap="none" spc="0" normalizeH="0" baseline="0" noProof="0" dirty="0" smtClean="0">
                <a:ln>
                  <a:noFill/>
                </a:ln>
                <a:solidFill>
                  <a:schemeClr val="tx1"/>
                </a:solidFill>
                <a:effectLst/>
                <a:uLnTx/>
                <a:uFillTx/>
                <a:latin typeface="+mj-lt"/>
                <a:ea typeface="+mj-ea"/>
                <a:cs typeface="+mj-cs"/>
              </a:rPr>
            </a:br>
            <a:r>
              <a:rPr kumimoji="0" lang="ru-RU" sz="4000" b="0" i="0" u="none" strike="noStrike" kern="1200" cap="none" spc="0" normalizeH="0" baseline="0" noProof="0" dirty="0" smtClean="0">
                <a:ln>
                  <a:noFill/>
                </a:ln>
                <a:solidFill>
                  <a:schemeClr val="tx1"/>
                </a:solidFill>
                <a:effectLst/>
                <a:uLnTx/>
                <a:uFillTx/>
                <a:latin typeface="+mj-lt"/>
                <a:ea typeface="+mj-ea"/>
                <a:cs typeface="+mj-cs"/>
              </a:rPr>
              <a:t>И в ромашке прячется.</a:t>
            </a:r>
            <a:br>
              <a:rPr kumimoji="0" lang="ru-RU" sz="4000" b="0" i="0" u="none" strike="noStrike" kern="1200" cap="none" spc="0" normalizeH="0" baseline="0" noProof="0" dirty="0" smtClean="0">
                <a:ln>
                  <a:noFill/>
                </a:ln>
                <a:solidFill>
                  <a:schemeClr val="tx1"/>
                </a:solidFill>
                <a:effectLst/>
                <a:uLnTx/>
                <a:uFillTx/>
                <a:latin typeface="+mj-lt"/>
                <a:ea typeface="+mj-ea"/>
                <a:cs typeface="+mj-cs"/>
              </a:rPr>
            </a:br>
            <a:r>
              <a:rPr kumimoji="0" lang="ru-RU" sz="4000" b="0" i="0" u="none" strike="noStrike" kern="1200" cap="none" spc="0" normalizeH="0" baseline="0" noProof="0" dirty="0" smtClean="0">
                <a:ln>
                  <a:noFill/>
                </a:ln>
                <a:solidFill>
                  <a:schemeClr val="tx1"/>
                </a:solidFill>
                <a:effectLst/>
                <a:uLnTx/>
                <a:uFillTx/>
                <a:latin typeface="+mj-lt"/>
                <a:ea typeface="+mj-ea"/>
                <a:cs typeface="+mj-cs"/>
              </a:rPr>
              <a:t>Нрав его совсем не крут.</a:t>
            </a:r>
            <a:br>
              <a:rPr kumimoji="0" lang="ru-RU" sz="4000" b="0" i="0" u="none" strike="noStrike" kern="1200" cap="none" spc="0" normalizeH="0" baseline="0" noProof="0" dirty="0" smtClean="0">
                <a:ln>
                  <a:noFill/>
                </a:ln>
                <a:solidFill>
                  <a:schemeClr val="tx1"/>
                </a:solidFill>
                <a:effectLst/>
                <a:uLnTx/>
                <a:uFillTx/>
                <a:latin typeface="+mj-lt"/>
                <a:ea typeface="+mj-ea"/>
                <a:cs typeface="+mj-cs"/>
              </a:rPr>
            </a:br>
            <a:r>
              <a:rPr kumimoji="0" lang="ru-RU" sz="4000" b="0" i="0" u="none" strike="noStrike" kern="1200" cap="none" spc="0" normalizeH="0" baseline="0" noProof="0" dirty="0" smtClean="0">
                <a:ln>
                  <a:noFill/>
                </a:ln>
                <a:solidFill>
                  <a:schemeClr val="tx1"/>
                </a:solidFill>
                <a:effectLst/>
                <a:uLnTx/>
                <a:uFillTx/>
                <a:latin typeface="+mj-lt"/>
                <a:ea typeface="+mj-ea"/>
                <a:cs typeface="+mj-cs"/>
              </a:rPr>
              <a:t>Догадались? Это…</a:t>
            </a:r>
            <a:endParaRPr kumimoji="0" lang="ru-RU" sz="40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Овальная выноска 2"/>
          <p:cNvSpPr/>
          <p:nvPr/>
        </p:nvSpPr>
        <p:spPr>
          <a:xfrm flipH="1">
            <a:off x="6876256" y="332656"/>
            <a:ext cx="1808180" cy="1277904"/>
          </a:xfrm>
          <a:prstGeom prst="wedgeEllipseCallout">
            <a:avLst>
              <a:gd name="adj1" fmla="val -20473"/>
              <a:gd name="adj2" fmla="val 77495"/>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u-RU" sz="6600" dirty="0" smtClean="0"/>
              <a:t>?</a:t>
            </a:r>
            <a:endParaRPr lang="ru-RU" sz="6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76672"/>
            <a:ext cx="8676456" cy="1015663"/>
          </a:xfrm>
          <a:prstGeom prst="rect">
            <a:avLst/>
          </a:prstGeom>
          <a:noFill/>
        </p:spPr>
        <p:txBody>
          <a:bodyPr wrap="square" rtlCol="0">
            <a:spAutoFit/>
          </a:bodyPr>
          <a:lstStyle/>
          <a:p>
            <a:pPr algn="ctr"/>
            <a:r>
              <a:rPr lang="ru-RU" sz="6000" b="1" dirty="0" smtClean="0">
                <a:latin typeface="+mj-lt"/>
              </a:rPr>
              <a:t>Круг</a:t>
            </a:r>
          </a:p>
        </p:txBody>
      </p:sp>
      <p:pic>
        <p:nvPicPr>
          <p:cNvPr id="3" name="Рисунок 2"/>
          <p:cNvPicPr>
            <a:picLocks noChangeAspect="1"/>
          </p:cNvPicPr>
          <p:nvPr/>
        </p:nvPicPr>
        <p:blipFill>
          <a:blip r:embed="rId2" cstate="print">
            <a:lum contrast="20000"/>
            <a:extLst>
              <a:ext uri="{28A0092B-C50C-407E-A947-70E740481C1C}">
                <a14:useLocalDpi xmlns:a14="http://schemas.microsoft.com/office/drawing/2010/main" xmlns="" val="0"/>
              </a:ext>
            </a:extLst>
          </a:blip>
          <a:srcRect l="1181"/>
          <a:stretch>
            <a:fillRect/>
          </a:stretch>
        </p:blipFill>
        <p:spPr>
          <a:xfrm>
            <a:off x="1475656" y="1772816"/>
            <a:ext cx="6023992" cy="4429125"/>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4365104"/>
            <a:ext cx="2502024" cy="1107996"/>
          </a:xfrm>
          <a:prstGeom prst="rect">
            <a:avLst/>
          </a:prstGeom>
        </p:spPr>
        <p:txBody>
          <a:bodyPr wrap="square">
            <a:spAutoFit/>
          </a:bodyPr>
          <a:lstStyle/>
          <a:p>
            <a:pPr algn="ctr"/>
            <a:r>
              <a:rPr lang="ru-RU" sz="2400" b="1" dirty="0" smtClean="0"/>
              <a:t>Круглый круг похож на мячик</a:t>
            </a:r>
            <a:r>
              <a:rPr lang="ru-RU" dirty="0" smtClean="0"/>
              <a:t/>
            </a:r>
            <a:br>
              <a:rPr lang="ru-RU" dirty="0" smtClean="0"/>
            </a:br>
            <a:endParaRPr lang="ru-RU" dirty="0"/>
          </a:p>
        </p:txBody>
      </p:sp>
      <p:pic>
        <p:nvPicPr>
          <p:cNvPr id="3" name="Picture 2"/>
          <p:cNvPicPr>
            <a:picLocks noChangeAspect="1" noChangeArrowheads="1"/>
          </p:cNvPicPr>
          <p:nvPr/>
        </p:nvPicPr>
        <p:blipFill>
          <a:blip r:embed="rId2" cstate="print"/>
          <a:srcRect/>
          <a:stretch>
            <a:fillRect/>
          </a:stretch>
        </p:blipFill>
        <p:spPr bwMode="auto">
          <a:xfrm>
            <a:off x="179512" y="1556792"/>
            <a:ext cx="2448272" cy="2448272"/>
          </a:xfrm>
          <a:prstGeom prst="rect">
            <a:avLst/>
          </a:prstGeom>
          <a:noFill/>
          <a:ln w="9525">
            <a:noFill/>
            <a:miter lim="800000"/>
            <a:headEnd/>
            <a:tailEnd/>
          </a:ln>
          <a:effectLst/>
        </p:spPr>
      </p:pic>
      <p:sp>
        <p:nvSpPr>
          <p:cNvPr id="4" name="Прямоугольник 3"/>
          <p:cNvSpPr/>
          <p:nvPr/>
        </p:nvSpPr>
        <p:spPr>
          <a:xfrm>
            <a:off x="3419872" y="4077072"/>
            <a:ext cx="2448272" cy="1107996"/>
          </a:xfrm>
          <a:prstGeom prst="rect">
            <a:avLst/>
          </a:prstGeom>
        </p:spPr>
        <p:txBody>
          <a:bodyPr wrap="square">
            <a:spAutoFit/>
          </a:bodyPr>
          <a:lstStyle/>
          <a:p>
            <a:pPr algn="ctr"/>
            <a:r>
              <a:rPr lang="ru-RU" sz="2400" b="1" dirty="0" smtClean="0"/>
              <a:t>Он по небу солнцем скачет</a:t>
            </a:r>
            <a:r>
              <a:rPr lang="ru-RU" dirty="0" smtClean="0"/>
              <a:t/>
            </a:r>
            <a:br>
              <a:rPr lang="ru-RU" dirty="0" smtClean="0"/>
            </a:br>
            <a:endParaRPr lang="ru-RU" dirty="0"/>
          </a:p>
        </p:txBody>
      </p:sp>
      <p:pic>
        <p:nvPicPr>
          <p:cNvPr id="5" name="Picture 3"/>
          <p:cNvPicPr>
            <a:picLocks noChangeAspect="1" noChangeArrowheads="1"/>
          </p:cNvPicPr>
          <p:nvPr/>
        </p:nvPicPr>
        <p:blipFill>
          <a:blip r:embed="rId3" cstate="print"/>
          <a:srcRect/>
          <a:stretch>
            <a:fillRect/>
          </a:stretch>
        </p:blipFill>
        <p:spPr bwMode="auto">
          <a:xfrm>
            <a:off x="3347864" y="908720"/>
            <a:ext cx="2664296" cy="2664296"/>
          </a:xfrm>
          <a:prstGeom prst="rect">
            <a:avLst/>
          </a:prstGeom>
          <a:noFill/>
          <a:ln w="9525">
            <a:noFill/>
            <a:miter lim="800000"/>
            <a:headEnd/>
            <a:tailEnd/>
          </a:ln>
          <a:effectLst/>
        </p:spPr>
      </p:pic>
      <p:sp>
        <p:nvSpPr>
          <p:cNvPr id="6" name="Прямоугольник 5"/>
          <p:cNvSpPr/>
          <p:nvPr/>
        </p:nvSpPr>
        <p:spPr>
          <a:xfrm>
            <a:off x="6335688" y="4437112"/>
            <a:ext cx="2808312" cy="1107996"/>
          </a:xfrm>
          <a:prstGeom prst="rect">
            <a:avLst/>
          </a:prstGeom>
        </p:spPr>
        <p:txBody>
          <a:bodyPr wrap="square">
            <a:spAutoFit/>
          </a:bodyPr>
          <a:lstStyle/>
          <a:p>
            <a:pPr algn="ctr"/>
            <a:r>
              <a:rPr lang="ru-RU" sz="2400" b="1" dirty="0" smtClean="0"/>
              <a:t>Круглый словно диск луны</a:t>
            </a:r>
            <a:r>
              <a:rPr lang="ru-RU" dirty="0" smtClean="0"/>
              <a:t/>
            </a:r>
            <a:br>
              <a:rPr lang="ru-RU" dirty="0" smtClean="0"/>
            </a:br>
            <a:endParaRPr lang="ru-RU" dirty="0"/>
          </a:p>
        </p:txBody>
      </p:sp>
      <p:pic>
        <p:nvPicPr>
          <p:cNvPr id="7" name="Picture 4"/>
          <p:cNvPicPr>
            <a:picLocks noChangeAspect="1" noChangeArrowheads="1"/>
          </p:cNvPicPr>
          <p:nvPr/>
        </p:nvPicPr>
        <p:blipFill>
          <a:blip r:embed="rId4" cstate="print"/>
          <a:srcRect l="18900" t="8791" r="18101" b="3304"/>
          <a:stretch>
            <a:fillRect/>
          </a:stretch>
        </p:blipFill>
        <p:spPr bwMode="auto">
          <a:xfrm>
            <a:off x="6660232" y="1844824"/>
            <a:ext cx="2304256" cy="2304256"/>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par>
                                <p:cTn id="17" presetID="22" presetClass="entr" presetSubtype="4"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149080"/>
            <a:ext cx="2048959" cy="523220"/>
          </a:xfrm>
          <a:prstGeom prst="rect">
            <a:avLst/>
          </a:prstGeom>
        </p:spPr>
        <p:txBody>
          <a:bodyPr wrap="none">
            <a:spAutoFit/>
          </a:bodyPr>
          <a:lstStyle/>
          <a:p>
            <a:pPr algn="ctr"/>
            <a:r>
              <a:rPr lang="ru-RU" sz="2800" b="1" dirty="0" smtClean="0"/>
              <a:t>Как тарелка</a:t>
            </a:r>
            <a:endParaRPr lang="ru-RU" sz="2800" b="1" dirty="0"/>
          </a:p>
        </p:txBody>
      </p:sp>
      <p:sp>
        <p:nvSpPr>
          <p:cNvPr id="3" name="Прямоугольник 2"/>
          <p:cNvSpPr/>
          <p:nvPr/>
        </p:nvSpPr>
        <p:spPr>
          <a:xfrm>
            <a:off x="3707904" y="5373216"/>
            <a:ext cx="1748299" cy="523220"/>
          </a:xfrm>
          <a:prstGeom prst="rect">
            <a:avLst/>
          </a:prstGeom>
        </p:spPr>
        <p:txBody>
          <a:bodyPr wrap="none">
            <a:spAutoFit/>
          </a:bodyPr>
          <a:lstStyle/>
          <a:p>
            <a:r>
              <a:rPr lang="ru-RU" sz="2800" b="1" dirty="0" smtClean="0"/>
              <a:t>Как венок</a:t>
            </a:r>
            <a:endParaRPr lang="ru-RU" sz="2800" b="1" dirty="0"/>
          </a:p>
        </p:txBody>
      </p:sp>
      <p:sp>
        <p:nvSpPr>
          <p:cNvPr id="4" name="Прямоугольник 3"/>
          <p:cNvSpPr/>
          <p:nvPr/>
        </p:nvSpPr>
        <p:spPr>
          <a:xfrm>
            <a:off x="6660232" y="4077072"/>
            <a:ext cx="2483768" cy="954107"/>
          </a:xfrm>
          <a:prstGeom prst="rect">
            <a:avLst/>
          </a:prstGeom>
        </p:spPr>
        <p:txBody>
          <a:bodyPr wrap="square">
            <a:spAutoFit/>
          </a:bodyPr>
          <a:lstStyle/>
          <a:p>
            <a:pPr algn="ctr"/>
            <a:r>
              <a:rPr lang="ru-RU" sz="2800" b="1" dirty="0" smtClean="0"/>
              <a:t>Как весёлый колобок</a:t>
            </a:r>
            <a:endParaRPr lang="ru-RU" dirty="0"/>
          </a:p>
        </p:txBody>
      </p:sp>
      <p:pic>
        <p:nvPicPr>
          <p:cNvPr id="5" name="Picture 2"/>
          <p:cNvPicPr>
            <a:picLocks noChangeAspect="1" noChangeArrowheads="1"/>
          </p:cNvPicPr>
          <p:nvPr/>
        </p:nvPicPr>
        <p:blipFill>
          <a:blip r:embed="rId2" cstate="print"/>
          <a:srcRect/>
          <a:stretch>
            <a:fillRect/>
          </a:stretch>
        </p:blipFill>
        <p:spPr bwMode="auto">
          <a:xfrm>
            <a:off x="179512" y="1124744"/>
            <a:ext cx="3024336" cy="3024336"/>
          </a:xfrm>
          <a:prstGeom prst="rect">
            <a:avLst/>
          </a:prstGeom>
          <a:noFill/>
          <a:ln w="9525">
            <a:noFill/>
            <a:miter lim="800000"/>
            <a:headEnd/>
            <a:tailEnd/>
          </a:ln>
          <a:effectLst/>
        </p:spPr>
      </p:pic>
      <p:pic>
        <p:nvPicPr>
          <p:cNvPr id="6" name="Picture 3"/>
          <p:cNvPicPr>
            <a:picLocks noChangeAspect="1" noChangeArrowheads="1"/>
          </p:cNvPicPr>
          <p:nvPr/>
        </p:nvPicPr>
        <p:blipFill>
          <a:blip r:embed="rId3" cstate="print"/>
          <a:srcRect/>
          <a:stretch>
            <a:fillRect/>
          </a:stretch>
        </p:blipFill>
        <p:spPr bwMode="auto">
          <a:xfrm>
            <a:off x="3275856" y="2276872"/>
            <a:ext cx="3003092" cy="3015605"/>
          </a:xfrm>
          <a:prstGeom prst="rect">
            <a:avLst/>
          </a:prstGeom>
          <a:noFill/>
          <a:ln w="9525">
            <a:noFill/>
            <a:miter lim="800000"/>
            <a:headEnd/>
            <a:tailEnd/>
          </a:ln>
          <a:effectLst/>
        </p:spPr>
      </p:pic>
      <p:pic>
        <p:nvPicPr>
          <p:cNvPr id="7" name="Picture 4"/>
          <p:cNvPicPr>
            <a:picLocks noChangeAspect="1" noChangeArrowheads="1"/>
          </p:cNvPicPr>
          <p:nvPr/>
        </p:nvPicPr>
        <p:blipFill>
          <a:blip r:embed="rId4" cstate="print"/>
          <a:srcRect r="-353" b="29126"/>
          <a:stretch>
            <a:fillRect/>
          </a:stretch>
        </p:blipFill>
        <p:spPr bwMode="auto">
          <a:xfrm>
            <a:off x="6335688" y="1052736"/>
            <a:ext cx="2808312" cy="280831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3861048"/>
            <a:ext cx="2120517" cy="584775"/>
          </a:xfrm>
          <a:prstGeom prst="rect">
            <a:avLst/>
          </a:prstGeom>
        </p:spPr>
        <p:txBody>
          <a:bodyPr wrap="none">
            <a:spAutoFit/>
          </a:bodyPr>
          <a:lstStyle/>
          <a:p>
            <a:r>
              <a:rPr lang="ru-RU" sz="3200" b="1" dirty="0" smtClean="0"/>
              <a:t>Как колёса</a:t>
            </a:r>
            <a:endParaRPr lang="ru-RU" sz="3200" b="1" dirty="0"/>
          </a:p>
        </p:txBody>
      </p:sp>
      <p:sp>
        <p:nvSpPr>
          <p:cNvPr id="3" name="Прямоугольник 2"/>
          <p:cNvSpPr/>
          <p:nvPr/>
        </p:nvSpPr>
        <p:spPr>
          <a:xfrm>
            <a:off x="3275856" y="4221088"/>
            <a:ext cx="2380203" cy="584775"/>
          </a:xfrm>
          <a:prstGeom prst="rect">
            <a:avLst/>
          </a:prstGeom>
        </p:spPr>
        <p:txBody>
          <a:bodyPr wrap="none">
            <a:spAutoFit/>
          </a:bodyPr>
          <a:lstStyle/>
          <a:p>
            <a:r>
              <a:rPr lang="ru-RU" sz="3200" b="1" dirty="0" smtClean="0"/>
              <a:t>Как колечки</a:t>
            </a:r>
            <a:endParaRPr lang="ru-RU" sz="3200" b="1" dirty="0"/>
          </a:p>
        </p:txBody>
      </p:sp>
      <p:sp>
        <p:nvSpPr>
          <p:cNvPr id="4" name="Прямоугольник 3"/>
          <p:cNvSpPr/>
          <p:nvPr/>
        </p:nvSpPr>
        <p:spPr>
          <a:xfrm>
            <a:off x="5975648" y="4005064"/>
            <a:ext cx="3168352" cy="1569660"/>
          </a:xfrm>
          <a:prstGeom prst="rect">
            <a:avLst/>
          </a:prstGeom>
        </p:spPr>
        <p:txBody>
          <a:bodyPr wrap="square">
            <a:spAutoFit/>
          </a:bodyPr>
          <a:lstStyle/>
          <a:p>
            <a:pPr algn="ctr"/>
            <a:r>
              <a:rPr lang="ru-RU" sz="3200" b="1" dirty="0" smtClean="0"/>
              <a:t>Как пирог из тёплой печки!</a:t>
            </a:r>
            <a:br>
              <a:rPr lang="ru-RU" sz="3200" b="1" dirty="0" smtClean="0"/>
            </a:br>
            <a:endParaRPr lang="ru-RU" sz="3200" b="1" dirty="0"/>
          </a:p>
        </p:txBody>
      </p:sp>
      <p:pic>
        <p:nvPicPr>
          <p:cNvPr id="5" name="Picture 2"/>
          <p:cNvPicPr>
            <a:picLocks noChangeAspect="1" noChangeArrowheads="1"/>
          </p:cNvPicPr>
          <p:nvPr/>
        </p:nvPicPr>
        <p:blipFill>
          <a:blip r:embed="rId2" cstate="print"/>
          <a:srcRect t="9450" r="5501" b="8651"/>
          <a:stretch>
            <a:fillRect/>
          </a:stretch>
        </p:blipFill>
        <p:spPr bwMode="auto">
          <a:xfrm>
            <a:off x="5831632" y="1124744"/>
            <a:ext cx="3312368" cy="2870719"/>
          </a:xfrm>
          <a:prstGeom prst="rect">
            <a:avLst/>
          </a:prstGeom>
          <a:noFill/>
          <a:ln w="9525">
            <a:noFill/>
            <a:miter lim="800000"/>
            <a:headEnd/>
            <a:tailEnd/>
          </a:ln>
          <a:effectLst/>
        </p:spPr>
      </p:pic>
      <p:pic>
        <p:nvPicPr>
          <p:cNvPr id="6" name="Picture 3"/>
          <p:cNvPicPr>
            <a:picLocks noChangeAspect="1" noChangeArrowheads="1"/>
          </p:cNvPicPr>
          <p:nvPr/>
        </p:nvPicPr>
        <p:blipFill>
          <a:blip r:embed="rId3" cstate="print"/>
          <a:srcRect l="29883" t="2137"/>
          <a:stretch>
            <a:fillRect/>
          </a:stretch>
        </p:blipFill>
        <p:spPr bwMode="auto">
          <a:xfrm>
            <a:off x="3635896" y="1412776"/>
            <a:ext cx="2282442" cy="2880320"/>
          </a:xfrm>
          <a:prstGeom prst="rect">
            <a:avLst/>
          </a:prstGeom>
          <a:noFill/>
          <a:ln w="9525">
            <a:noFill/>
            <a:miter lim="800000"/>
            <a:headEnd/>
            <a:tailEnd/>
          </a:ln>
          <a:effectLst/>
        </p:spPr>
      </p:pic>
      <p:pic>
        <p:nvPicPr>
          <p:cNvPr id="7" name="Picture 4"/>
          <p:cNvPicPr>
            <a:picLocks noChangeAspect="1" noChangeArrowheads="1"/>
          </p:cNvPicPr>
          <p:nvPr/>
        </p:nvPicPr>
        <p:blipFill>
          <a:blip r:embed="rId4" cstate="print"/>
          <a:srcRect r="-1594" b="7500"/>
          <a:stretch>
            <a:fillRect/>
          </a:stretch>
        </p:blipFill>
        <p:spPr bwMode="auto">
          <a:xfrm>
            <a:off x="251520" y="1052736"/>
            <a:ext cx="2736304" cy="2664296"/>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par>
                                <p:cTn id="17" presetID="22" presetClass="entr" presetSubtype="4"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395536" y="2420888"/>
            <a:ext cx="8229600" cy="11430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0" i="0" u="none" strike="noStrike" kern="1200" cap="none" spc="0" normalizeH="0" baseline="0" noProof="0" dirty="0" smtClean="0">
                <a:ln>
                  <a:noFill/>
                </a:ln>
                <a:solidFill>
                  <a:schemeClr val="tx1"/>
                </a:solidFill>
                <a:effectLst/>
                <a:uLnTx/>
                <a:uFillTx/>
                <a:latin typeface="+mj-lt"/>
                <a:ea typeface="+mj-ea"/>
                <a:cs typeface="+mj-cs"/>
              </a:rPr>
              <a:t>«Три вершины тут видны,</a:t>
            </a:r>
            <a:br>
              <a:rPr kumimoji="0" lang="ru-RU" sz="4000" b="0" i="0" u="none" strike="noStrike" kern="1200" cap="none" spc="0" normalizeH="0" baseline="0" noProof="0" dirty="0" smtClean="0">
                <a:ln>
                  <a:noFill/>
                </a:ln>
                <a:solidFill>
                  <a:schemeClr val="tx1"/>
                </a:solidFill>
                <a:effectLst/>
                <a:uLnTx/>
                <a:uFillTx/>
                <a:latin typeface="+mj-lt"/>
                <a:ea typeface="+mj-ea"/>
                <a:cs typeface="+mj-cs"/>
              </a:rPr>
            </a:br>
            <a:r>
              <a:rPr kumimoji="0" lang="ru-RU" sz="4000" b="0" i="0" u="none" strike="noStrike" kern="1200" cap="none" spc="0" normalizeH="0" baseline="0" noProof="0" dirty="0" smtClean="0">
                <a:ln>
                  <a:noFill/>
                </a:ln>
                <a:solidFill>
                  <a:schemeClr val="tx1"/>
                </a:solidFill>
                <a:effectLst/>
                <a:uLnTx/>
                <a:uFillTx/>
                <a:latin typeface="+mj-lt"/>
                <a:ea typeface="+mj-ea"/>
                <a:cs typeface="+mj-cs"/>
              </a:rPr>
              <a:t>Три угла, три стороны, -</a:t>
            </a:r>
            <a:br>
              <a:rPr kumimoji="0" lang="ru-RU" sz="4000" b="0" i="0" u="none" strike="noStrike" kern="1200" cap="none" spc="0" normalizeH="0" baseline="0" noProof="0" dirty="0" smtClean="0">
                <a:ln>
                  <a:noFill/>
                </a:ln>
                <a:solidFill>
                  <a:schemeClr val="tx1"/>
                </a:solidFill>
                <a:effectLst/>
                <a:uLnTx/>
                <a:uFillTx/>
                <a:latin typeface="+mj-lt"/>
                <a:ea typeface="+mj-ea"/>
                <a:cs typeface="+mj-cs"/>
              </a:rPr>
            </a:br>
            <a:r>
              <a:rPr kumimoji="0" lang="ru-RU" sz="4000" b="0" i="0" u="none" strike="noStrike" kern="1200" cap="none" spc="0" normalizeH="0" baseline="0" noProof="0" dirty="0" smtClean="0">
                <a:ln>
                  <a:noFill/>
                </a:ln>
                <a:solidFill>
                  <a:schemeClr val="tx1"/>
                </a:solidFill>
                <a:effectLst/>
                <a:uLnTx/>
                <a:uFillTx/>
                <a:latin typeface="+mj-lt"/>
                <a:ea typeface="+mj-ea"/>
                <a:cs typeface="+mj-cs"/>
              </a:rPr>
              <a:t>Ну, пожалуй, и довольно! – </a:t>
            </a:r>
            <a:br>
              <a:rPr kumimoji="0" lang="ru-RU" sz="4000" b="0" i="0" u="none" strike="noStrike" kern="1200" cap="none" spc="0" normalizeH="0" baseline="0" noProof="0" dirty="0" smtClean="0">
                <a:ln>
                  <a:noFill/>
                </a:ln>
                <a:solidFill>
                  <a:schemeClr val="tx1"/>
                </a:solidFill>
                <a:effectLst/>
                <a:uLnTx/>
                <a:uFillTx/>
                <a:latin typeface="+mj-lt"/>
                <a:ea typeface="+mj-ea"/>
                <a:cs typeface="+mj-cs"/>
              </a:rPr>
            </a:br>
            <a:r>
              <a:rPr kumimoji="0" lang="ru-RU" sz="4000" b="0" i="0" u="none" strike="noStrike" kern="1200" cap="none" spc="0" normalizeH="0" baseline="0" noProof="0" dirty="0" smtClean="0">
                <a:ln>
                  <a:noFill/>
                </a:ln>
                <a:solidFill>
                  <a:schemeClr val="tx1"/>
                </a:solidFill>
                <a:effectLst/>
                <a:uLnTx/>
                <a:uFillTx/>
                <a:latin typeface="+mj-lt"/>
                <a:ea typeface="+mj-ea"/>
                <a:cs typeface="+mj-cs"/>
              </a:rPr>
              <a:t>Что же это?»</a:t>
            </a:r>
            <a:endParaRPr kumimoji="0" lang="ru-RU" sz="40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Овальная выноска 2"/>
          <p:cNvSpPr/>
          <p:nvPr/>
        </p:nvSpPr>
        <p:spPr>
          <a:xfrm flipH="1">
            <a:off x="6948264" y="332656"/>
            <a:ext cx="1808180" cy="1277904"/>
          </a:xfrm>
          <a:prstGeom prst="wedgeEllipseCallout">
            <a:avLst>
              <a:gd name="adj1" fmla="val -20473"/>
              <a:gd name="adj2" fmla="val 77495"/>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u-RU" sz="6600" dirty="0" smtClean="0"/>
              <a:t>?</a:t>
            </a:r>
            <a:endParaRPr lang="ru-RU" sz="66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rcRect l="10845" r="5944"/>
          <a:stretch>
            <a:fillRect/>
          </a:stretch>
        </p:blipFill>
        <p:spPr>
          <a:xfrm>
            <a:off x="1979712" y="1700808"/>
            <a:ext cx="5274228" cy="4608512"/>
          </a:xfrm>
          <a:prstGeom prst="rect">
            <a:avLst/>
          </a:prstGeom>
        </p:spPr>
      </p:pic>
      <p:sp>
        <p:nvSpPr>
          <p:cNvPr id="3" name="TextBox 2"/>
          <p:cNvSpPr txBox="1"/>
          <p:nvPr/>
        </p:nvSpPr>
        <p:spPr>
          <a:xfrm>
            <a:off x="0" y="476672"/>
            <a:ext cx="8676456" cy="1015663"/>
          </a:xfrm>
          <a:prstGeom prst="rect">
            <a:avLst/>
          </a:prstGeom>
          <a:noFill/>
        </p:spPr>
        <p:txBody>
          <a:bodyPr wrap="square" rtlCol="0">
            <a:spAutoFit/>
          </a:bodyPr>
          <a:lstStyle/>
          <a:p>
            <a:pPr algn="ctr"/>
            <a:r>
              <a:rPr lang="ru-RU" sz="6000" b="1" dirty="0" smtClean="0">
                <a:latin typeface="+mj-lt"/>
              </a:rPr>
              <a:t>Треугольник</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ÑÑÐ¸Ðµ Â«ÑÐ¾ÑÐ¼Ð°Â» Ð¸ Â«Ð³ÐµÐ¾Ð¼ÐµÑÑÐ¸ÑÐµÑÐºÐ°Ñ Â«ÑÐ¸Ð³ÑÑÐ°Â»"/>
          <p:cNvPicPr>
            <a:picLocks noChangeAspect="1" noChangeArrowheads="1"/>
          </p:cNvPicPr>
          <p:nvPr/>
        </p:nvPicPr>
        <p:blipFill>
          <a:blip r:embed="rId2"/>
          <a:srcRect/>
          <a:stretch>
            <a:fillRect/>
          </a:stretch>
        </p:blipFill>
        <p:spPr bwMode="auto">
          <a:xfrm>
            <a:off x="-1" y="0"/>
            <a:ext cx="9155921" cy="68580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933056"/>
            <a:ext cx="2304255" cy="830997"/>
          </a:xfrm>
          <a:prstGeom prst="rect">
            <a:avLst/>
          </a:prstGeom>
        </p:spPr>
        <p:txBody>
          <a:bodyPr wrap="square">
            <a:spAutoFit/>
          </a:bodyPr>
          <a:lstStyle/>
          <a:p>
            <a:pPr algn="ctr"/>
            <a:r>
              <a:rPr lang="ru-RU" sz="2400" b="1" dirty="0" smtClean="0"/>
              <a:t>Он похож на крышу дома</a:t>
            </a:r>
          </a:p>
        </p:txBody>
      </p:sp>
      <p:sp>
        <p:nvSpPr>
          <p:cNvPr id="3" name="Прямоугольник 2"/>
          <p:cNvSpPr/>
          <p:nvPr/>
        </p:nvSpPr>
        <p:spPr>
          <a:xfrm>
            <a:off x="3707904" y="5301208"/>
            <a:ext cx="2016223" cy="830997"/>
          </a:xfrm>
          <a:prstGeom prst="rect">
            <a:avLst/>
          </a:prstGeom>
        </p:spPr>
        <p:txBody>
          <a:bodyPr wrap="square">
            <a:spAutoFit/>
          </a:bodyPr>
          <a:lstStyle/>
          <a:p>
            <a:pPr algn="ctr"/>
            <a:r>
              <a:rPr lang="ru-RU" sz="2400" b="1" dirty="0" smtClean="0"/>
              <a:t>И на шапочку у гнома</a:t>
            </a:r>
          </a:p>
        </p:txBody>
      </p:sp>
      <p:sp>
        <p:nvSpPr>
          <p:cNvPr id="4" name="Прямоугольник 3"/>
          <p:cNvSpPr/>
          <p:nvPr/>
        </p:nvSpPr>
        <p:spPr>
          <a:xfrm>
            <a:off x="6532687" y="4221088"/>
            <a:ext cx="2611313" cy="830997"/>
          </a:xfrm>
          <a:prstGeom prst="rect">
            <a:avLst/>
          </a:prstGeom>
        </p:spPr>
        <p:txBody>
          <a:bodyPr wrap="square">
            <a:spAutoFit/>
          </a:bodyPr>
          <a:lstStyle/>
          <a:p>
            <a:pPr algn="ctr"/>
            <a:r>
              <a:rPr lang="ru-RU" sz="2400" b="1" dirty="0" smtClean="0"/>
              <a:t>И на острый кончик стрелки</a:t>
            </a:r>
          </a:p>
        </p:txBody>
      </p:sp>
      <p:pic>
        <p:nvPicPr>
          <p:cNvPr id="5" name="Picture 2"/>
          <p:cNvPicPr>
            <a:picLocks noChangeAspect="1" noChangeArrowheads="1"/>
          </p:cNvPicPr>
          <p:nvPr/>
        </p:nvPicPr>
        <p:blipFill>
          <a:blip r:embed="rId2" cstate="print"/>
          <a:srcRect r="-388" b="4320"/>
          <a:stretch>
            <a:fillRect/>
          </a:stretch>
        </p:blipFill>
        <p:spPr bwMode="auto">
          <a:xfrm>
            <a:off x="0" y="1772816"/>
            <a:ext cx="3059832" cy="1944216"/>
          </a:xfrm>
          <a:prstGeom prst="rect">
            <a:avLst/>
          </a:prstGeom>
          <a:noFill/>
          <a:ln w="9525">
            <a:noFill/>
            <a:miter lim="800000"/>
            <a:headEnd/>
            <a:tailEnd/>
          </a:ln>
          <a:effectLst/>
        </p:spPr>
      </p:pic>
      <p:pic>
        <p:nvPicPr>
          <p:cNvPr id="6" name="Picture 3"/>
          <p:cNvPicPr>
            <a:picLocks noChangeAspect="1" noChangeArrowheads="1"/>
          </p:cNvPicPr>
          <p:nvPr/>
        </p:nvPicPr>
        <p:blipFill>
          <a:blip r:embed="rId3" cstate="print"/>
          <a:srcRect/>
          <a:stretch>
            <a:fillRect/>
          </a:stretch>
        </p:blipFill>
        <p:spPr bwMode="auto">
          <a:xfrm>
            <a:off x="3419872" y="1340768"/>
            <a:ext cx="2232248" cy="3385400"/>
          </a:xfrm>
          <a:prstGeom prst="rect">
            <a:avLst/>
          </a:prstGeom>
          <a:noFill/>
          <a:ln w="9525">
            <a:noFill/>
            <a:miter lim="800000"/>
            <a:headEnd/>
            <a:tailEnd/>
          </a:ln>
          <a:effectLst/>
        </p:spPr>
      </p:pic>
      <p:pic>
        <p:nvPicPr>
          <p:cNvPr id="7" name="Picture 4"/>
          <p:cNvPicPr>
            <a:picLocks noChangeAspect="1" noChangeArrowheads="1"/>
          </p:cNvPicPr>
          <p:nvPr/>
        </p:nvPicPr>
        <p:blipFill>
          <a:blip r:embed="rId4" cstate="print"/>
          <a:srcRect/>
          <a:stretch>
            <a:fillRect/>
          </a:stretch>
        </p:blipFill>
        <p:spPr bwMode="auto">
          <a:xfrm>
            <a:off x="6244441" y="1916832"/>
            <a:ext cx="2899559" cy="204177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581128"/>
            <a:ext cx="3962751" cy="523220"/>
          </a:xfrm>
          <a:prstGeom prst="rect">
            <a:avLst/>
          </a:prstGeom>
        </p:spPr>
        <p:txBody>
          <a:bodyPr wrap="none">
            <a:spAutoFit/>
          </a:bodyPr>
          <a:lstStyle/>
          <a:p>
            <a:pPr algn="ctr"/>
            <a:r>
              <a:rPr lang="ru-RU" sz="2800" b="1" dirty="0" smtClean="0"/>
              <a:t>И на ушки рыжей белки</a:t>
            </a:r>
          </a:p>
        </p:txBody>
      </p:sp>
      <p:sp>
        <p:nvSpPr>
          <p:cNvPr id="3" name="Прямоугольник 2"/>
          <p:cNvSpPr/>
          <p:nvPr/>
        </p:nvSpPr>
        <p:spPr>
          <a:xfrm>
            <a:off x="4932040" y="4293096"/>
            <a:ext cx="3881384" cy="954107"/>
          </a:xfrm>
          <a:prstGeom prst="rect">
            <a:avLst/>
          </a:prstGeom>
        </p:spPr>
        <p:txBody>
          <a:bodyPr wrap="none">
            <a:spAutoFit/>
          </a:bodyPr>
          <a:lstStyle/>
          <a:p>
            <a:r>
              <a:rPr lang="ru-RU" sz="2800" b="1" dirty="0" smtClean="0"/>
              <a:t>Угловатый очень с виду</a:t>
            </a:r>
          </a:p>
          <a:p>
            <a:r>
              <a:rPr lang="ru-RU" sz="2800" b="1" dirty="0" smtClean="0"/>
              <a:t>Он похож на пирамиду</a:t>
            </a:r>
          </a:p>
        </p:txBody>
      </p:sp>
      <p:pic>
        <p:nvPicPr>
          <p:cNvPr id="4" name="Picture 2"/>
          <p:cNvPicPr>
            <a:picLocks noChangeAspect="1" noChangeArrowheads="1"/>
          </p:cNvPicPr>
          <p:nvPr/>
        </p:nvPicPr>
        <p:blipFill>
          <a:blip r:embed="rId2" cstate="print">
            <a:lum bright="12000" contrast="23000"/>
          </a:blip>
          <a:srcRect r="3266" b="10320"/>
          <a:stretch>
            <a:fillRect/>
          </a:stretch>
        </p:blipFill>
        <p:spPr bwMode="auto">
          <a:xfrm>
            <a:off x="611560" y="292506"/>
            <a:ext cx="2987377" cy="4260792"/>
          </a:xfrm>
          <a:prstGeom prst="rect">
            <a:avLst/>
          </a:prstGeom>
          <a:noFill/>
          <a:ln w="9525">
            <a:noFill/>
            <a:miter lim="800000"/>
            <a:headEnd/>
            <a:tailEnd/>
          </a:ln>
          <a:effectLst/>
        </p:spPr>
      </p:pic>
      <p:pic>
        <p:nvPicPr>
          <p:cNvPr id="5" name="Picture 3"/>
          <p:cNvPicPr>
            <a:picLocks noChangeAspect="1" noChangeArrowheads="1"/>
          </p:cNvPicPr>
          <p:nvPr/>
        </p:nvPicPr>
        <p:blipFill>
          <a:blip r:embed="rId3" cstate="print">
            <a:lum contrast="28000"/>
          </a:blip>
          <a:srcRect r="11321" b="15472"/>
          <a:stretch>
            <a:fillRect/>
          </a:stretch>
        </p:blipFill>
        <p:spPr bwMode="auto">
          <a:xfrm>
            <a:off x="4860032" y="1556792"/>
            <a:ext cx="3988729" cy="237626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571472" y="2428868"/>
            <a:ext cx="8229600" cy="11430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3600" b="0" i="0" u="none" strike="noStrike" kern="1200" cap="none" spc="0" normalizeH="0" baseline="0" noProof="0" dirty="0" smtClean="0">
                <a:ln>
                  <a:noFill/>
                </a:ln>
                <a:solidFill>
                  <a:schemeClr val="tx1"/>
                </a:solidFill>
                <a:effectLst/>
                <a:uLnTx/>
                <a:uFillTx/>
                <a:latin typeface="+mj-lt"/>
                <a:ea typeface="+mj-ea"/>
                <a:cs typeface="+mj-cs"/>
              </a:rPr>
              <a:t>«Четыре угла и четыре сторонки,</a:t>
            </a:r>
            <a:br>
              <a:rPr kumimoji="0" lang="ru-RU" sz="3600" b="0" i="0" u="none" strike="noStrike" kern="1200" cap="none" spc="0" normalizeH="0" baseline="0" noProof="0" dirty="0" smtClean="0">
                <a:ln>
                  <a:noFill/>
                </a:ln>
                <a:solidFill>
                  <a:schemeClr val="tx1"/>
                </a:solidFill>
                <a:effectLst/>
                <a:uLnTx/>
                <a:uFillTx/>
                <a:latin typeface="+mj-lt"/>
                <a:ea typeface="+mj-ea"/>
                <a:cs typeface="+mj-cs"/>
              </a:rPr>
            </a:br>
            <a:r>
              <a:rPr kumimoji="0" lang="ru-RU" sz="3600" b="0" i="0" u="none" strike="noStrike" kern="1200" cap="none" spc="0" normalizeH="0" baseline="0" noProof="0" dirty="0" smtClean="0">
                <a:ln>
                  <a:noFill/>
                </a:ln>
                <a:solidFill>
                  <a:schemeClr val="tx1"/>
                </a:solidFill>
                <a:effectLst/>
                <a:uLnTx/>
                <a:uFillTx/>
                <a:latin typeface="+mj-lt"/>
                <a:ea typeface="+mj-ea"/>
                <a:cs typeface="+mj-cs"/>
              </a:rPr>
              <a:t>Похожи точно родные сестрёнки.</a:t>
            </a:r>
            <a:br>
              <a:rPr kumimoji="0" lang="ru-RU" sz="3600" b="0" i="0" u="none" strike="noStrike" kern="1200" cap="none" spc="0" normalizeH="0" baseline="0" noProof="0" dirty="0" smtClean="0">
                <a:ln>
                  <a:noFill/>
                </a:ln>
                <a:solidFill>
                  <a:schemeClr val="tx1"/>
                </a:solidFill>
                <a:effectLst/>
                <a:uLnTx/>
                <a:uFillTx/>
                <a:latin typeface="+mj-lt"/>
                <a:ea typeface="+mj-ea"/>
                <a:cs typeface="+mj-cs"/>
              </a:rPr>
            </a:br>
            <a:r>
              <a:rPr kumimoji="0" lang="ru-RU" sz="3600" b="0" i="0" u="none" strike="noStrike" kern="1200" cap="none" spc="0" normalizeH="0" baseline="0" noProof="0" dirty="0" smtClean="0">
                <a:ln>
                  <a:noFill/>
                </a:ln>
                <a:solidFill>
                  <a:schemeClr val="tx1"/>
                </a:solidFill>
                <a:effectLst/>
                <a:uLnTx/>
                <a:uFillTx/>
                <a:latin typeface="+mj-lt"/>
                <a:ea typeface="+mj-ea"/>
                <a:cs typeface="+mj-cs"/>
              </a:rPr>
              <a:t>В ворота его не закатишь, как мяч,</a:t>
            </a:r>
            <a:br>
              <a:rPr kumimoji="0" lang="ru-RU" sz="3600" b="0" i="0" u="none" strike="noStrike" kern="1200" cap="none" spc="0" normalizeH="0" baseline="0" noProof="0" dirty="0" smtClean="0">
                <a:ln>
                  <a:noFill/>
                </a:ln>
                <a:solidFill>
                  <a:schemeClr val="tx1"/>
                </a:solidFill>
                <a:effectLst/>
                <a:uLnTx/>
                <a:uFillTx/>
                <a:latin typeface="+mj-lt"/>
                <a:ea typeface="+mj-ea"/>
                <a:cs typeface="+mj-cs"/>
              </a:rPr>
            </a:br>
            <a:r>
              <a:rPr kumimoji="0" lang="ru-RU" sz="3600" b="0" i="0" u="none" strike="noStrike" kern="1200" cap="none" spc="0" normalizeH="0" baseline="0" noProof="0" dirty="0" smtClean="0">
                <a:ln>
                  <a:noFill/>
                </a:ln>
                <a:solidFill>
                  <a:schemeClr val="tx1"/>
                </a:solidFill>
                <a:effectLst/>
                <a:uLnTx/>
                <a:uFillTx/>
                <a:latin typeface="+mj-lt"/>
                <a:ea typeface="+mj-ea"/>
                <a:cs typeface="+mj-cs"/>
              </a:rPr>
              <a:t>И он за тобою не пустится вскачь».</a:t>
            </a:r>
            <a:br>
              <a:rPr kumimoji="0" lang="ru-RU" sz="3600" b="0" i="0" u="none" strike="noStrike" kern="1200" cap="none" spc="0" normalizeH="0" baseline="0" noProof="0" dirty="0" smtClean="0">
                <a:ln>
                  <a:noFill/>
                </a:ln>
                <a:solidFill>
                  <a:schemeClr val="tx1"/>
                </a:solidFill>
                <a:effectLst/>
                <a:uLnTx/>
                <a:uFillTx/>
                <a:latin typeface="+mj-lt"/>
                <a:ea typeface="+mj-ea"/>
                <a:cs typeface="+mj-cs"/>
              </a:rPr>
            </a:br>
            <a:r>
              <a:rPr kumimoji="0" lang="ru-RU" sz="3600" b="0" i="0" u="none" strike="noStrike" kern="1200" cap="none" spc="0" normalizeH="0" baseline="0" noProof="0" dirty="0" smtClean="0">
                <a:ln>
                  <a:noFill/>
                </a:ln>
                <a:solidFill>
                  <a:schemeClr val="tx1"/>
                </a:solidFill>
                <a:effectLst/>
                <a:uLnTx/>
                <a:uFillTx/>
                <a:latin typeface="+mj-lt"/>
                <a:ea typeface="+mj-ea"/>
                <a:cs typeface="+mj-cs"/>
              </a:rPr>
              <a:t/>
            </a:r>
            <a:br>
              <a:rPr kumimoji="0" lang="ru-RU" sz="3600" b="0" i="0" u="none" strike="noStrike" kern="1200" cap="none" spc="0" normalizeH="0" baseline="0" noProof="0" dirty="0" smtClean="0">
                <a:ln>
                  <a:noFill/>
                </a:ln>
                <a:solidFill>
                  <a:schemeClr val="tx1"/>
                </a:solidFill>
                <a:effectLst/>
                <a:uLnTx/>
                <a:uFillTx/>
                <a:latin typeface="+mj-lt"/>
                <a:ea typeface="+mj-ea"/>
                <a:cs typeface="+mj-cs"/>
              </a:rPr>
            </a:br>
            <a:endParaRPr kumimoji="0" lang="ru-RU" sz="36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Овальная выноска 2"/>
          <p:cNvSpPr/>
          <p:nvPr/>
        </p:nvSpPr>
        <p:spPr>
          <a:xfrm flipH="1">
            <a:off x="6715140" y="428604"/>
            <a:ext cx="1808180" cy="1277904"/>
          </a:xfrm>
          <a:prstGeom prst="wedgeEllipseCallout">
            <a:avLst>
              <a:gd name="adj1" fmla="val -20473"/>
              <a:gd name="adj2" fmla="val 77495"/>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u-RU" sz="6600" dirty="0" smtClean="0"/>
              <a:t>?</a:t>
            </a:r>
            <a:endParaRPr lang="ru-RU" sz="66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rcRect l="2498"/>
          <a:stretch>
            <a:fillRect/>
          </a:stretch>
        </p:blipFill>
        <p:spPr>
          <a:xfrm>
            <a:off x="1475656" y="1844824"/>
            <a:ext cx="6083447" cy="4536504"/>
          </a:xfrm>
          <a:prstGeom prst="rect">
            <a:avLst/>
          </a:prstGeom>
        </p:spPr>
      </p:pic>
      <p:sp>
        <p:nvSpPr>
          <p:cNvPr id="3" name="TextBox 2"/>
          <p:cNvSpPr txBox="1"/>
          <p:nvPr/>
        </p:nvSpPr>
        <p:spPr>
          <a:xfrm>
            <a:off x="0" y="476672"/>
            <a:ext cx="8676456" cy="1015663"/>
          </a:xfrm>
          <a:prstGeom prst="rect">
            <a:avLst/>
          </a:prstGeom>
          <a:noFill/>
        </p:spPr>
        <p:txBody>
          <a:bodyPr wrap="square" rtlCol="0">
            <a:spAutoFit/>
          </a:bodyPr>
          <a:lstStyle/>
          <a:p>
            <a:pPr algn="ctr"/>
            <a:r>
              <a:rPr lang="ru-RU" sz="6000" b="1" dirty="0" smtClean="0">
                <a:latin typeface="+mj-lt"/>
              </a:rPr>
              <a:t>Квадрат</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717032"/>
            <a:ext cx="2376264" cy="830997"/>
          </a:xfrm>
          <a:prstGeom prst="rect">
            <a:avLst/>
          </a:prstGeom>
        </p:spPr>
        <p:txBody>
          <a:bodyPr wrap="square">
            <a:spAutoFit/>
          </a:bodyPr>
          <a:lstStyle/>
          <a:p>
            <a:pPr algn="ctr"/>
            <a:r>
              <a:rPr lang="ru-RU" sz="2400" b="1" dirty="0" smtClean="0"/>
              <a:t>Он - квадратное печенье,</a:t>
            </a:r>
          </a:p>
        </p:txBody>
      </p:sp>
      <p:sp>
        <p:nvSpPr>
          <p:cNvPr id="3" name="Прямоугольник 2"/>
          <p:cNvSpPr/>
          <p:nvPr/>
        </p:nvSpPr>
        <p:spPr>
          <a:xfrm>
            <a:off x="3347864" y="4437112"/>
            <a:ext cx="2664296" cy="830997"/>
          </a:xfrm>
          <a:prstGeom prst="rect">
            <a:avLst/>
          </a:prstGeom>
        </p:spPr>
        <p:txBody>
          <a:bodyPr wrap="square">
            <a:spAutoFit/>
          </a:bodyPr>
          <a:lstStyle/>
          <a:p>
            <a:pPr algn="ctr">
              <a:buNone/>
            </a:pPr>
            <a:r>
              <a:rPr lang="ru-RU" sz="2400" b="1" dirty="0" smtClean="0"/>
              <a:t>Он - квадратная корзина</a:t>
            </a:r>
          </a:p>
        </p:txBody>
      </p:sp>
      <p:pic>
        <p:nvPicPr>
          <p:cNvPr id="4" name="Picture 2"/>
          <p:cNvPicPr>
            <a:picLocks noChangeAspect="1" noChangeArrowheads="1"/>
          </p:cNvPicPr>
          <p:nvPr/>
        </p:nvPicPr>
        <p:blipFill>
          <a:blip r:embed="rId2" cstate="print"/>
          <a:srcRect/>
          <a:stretch>
            <a:fillRect/>
          </a:stretch>
        </p:blipFill>
        <p:spPr bwMode="auto">
          <a:xfrm>
            <a:off x="0" y="1145197"/>
            <a:ext cx="2987824" cy="2365361"/>
          </a:xfrm>
          <a:prstGeom prst="rect">
            <a:avLst/>
          </a:prstGeom>
          <a:noFill/>
          <a:ln w="9525">
            <a:noFill/>
            <a:miter lim="800000"/>
            <a:headEnd/>
            <a:tailEnd/>
          </a:ln>
          <a:effectLst/>
        </p:spPr>
      </p:pic>
      <p:sp>
        <p:nvSpPr>
          <p:cNvPr id="5" name="Прямоугольник 4"/>
          <p:cNvSpPr/>
          <p:nvPr/>
        </p:nvSpPr>
        <p:spPr>
          <a:xfrm>
            <a:off x="6479704" y="4149080"/>
            <a:ext cx="2664296" cy="830997"/>
          </a:xfrm>
          <a:prstGeom prst="rect">
            <a:avLst/>
          </a:prstGeom>
        </p:spPr>
        <p:txBody>
          <a:bodyPr wrap="square">
            <a:spAutoFit/>
          </a:bodyPr>
          <a:lstStyle/>
          <a:p>
            <a:pPr algn="ctr">
              <a:buNone/>
            </a:pPr>
            <a:r>
              <a:rPr lang="ru-RU" sz="2400" b="1" dirty="0" smtClean="0"/>
              <a:t>И квадратная картина</a:t>
            </a:r>
          </a:p>
        </p:txBody>
      </p:sp>
      <p:pic>
        <p:nvPicPr>
          <p:cNvPr id="6" name="Picture 3"/>
          <p:cNvPicPr>
            <a:picLocks noChangeAspect="1" noChangeArrowheads="1"/>
          </p:cNvPicPr>
          <p:nvPr/>
        </p:nvPicPr>
        <p:blipFill>
          <a:blip r:embed="rId3" cstate="print"/>
          <a:srcRect/>
          <a:stretch>
            <a:fillRect/>
          </a:stretch>
        </p:blipFill>
        <p:spPr bwMode="auto">
          <a:xfrm>
            <a:off x="3347864" y="1916832"/>
            <a:ext cx="2520596" cy="2321049"/>
          </a:xfrm>
          <a:prstGeom prst="rect">
            <a:avLst/>
          </a:prstGeom>
          <a:noFill/>
          <a:ln w="9525">
            <a:noFill/>
            <a:miter lim="800000"/>
            <a:headEnd/>
            <a:tailEnd/>
          </a:ln>
          <a:effectLst/>
        </p:spPr>
      </p:pic>
      <p:pic>
        <p:nvPicPr>
          <p:cNvPr id="7" name="Picture 4"/>
          <p:cNvPicPr>
            <a:picLocks noChangeAspect="1" noChangeArrowheads="1"/>
          </p:cNvPicPr>
          <p:nvPr/>
        </p:nvPicPr>
        <p:blipFill>
          <a:blip r:embed="rId4" cstate="print"/>
          <a:srcRect/>
          <a:stretch>
            <a:fillRect/>
          </a:stretch>
        </p:blipFill>
        <p:spPr bwMode="auto">
          <a:xfrm>
            <a:off x="6660232" y="1700808"/>
            <a:ext cx="2286000" cy="22860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4509120"/>
            <a:ext cx="3486339" cy="646331"/>
          </a:xfrm>
          <a:prstGeom prst="rect">
            <a:avLst/>
          </a:prstGeom>
        </p:spPr>
        <p:txBody>
          <a:bodyPr wrap="none">
            <a:spAutoFit/>
          </a:bodyPr>
          <a:lstStyle/>
          <a:p>
            <a:pPr>
              <a:buNone/>
            </a:pPr>
            <a:r>
              <a:rPr lang="ru-RU" sz="3600" b="1" dirty="0" smtClean="0"/>
              <a:t>И стол – квадрат</a:t>
            </a:r>
          </a:p>
        </p:txBody>
      </p:sp>
      <p:sp>
        <p:nvSpPr>
          <p:cNvPr id="3" name="Прямоугольник 2"/>
          <p:cNvSpPr/>
          <p:nvPr/>
        </p:nvSpPr>
        <p:spPr>
          <a:xfrm>
            <a:off x="5076056" y="4581128"/>
            <a:ext cx="3451394" cy="646331"/>
          </a:xfrm>
          <a:prstGeom prst="rect">
            <a:avLst/>
          </a:prstGeom>
        </p:spPr>
        <p:txBody>
          <a:bodyPr wrap="none">
            <a:spAutoFit/>
          </a:bodyPr>
          <a:lstStyle/>
          <a:p>
            <a:pPr>
              <a:buNone/>
            </a:pPr>
            <a:r>
              <a:rPr lang="ru-RU" sz="3600" b="1" dirty="0" smtClean="0"/>
              <a:t>И стул – квадрат</a:t>
            </a:r>
          </a:p>
        </p:txBody>
      </p:sp>
      <p:pic>
        <p:nvPicPr>
          <p:cNvPr id="4" name="Picture 2"/>
          <p:cNvPicPr>
            <a:picLocks noChangeAspect="1" noChangeArrowheads="1"/>
          </p:cNvPicPr>
          <p:nvPr/>
        </p:nvPicPr>
        <p:blipFill>
          <a:blip r:embed="rId2" cstate="print"/>
          <a:srcRect/>
          <a:stretch>
            <a:fillRect/>
          </a:stretch>
        </p:blipFill>
        <p:spPr bwMode="auto">
          <a:xfrm>
            <a:off x="4499992" y="1124744"/>
            <a:ext cx="3150096" cy="3150096"/>
          </a:xfrm>
          <a:prstGeom prst="rect">
            <a:avLst/>
          </a:prstGeom>
          <a:noFill/>
          <a:ln w="9525">
            <a:noFill/>
            <a:miter lim="800000"/>
            <a:headEnd/>
            <a:tailEnd/>
          </a:ln>
          <a:effectLst/>
        </p:spPr>
      </p:pic>
      <p:pic>
        <p:nvPicPr>
          <p:cNvPr id="5" name="Picture 3"/>
          <p:cNvPicPr>
            <a:picLocks noChangeAspect="1" noChangeArrowheads="1"/>
          </p:cNvPicPr>
          <p:nvPr/>
        </p:nvPicPr>
        <p:blipFill>
          <a:blip r:embed="rId3" cstate="print"/>
          <a:srcRect/>
          <a:stretch>
            <a:fillRect/>
          </a:stretch>
        </p:blipFill>
        <p:spPr bwMode="auto">
          <a:xfrm>
            <a:off x="755576" y="1268760"/>
            <a:ext cx="3048000" cy="30480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p:cNvSpPr txBox="1">
            <a:spLocks/>
          </p:cNvSpPr>
          <p:nvPr/>
        </p:nvSpPr>
        <p:spPr>
          <a:xfrm>
            <a:off x="0" y="2204864"/>
            <a:ext cx="5194920" cy="1684784"/>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3200" b="1" i="0" u="none" strike="noStrike" kern="1200" cap="none" spc="0" normalizeH="0" baseline="0" noProof="0" smtClean="0">
                <a:ln>
                  <a:noFill/>
                </a:ln>
                <a:solidFill>
                  <a:schemeClr val="tx1"/>
                </a:solidFill>
                <a:effectLst/>
                <a:uLnTx/>
                <a:uFillTx/>
                <a:latin typeface="+mn-lt"/>
                <a:ea typeface="+mn-ea"/>
                <a:cs typeface="+mn-cs"/>
              </a:rPr>
              <a:t>Квадрат – четыре стороны</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3200" b="1" i="0" u="none" strike="noStrike" kern="1200" cap="none" spc="0" normalizeH="0" baseline="0" noProof="0" smtClean="0">
                <a:ln>
                  <a:noFill/>
                </a:ln>
                <a:solidFill>
                  <a:schemeClr val="tx1"/>
                </a:solidFill>
                <a:effectLst/>
                <a:uLnTx/>
                <a:uFillTx/>
                <a:latin typeface="+mn-lt"/>
                <a:ea typeface="+mn-ea"/>
                <a:cs typeface="+mn-cs"/>
              </a:rPr>
              <a:t>Все стороны его равны</a:t>
            </a:r>
            <a:endParaRPr kumimoji="0" lang="ru-RU" sz="3200" b="1" i="0" u="none" strike="noStrike" kern="1200" cap="none" spc="0" normalizeH="0" baseline="0" noProof="0" dirty="0">
              <a:ln>
                <a:noFill/>
              </a:ln>
              <a:solidFill>
                <a:schemeClr val="tx1"/>
              </a:solidFill>
              <a:effectLst/>
              <a:uLnTx/>
              <a:uFillTx/>
              <a:latin typeface="+mn-lt"/>
              <a:ea typeface="+mn-ea"/>
              <a:cs typeface="+mn-cs"/>
            </a:endParaRPr>
          </a:p>
        </p:txBody>
      </p:sp>
      <p:pic>
        <p:nvPicPr>
          <p:cNvPr id="3" name="Picture 2"/>
          <p:cNvPicPr>
            <a:picLocks noChangeAspect="1" noChangeArrowheads="1"/>
          </p:cNvPicPr>
          <p:nvPr/>
        </p:nvPicPr>
        <p:blipFill>
          <a:blip r:embed="rId2" cstate="print">
            <a:lum contrast="29000"/>
          </a:blip>
          <a:srcRect t="9450" r="-353" b="12589"/>
          <a:stretch>
            <a:fillRect/>
          </a:stretch>
        </p:blipFill>
        <p:spPr bwMode="auto">
          <a:xfrm>
            <a:off x="4954443" y="764704"/>
            <a:ext cx="4189557" cy="46085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500034" y="2428868"/>
            <a:ext cx="8229600" cy="11430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0" i="0" u="none" strike="noStrike" kern="1200" cap="none" spc="0" normalizeH="0" baseline="0" noProof="0" dirty="0" smtClean="0">
                <a:ln>
                  <a:noFill/>
                </a:ln>
                <a:solidFill>
                  <a:schemeClr val="tx1"/>
                </a:solidFill>
                <a:effectLst/>
                <a:uLnTx/>
                <a:uFillTx/>
                <a:latin typeface="+mj-lt"/>
                <a:ea typeface="+mj-ea"/>
                <a:cs typeface="+mj-cs"/>
              </a:rPr>
              <a:t>А если взял бы я окружность</a:t>
            </a:r>
            <a:br>
              <a:rPr kumimoji="0" lang="ru-RU" sz="4000" b="0" i="0" u="none" strike="noStrike" kern="1200" cap="none" spc="0" normalizeH="0" baseline="0" noProof="0" dirty="0" smtClean="0">
                <a:ln>
                  <a:noFill/>
                </a:ln>
                <a:solidFill>
                  <a:schemeClr val="tx1"/>
                </a:solidFill>
                <a:effectLst/>
                <a:uLnTx/>
                <a:uFillTx/>
                <a:latin typeface="+mj-lt"/>
                <a:ea typeface="+mj-ea"/>
                <a:cs typeface="+mj-cs"/>
              </a:rPr>
            </a:br>
            <a:r>
              <a:rPr kumimoji="0" lang="ru-RU" sz="4000" b="0" i="0" u="none" strike="noStrike" kern="1200" cap="none" spc="0" normalizeH="0" baseline="0" noProof="0" dirty="0" smtClean="0">
                <a:ln>
                  <a:noFill/>
                </a:ln>
                <a:solidFill>
                  <a:schemeClr val="tx1"/>
                </a:solidFill>
                <a:effectLst/>
                <a:uLnTx/>
                <a:uFillTx/>
                <a:latin typeface="+mj-lt"/>
                <a:ea typeface="+mj-ea"/>
                <a:cs typeface="+mj-cs"/>
              </a:rPr>
              <a:t>С двух сторон немного сжал,</a:t>
            </a:r>
            <a:br>
              <a:rPr kumimoji="0" lang="ru-RU" sz="4000" b="0" i="0" u="none" strike="noStrike" kern="1200" cap="none" spc="0" normalizeH="0" baseline="0" noProof="0" dirty="0" smtClean="0">
                <a:ln>
                  <a:noFill/>
                </a:ln>
                <a:solidFill>
                  <a:schemeClr val="tx1"/>
                </a:solidFill>
                <a:effectLst/>
                <a:uLnTx/>
                <a:uFillTx/>
                <a:latin typeface="+mj-lt"/>
                <a:ea typeface="+mj-ea"/>
                <a:cs typeface="+mj-cs"/>
              </a:rPr>
            </a:br>
            <a:r>
              <a:rPr kumimoji="0" lang="ru-RU" sz="4000" b="0" i="0" u="none" strike="noStrike" kern="1200" cap="none" spc="0" normalizeH="0" baseline="0" noProof="0" dirty="0" smtClean="0">
                <a:ln>
                  <a:noFill/>
                </a:ln>
                <a:solidFill>
                  <a:schemeClr val="tx1"/>
                </a:solidFill>
                <a:effectLst/>
                <a:uLnTx/>
                <a:uFillTx/>
                <a:latin typeface="+mj-lt"/>
                <a:ea typeface="+mj-ea"/>
                <a:cs typeface="+mj-cs"/>
              </a:rPr>
              <a:t>Отвечайте, дети, дружно – </a:t>
            </a:r>
            <a:br>
              <a:rPr kumimoji="0" lang="ru-RU" sz="4000" b="0" i="0" u="none" strike="noStrike" kern="1200" cap="none" spc="0" normalizeH="0" baseline="0" noProof="0" dirty="0" smtClean="0">
                <a:ln>
                  <a:noFill/>
                </a:ln>
                <a:solidFill>
                  <a:schemeClr val="tx1"/>
                </a:solidFill>
                <a:effectLst/>
                <a:uLnTx/>
                <a:uFillTx/>
                <a:latin typeface="+mj-lt"/>
                <a:ea typeface="+mj-ea"/>
                <a:cs typeface="+mj-cs"/>
              </a:rPr>
            </a:br>
            <a:r>
              <a:rPr kumimoji="0" lang="ru-RU" sz="4000" b="0" i="0" u="none" strike="noStrike" kern="1200" cap="none" spc="0" normalizeH="0" baseline="0" noProof="0" dirty="0" smtClean="0">
                <a:ln>
                  <a:noFill/>
                </a:ln>
                <a:solidFill>
                  <a:schemeClr val="tx1"/>
                </a:solidFill>
                <a:effectLst/>
                <a:uLnTx/>
                <a:uFillTx/>
                <a:latin typeface="+mj-lt"/>
                <a:ea typeface="+mj-ea"/>
                <a:cs typeface="+mj-cs"/>
              </a:rPr>
              <a:t>Получился бы…</a:t>
            </a:r>
            <a:endParaRPr kumimoji="0" lang="ru-RU" sz="40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Овальная выноска 2"/>
          <p:cNvSpPr/>
          <p:nvPr/>
        </p:nvSpPr>
        <p:spPr>
          <a:xfrm flipH="1">
            <a:off x="6572264" y="714356"/>
            <a:ext cx="1808180" cy="1277904"/>
          </a:xfrm>
          <a:prstGeom prst="wedgeEllipseCallout">
            <a:avLst>
              <a:gd name="adj1" fmla="val -20473"/>
              <a:gd name="adj2" fmla="val 77495"/>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u-RU" sz="6600" dirty="0" smtClean="0"/>
              <a:t>?</a:t>
            </a:r>
            <a:endParaRPr lang="ru-RU" sz="6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lum contrast="13000"/>
          </a:blip>
          <a:srcRect/>
          <a:stretch>
            <a:fillRect/>
          </a:stretch>
        </p:blipFill>
        <p:spPr bwMode="auto">
          <a:xfrm>
            <a:off x="2555776" y="1124744"/>
            <a:ext cx="3877632" cy="5490453"/>
          </a:xfrm>
          <a:prstGeom prst="rect">
            <a:avLst/>
          </a:prstGeom>
          <a:noFill/>
          <a:ln w="9525">
            <a:noFill/>
            <a:miter lim="800000"/>
            <a:headEnd/>
            <a:tailEnd/>
          </a:ln>
          <a:effectLst/>
        </p:spPr>
      </p:pic>
      <p:sp>
        <p:nvSpPr>
          <p:cNvPr id="3" name="TextBox 2"/>
          <p:cNvSpPr txBox="1"/>
          <p:nvPr/>
        </p:nvSpPr>
        <p:spPr>
          <a:xfrm>
            <a:off x="0" y="476672"/>
            <a:ext cx="8676456" cy="1015663"/>
          </a:xfrm>
          <a:prstGeom prst="rect">
            <a:avLst/>
          </a:prstGeom>
          <a:noFill/>
        </p:spPr>
        <p:txBody>
          <a:bodyPr wrap="square" rtlCol="0">
            <a:spAutoFit/>
          </a:bodyPr>
          <a:lstStyle/>
          <a:p>
            <a:pPr algn="ctr"/>
            <a:r>
              <a:rPr lang="ru-RU" sz="6000" b="1" dirty="0" smtClean="0">
                <a:latin typeface="+mj-lt"/>
              </a:rPr>
              <a:t>Овал</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3789040"/>
            <a:ext cx="1944216" cy="954107"/>
          </a:xfrm>
          <a:prstGeom prst="rect">
            <a:avLst/>
          </a:prstGeom>
        </p:spPr>
        <p:txBody>
          <a:bodyPr wrap="square">
            <a:spAutoFit/>
          </a:bodyPr>
          <a:lstStyle/>
          <a:p>
            <a:pPr algn="ctr"/>
            <a:r>
              <a:rPr lang="ru-RU" sz="2800" b="1" dirty="0" smtClean="0"/>
              <a:t>Овальная дыня</a:t>
            </a:r>
            <a:endParaRPr lang="ru-RU" sz="2800" b="1" dirty="0"/>
          </a:p>
        </p:txBody>
      </p:sp>
      <p:sp>
        <p:nvSpPr>
          <p:cNvPr id="3" name="Прямоугольник 2"/>
          <p:cNvSpPr/>
          <p:nvPr/>
        </p:nvSpPr>
        <p:spPr>
          <a:xfrm>
            <a:off x="3203848" y="4077072"/>
            <a:ext cx="1872208" cy="954107"/>
          </a:xfrm>
          <a:prstGeom prst="rect">
            <a:avLst/>
          </a:prstGeom>
        </p:spPr>
        <p:txBody>
          <a:bodyPr wrap="square">
            <a:spAutoFit/>
          </a:bodyPr>
          <a:lstStyle/>
          <a:p>
            <a:pPr algn="ctr"/>
            <a:r>
              <a:rPr lang="ru-RU" sz="2800" b="1" dirty="0" smtClean="0"/>
              <a:t>Овальный лимон</a:t>
            </a:r>
            <a:endParaRPr lang="ru-RU" sz="2800" b="1" dirty="0"/>
          </a:p>
        </p:txBody>
      </p:sp>
      <p:sp>
        <p:nvSpPr>
          <p:cNvPr id="4" name="Прямоугольник 3"/>
          <p:cNvSpPr/>
          <p:nvPr/>
        </p:nvSpPr>
        <p:spPr>
          <a:xfrm>
            <a:off x="5327576" y="4149080"/>
            <a:ext cx="3816424" cy="954107"/>
          </a:xfrm>
          <a:prstGeom prst="rect">
            <a:avLst/>
          </a:prstGeom>
        </p:spPr>
        <p:txBody>
          <a:bodyPr wrap="square">
            <a:spAutoFit/>
          </a:bodyPr>
          <a:lstStyle/>
          <a:p>
            <a:pPr algn="ctr"/>
            <a:r>
              <a:rPr lang="ru-RU" sz="2800" b="1" dirty="0" smtClean="0"/>
              <a:t>Мы с мамой купили овальный батон</a:t>
            </a:r>
            <a:endParaRPr lang="ru-RU" sz="2800" b="1" dirty="0"/>
          </a:p>
        </p:txBody>
      </p:sp>
      <p:pic>
        <p:nvPicPr>
          <p:cNvPr id="5" name="Picture 2"/>
          <p:cNvPicPr>
            <a:picLocks noChangeAspect="1" noChangeArrowheads="1"/>
          </p:cNvPicPr>
          <p:nvPr/>
        </p:nvPicPr>
        <p:blipFill>
          <a:blip r:embed="rId2" cstate="print"/>
          <a:srcRect/>
          <a:stretch>
            <a:fillRect/>
          </a:stretch>
        </p:blipFill>
        <p:spPr bwMode="auto">
          <a:xfrm>
            <a:off x="6347520" y="1268760"/>
            <a:ext cx="2796480" cy="2796480"/>
          </a:xfrm>
          <a:prstGeom prst="rect">
            <a:avLst/>
          </a:prstGeom>
          <a:noFill/>
          <a:ln w="9525">
            <a:noFill/>
            <a:miter lim="800000"/>
            <a:headEnd/>
            <a:tailEnd/>
          </a:ln>
          <a:effectLst/>
        </p:spPr>
      </p:pic>
      <p:pic>
        <p:nvPicPr>
          <p:cNvPr id="6" name="Picture 3"/>
          <p:cNvPicPr>
            <a:picLocks noChangeAspect="1" noChangeArrowheads="1"/>
          </p:cNvPicPr>
          <p:nvPr/>
        </p:nvPicPr>
        <p:blipFill>
          <a:blip r:embed="rId3" cstate="print"/>
          <a:srcRect/>
          <a:stretch>
            <a:fillRect/>
          </a:stretch>
        </p:blipFill>
        <p:spPr bwMode="auto">
          <a:xfrm>
            <a:off x="2987824" y="1556792"/>
            <a:ext cx="3240360" cy="2430270"/>
          </a:xfrm>
          <a:prstGeom prst="rect">
            <a:avLst/>
          </a:prstGeom>
          <a:noFill/>
          <a:ln w="9525">
            <a:noFill/>
            <a:miter lim="800000"/>
            <a:headEnd/>
            <a:tailEnd/>
          </a:ln>
          <a:effectLst/>
        </p:spPr>
      </p:pic>
      <p:pic>
        <p:nvPicPr>
          <p:cNvPr id="7" name="Picture 4"/>
          <p:cNvPicPr>
            <a:picLocks noChangeAspect="1" noChangeArrowheads="1"/>
          </p:cNvPicPr>
          <p:nvPr/>
        </p:nvPicPr>
        <p:blipFill>
          <a:blip r:embed="rId4" cstate="print"/>
          <a:srcRect l="5540" r="5571"/>
          <a:stretch>
            <a:fillRect/>
          </a:stretch>
        </p:blipFill>
        <p:spPr bwMode="auto">
          <a:xfrm>
            <a:off x="0" y="1628800"/>
            <a:ext cx="2880320" cy="1944216"/>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Ð¤Ð¾ÑÐ¼Ð¸ÑÐ¾Ð²Ð°Ð½Ð¸Ðµ Ð¿ÑÐµÐ´ÑÑÐ°Ð²Ð»ÐµÐ½Ð¸Ð¹ Ð¾ Ð³ÐµÐ¾Ð¼ÐµÑÑÐ¸ÑÐµÑÐºÐ¸Ñ ÑÐ¸Ð³ÑÑÐ°Ñ Ñ Ð´ÐµÑÐµÐ¹ Ð´Ð¾ÑÐºÐ¾Ð»ÑÐ½Ð¾Ð³Ð¾ Ð²Ð¾Ð·ÑÐ°..."/>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642910" y="2214554"/>
            <a:ext cx="7358082"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4000" b="0" i="0" u="none" strike="noStrike" cap="none" normalizeH="0" baseline="0" dirty="0" smtClean="0">
                <a:ln>
                  <a:noFill/>
                </a:ln>
                <a:solidFill>
                  <a:srgbClr val="000000"/>
                </a:solidFill>
                <a:effectLst/>
                <a:ea typeface="Times New Roman" pitchFamily="18" charset="0"/>
                <a:cs typeface="Times New Roman" pitchFamily="18" charset="0"/>
              </a:rPr>
              <a:t>Вы подумайте, скажите ... </a:t>
            </a:r>
            <a:br>
              <a:rPr kumimoji="0" lang="ru-RU" sz="4000" b="0" i="0" u="none" strike="noStrike" cap="none" normalizeH="0" baseline="0" dirty="0" smtClean="0">
                <a:ln>
                  <a:noFill/>
                </a:ln>
                <a:solidFill>
                  <a:srgbClr val="000000"/>
                </a:solidFill>
                <a:effectLst/>
                <a:ea typeface="Times New Roman" pitchFamily="18" charset="0"/>
                <a:cs typeface="Times New Roman" pitchFamily="18" charset="0"/>
              </a:rPr>
            </a:br>
            <a:r>
              <a:rPr kumimoji="0" lang="ru-RU" sz="4000" b="0" i="0" u="none" strike="noStrike" cap="none" normalizeH="0" baseline="0" dirty="0" smtClean="0">
                <a:ln>
                  <a:noFill/>
                </a:ln>
                <a:solidFill>
                  <a:srgbClr val="000000"/>
                </a:solidFill>
                <a:effectLst/>
                <a:ea typeface="Times New Roman" pitchFamily="18" charset="0"/>
                <a:cs typeface="Times New Roman" pitchFamily="18" charset="0"/>
              </a:rPr>
              <a:t>Только помнить вы должны: </a:t>
            </a:r>
            <a:br>
              <a:rPr kumimoji="0" lang="ru-RU" sz="4000" b="0" i="0" u="none" strike="noStrike" cap="none" normalizeH="0" baseline="0" dirty="0" smtClean="0">
                <a:ln>
                  <a:noFill/>
                </a:ln>
                <a:solidFill>
                  <a:srgbClr val="000000"/>
                </a:solidFill>
                <a:effectLst/>
                <a:ea typeface="Times New Roman" pitchFamily="18" charset="0"/>
                <a:cs typeface="Times New Roman" pitchFamily="18" charset="0"/>
              </a:rPr>
            </a:br>
            <a:r>
              <a:rPr kumimoji="0" lang="ru-RU" sz="4000" b="0" i="0" u="none" strike="noStrike" cap="none" normalizeH="0" baseline="0" dirty="0" smtClean="0">
                <a:ln>
                  <a:noFill/>
                </a:ln>
                <a:solidFill>
                  <a:srgbClr val="000000"/>
                </a:solidFill>
                <a:effectLst/>
                <a:ea typeface="Times New Roman" pitchFamily="18" charset="0"/>
                <a:cs typeface="Times New Roman" pitchFamily="18" charset="0"/>
              </a:rPr>
              <a:t>Стороны фигуры этой </a:t>
            </a:r>
            <a:br>
              <a:rPr kumimoji="0" lang="ru-RU" sz="4000" b="0" i="0" u="none" strike="noStrike" cap="none" normalizeH="0" baseline="0" dirty="0" smtClean="0">
                <a:ln>
                  <a:noFill/>
                </a:ln>
                <a:solidFill>
                  <a:srgbClr val="000000"/>
                </a:solidFill>
                <a:effectLst/>
                <a:ea typeface="Times New Roman" pitchFamily="18" charset="0"/>
                <a:cs typeface="Times New Roman" pitchFamily="18" charset="0"/>
              </a:rPr>
            </a:br>
            <a:r>
              <a:rPr kumimoji="0" lang="ru-RU" sz="4000" b="0" i="0" u="none" strike="noStrike" cap="none" normalizeH="0" baseline="0" dirty="0" smtClean="0">
                <a:ln>
                  <a:noFill/>
                </a:ln>
                <a:solidFill>
                  <a:srgbClr val="000000"/>
                </a:solidFill>
                <a:effectLst/>
                <a:ea typeface="Times New Roman" pitchFamily="18" charset="0"/>
                <a:cs typeface="Times New Roman" pitchFamily="18" charset="0"/>
              </a:rPr>
              <a:t>Противоположные равны. </a:t>
            </a:r>
            <a:br>
              <a:rPr kumimoji="0" lang="ru-RU" sz="4000" b="0" i="0" u="none" strike="noStrike" cap="none" normalizeH="0" baseline="0" dirty="0" smtClean="0">
                <a:ln>
                  <a:noFill/>
                </a:ln>
                <a:solidFill>
                  <a:srgbClr val="000000"/>
                </a:solidFill>
                <a:effectLst/>
                <a:ea typeface="Times New Roman" pitchFamily="18" charset="0"/>
                <a:cs typeface="Times New Roman" pitchFamily="18" charset="0"/>
              </a:rPr>
            </a:br>
            <a:endParaRPr kumimoji="0" lang="ru-RU" sz="4000" b="0" i="0" u="none" strike="noStrike" cap="none" normalizeH="0" baseline="0" dirty="0" smtClean="0">
              <a:ln>
                <a:noFill/>
              </a:ln>
              <a:solidFill>
                <a:schemeClr val="tx1"/>
              </a:solidFill>
              <a:effectLst/>
              <a:cs typeface="Arial" pitchFamily="34" charset="0"/>
            </a:endParaRPr>
          </a:p>
        </p:txBody>
      </p:sp>
      <p:sp>
        <p:nvSpPr>
          <p:cNvPr id="3" name="Овальная выноска 2"/>
          <p:cNvSpPr/>
          <p:nvPr/>
        </p:nvSpPr>
        <p:spPr>
          <a:xfrm flipH="1">
            <a:off x="6643702" y="500042"/>
            <a:ext cx="1808180" cy="1277904"/>
          </a:xfrm>
          <a:prstGeom prst="wedgeEllipseCallout">
            <a:avLst>
              <a:gd name="adj1" fmla="val -20473"/>
              <a:gd name="adj2" fmla="val 77495"/>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u-RU" sz="6600" dirty="0" smtClean="0"/>
              <a:t>?</a:t>
            </a:r>
            <a:endParaRPr lang="ru-RU" sz="66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28860" y="857232"/>
            <a:ext cx="4214842" cy="769441"/>
          </a:xfrm>
          <a:prstGeom prst="rect">
            <a:avLst/>
          </a:prstGeom>
          <a:noFill/>
        </p:spPr>
        <p:txBody>
          <a:bodyPr wrap="square" rtlCol="0">
            <a:spAutoFit/>
          </a:bodyPr>
          <a:lstStyle/>
          <a:p>
            <a:r>
              <a:rPr lang="ru-RU" sz="4400" b="1" dirty="0" smtClean="0"/>
              <a:t>Прямоугольник</a:t>
            </a:r>
            <a:endParaRPr lang="ru-RU" sz="4400" b="1" dirty="0"/>
          </a:p>
        </p:txBody>
      </p:sp>
      <p:pic>
        <p:nvPicPr>
          <p:cNvPr id="58370" name="Picture 2" descr="ÐÐ°ÑÑÐ¸Ð½ÐºÐ¸ Ð¿Ð¾ Ð·Ð°Ð¿ÑÐ¾ÑÑ Ð·Ð°Ð³Ð°Ð´ÐºÐ° Ð¿ÑÐ¾ Ð¿ÑÑÐ¼Ð¾ÑÐ³Ð¾Ð»ÑÐ½Ð¸Ðº"/>
          <p:cNvPicPr>
            <a:picLocks noChangeAspect="1" noChangeArrowheads="1"/>
          </p:cNvPicPr>
          <p:nvPr/>
        </p:nvPicPr>
        <p:blipFill>
          <a:blip r:embed="rId2"/>
          <a:srcRect/>
          <a:stretch>
            <a:fillRect/>
          </a:stretch>
        </p:blipFill>
        <p:spPr bwMode="auto">
          <a:xfrm>
            <a:off x="1714480" y="1857364"/>
            <a:ext cx="5607547" cy="4224352"/>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933056"/>
            <a:ext cx="2648354" cy="954107"/>
          </a:xfrm>
          <a:prstGeom prst="rect">
            <a:avLst/>
          </a:prstGeom>
        </p:spPr>
        <p:txBody>
          <a:bodyPr wrap="none">
            <a:spAutoFit/>
          </a:bodyPr>
          <a:lstStyle/>
          <a:p>
            <a:pPr algn="ctr"/>
            <a:r>
              <a:rPr lang="ru-RU" sz="2800" b="1" dirty="0" smtClean="0"/>
              <a:t>Прямоугольник</a:t>
            </a:r>
          </a:p>
          <a:p>
            <a:pPr algn="ctr"/>
            <a:r>
              <a:rPr lang="ru-RU" sz="2800" b="1" dirty="0" smtClean="0"/>
              <a:t>как окно</a:t>
            </a:r>
          </a:p>
        </p:txBody>
      </p:sp>
      <p:sp>
        <p:nvSpPr>
          <p:cNvPr id="3" name="Прямоугольник 2"/>
          <p:cNvSpPr/>
          <p:nvPr/>
        </p:nvSpPr>
        <p:spPr>
          <a:xfrm>
            <a:off x="2987824" y="4725144"/>
            <a:ext cx="3168624" cy="523220"/>
          </a:xfrm>
          <a:prstGeom prst="rect">
            <a:avLst/>
          </a:prstGeom>
        </p:spPr>
        <p:txBody>
          <a:bodyPr wrap="none">
            <a:spAutoFit/>
          </a:bodyPr>
          <a:lstStyle/>
          <a:p>
            <a:pPr algn="ctr"/>
            <a:r>
              <a:rPr lang="ru-RU" sz="2800" b="1" dirty="0" smtClean="0"/>
              <a:t>Он похож на дверь</a:t>
            </a:r>
            <a:endParaRPr lang="ru-RU" sz="2800" b="1" dirty="0"/>
          </a:p>
        </p:txBody>
      </p:sp>
      <p:sp>
        <p:nvSpPr>
          <p:cNvPr id="4" name="Прямоугольник 3"/>
          <p:cNvSpPr/>
          <p:nvPr/>
        </p:nvSpPr>
        <p:spPr>
          <a:xfrm>
            <a:off x="6804248" y="4509120"/>
            <a:ext cx="1887055" cy="523220"/>
          </a:xfrm>
          <a:prstGeom prst="rect">
            <a:avLst/>
          </a:prstGeom>
        </p:spPr>
        <p:txBody>
          <a:bodyPr wrap="none">
            <a:spAutoFit/>
          </a:bodyPr>
          <a:lstStyle/>
          <a:p>
            <a:pPr algn="ctr"/>
            <a:r>
              <a:rPr lang="ru-RU" sz="2800" b="1" dirty="0" smtClean="0"/>
              <a:t>На книжки</a:t>
            </a:r>
            <a:endParaRPr lang="ru-RU" sz="2800" b="1" dirty="0"/>
          </a:p>
        </p:txBody>
      </p:sp>
      <p:pic>
        <p:nvPicPr>
          <p:cNvPr id="5" name="Picture 2"/>
          <p:cNvPicPr>
            <a:picLocks noChangeAspect="1" noChangeArrowheads="1"/>
          </p:cNvPicPr>
          <p:nvPr/>
        </p:nvPicPr>
        <p:blipFill>
          <a:blip r:embed="rId2" cstate="print"/>
          <a:srcRect l="5882" r="5882"/>
          <a:stretch>
            <a:fillRect/>
          </a:stretch>
        </p:blipFill>
        <p:spPr bwMode="auto">
          <a:xfrm>
            <a:off x="179512" y="980728"/>
            <a:ext cx="2160240" cy="2736304"/>
          </a:xfrm>
          <a:prstGeom prst="rect">
            <a:avLst/>
          </a:prstGeom>
          <a:noFill/>
          <a:ln w="9525">
            <a:noFill/>
            <a:miter lim="800000"/>
            <a:headEnd/>
            <a:tailEnd/>
          </a:ln>
          <a:effectLst/>
        </p:spPr>
      </p:pic>
      <p:pic>
        <p:nvPicPr>
          <p:cNvPr id="6" name="Picture 3"/>
          <p:cNvPicPr>
            <a:picLocks noChangeAspect="1" noChangeArrowheads="1"/>
          </p:cNvPicPr>
          <p:nvPr/>
        </p:nvPicPr>
        <p:blipFill>
          <a:blip r:embed="rId3" cstate="print"/>
          <a:srcRect l="13515" r="16208"/>
          <a:stretch>
            <a:fillRect/>
          </a:stretch>
        </p:blipFill>
        <p:spPr bwMode="auto">
          <a:xfrm>
            <a:off x="3563888" y="1196752"/>
            <a:ext cx="1872208" cy="3552056"/>
          </a:xfrm>
          <a:prstGeom prst="rect">
            <a:avLst/>
          </a:prstGeom>
          <a:noFill/>
          <a:ln w="9525">
            <a:noFill/>
            <a:miter lim="800000"/>
            <a:headEnd/>
            <a:tailEnd/>
          </a:ln>
          <a:effectLst/>
        </p:spPr>
      </p:pic>
      <p:pic>
        <p:nvPicPr>
          <p:cNvPr id="7" name="Picture 4"/>
          <p:cNvPicPr>
            <a:picLocks noChangeAspect="1" noChangeArrowheads="1"/>
          </p:cNvPicPr>
          <p:nvPr/>
        </p:nvPicPr>
        <p:blipFill>
          <a:blip r:embed="rId4" cstate="print"/>
          <a:srcRect/>
          <a:stretch>
            <a:fillRect/>
          </a:stretch>
        </p:blipFill>
        <p:spPr bwMode="auto">
          <a:xfrm>
            <a:off x="5993904" y="1196752"/>
            <a:ext cx="3150096" cy="3150096"/>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717032"/>
            <a:ext cx="2555776" cy="954107"/>
          </a:xfrm>
          <a:prstGeom prst="rect">
            <a:avLst/>
          </a:prstGeom>
        </p:spPr>
        <p:txBody>
          <a:bodyPr wrap="square">
            <a:spAutoFit/>
          </a:bodyPr>
          <a:lstStyle/>
          <a:p>
            <a:pPr algn="ctr"/>
            <a:r>
              <a:rPr lang="ru-RU" sz="2800" b="1" dirty="0" smtClean="0"/>
              <a:t>И на ранец у мальчишки</a:t>
            </a:r>
          </a:p>
        </p:txBody>
      </p:sp>
      <p:sp>
        <p:nvSpPr>
          <p:cNvPr id="3" name="Прямоугольник 2"/>
          <p:cNvSpPr/>
          <p:nvPr/>
        </p:nvSpPr>
        <p:spPr>
          <a:xfrm>
            <a:off x="3635896" y="4077072"/>
            <a:ext cx="1942263" cy="523220"/>
          </a:xfrm>
          <a:prstGeom prst="rect">
            <a:avLst/>
          </a:prstGeom>
        </p:spPr>
        <p:txBody>
          <a:bodyPr wrap="none">
            <a:spAutoFit/>
          </a:bodyPr>
          <a:lstStyle/>
          <a:p>
            <a:pPr algn="ctr"/>
            <a:r>
              <a:rPr lang="ru-RU" sz="2800" b="1" dirty="0" smtClean="0"/>
              <a:t>На автобус </a:t>
            </a:r>
            <a:endParaRPr lang="ru-RU" sz="2800" b="1" dirty="0"/>
          </a:p>
        </p:txBody>
      </p:sp>
      <p:sp>
        <p:nvSpPr>
          <p:cNvPr id="4" name="Прямоугольник 3"/>
          <p:cNvSpPr/>
          <p:nvPr/>
        </p:nvSpPr>
        <p:spPr>
          <a:xfrm>
            <a:off x="6444208" y="4005064"/>
            <a:ext cx="2135521" cy="523220"/>
          </a:xfrm>
          <a:prstGeom prst="rect">
            <a:avLst/>
          </a:prstGeom>
        </p:spPr>
        <p:txBody>
          <a:bodyPr wrap="none">
            <a:spAutoFit/>
          </a:bodyPr>
          <a:lstStyle/>
          <a:p>
            <a:r>
              <a:rPr lang="ru-RU" sz="2800" b="1" dirty="0" smtClean="0"/>
              <a:t>На тетрадку </a:t>
            </a:r>
            <a:endParaRPr lang="ru-RU" sz="2800" b="1" dirty="0"/>
          </a:p>
        </p:txBody>
      </p:sp>
      <p:pic>
        <p:nvPicPr>
          <p:cNvPr id="5" name="Picture 2"/>
          <p:cNvPicPr>
            <a:picLocks noChangeAspect="1" noChangeArrowheads="1"/>
          </p:cNvPicPr>
          <p:nvPr/>
        </p:nvPicPr>
        <p:blipFill>
          <a:blip r:embed="rId2" cstate="print"/>
          <a:srcRect l="11508" r="14213" b="6719"/>
          <a:stretch>
            <a:fillRect/>
          </a:stretch>
        </p:blipFill>
        <p:spPr bwMode="auto">
          <a:xfrm>
            <a:off x="179512" y="836712"/>
            <a:ext cx="2088232" cy="2622461"/>
          </a:xfrm>
          <a:prstGeom prst="rect">
            <a:avLst/>
          </a:prstGeom>
          <a:noFill/>
          <a:ln w="9525">
            <a:noFill/>
            <a:miter lim="800000"/>
            <a:headEnd/>
            <a:tailEnd/>
          </a:ln>
          <a:effectLst/>
        </p:spPr>
      </p:pic>
      <p:pic>
        <p:nvPicPr>
          <p:cNvPr id="6" name="Picture 3"/>
          <p:cNvPicPr>
            <a:picLocks noChangeAspect="1" noChangeArrowheads="1"/>
          </p:cNvPicPr>
          <p:nvPr/>
        </p:nvPicPr>
        <p:blipFill>
          <a:blip r:embed="rId3" cstate="print"/>
          <a:srcRect/>
          <a:stretch>
            <a:fillRect/>
          </a:stretch>
        </p:blipFill>
        <p:spPr bwMode="auto">
          <a:xfrm>
            <a:off x="3059832" y="1844824"/>
            <a:ext cx="2670043" cy="2002532"/>
          </a:xfrm>
          <a:prstGeom prst="rect">
            <a:avLst/>
          </a:prstGeom>
          <a:noFill/>
          <a:ln w="9525">
            <a:noFill/>
            <a:miter lim="800000"/>
            <a:headEnd/>
            <a:tailEnd/>
          </a:ln>
          <a:effectLst/>
        </p:spPr>
      </p:pic>
      <p:pic>
        <p:nvPicPr>
          <p:cNvPr id="7" name="Picture 4"/>
          <p:cNvPicPr>
            <a:picLocks noChangeAspect="1" noChangeArrowheads="1"/>
          </p:cNvPicPr>
          <p:nvPr/>
        </p:nvPicPr>
        <p:blipFill>
          <a:blip r:embed="rId4" cstate="print"/>
          <a:srcRect/>
          <a:stretch>
            <a:fillRect/>
          </a:stretch>
        </p:blipFill>
        <p:spPr bwMode="auto">
          <a:xfrm>
            <a:off x="6084168" y="980728"/>
            <a:ext cx="2880320" cy="288032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83768" y="4725144"/>
            <a:ext cx="4309962" cy="523220"/>
          </a:xfrm>
          <a:prstGeom prst="rect">
            <a:avLst/>
          </a:prstGeom>
        </p:spPr>
        <p:txBody>
          <a:bodyPr wrap="none">
            <a:spAutoFit/>
          </a:bodyPr>
          <a:lstStyle/>
          <a:p>
            <a:r>
              <a:rPr lang="ru-RU" sz="2800" b="1" dirty="0" smtClean="0"/>
              <a:t>На большую шоколадку!!!</a:t>
            </a:r>
            <a:endParaRPr lang="ru-RU" sz="2800" b="1" dirty="0"/>
          </a:p>
        </p:txBody>
      </p:sp>
      <p:pic>
        <p:nvPicPr>
          <p:cNvPr id="3" name="Picture 2"/>
          <p:cNvPicPr>
            <a:picLocks noChangeAspect="1" noChangeArrowheads="1"/>
          </p:cNvPicPr>
          <p:nvPr/>
        </p:nvPicPr>
        <p:blipFill>
          <a:blip r:embed="rId2" cstate="print">
            <a:lum contrast="20000"/>
          </a:blip>
          <a:srcRect/>
          <a:stretch>
            <a:fillRect/>
          </a:stretch>
        </p:blipFill>
        <p:spPr bwMode="auto">
          <a:xfrm>
            <a:off x="1403648" y="1340768"/>
            <a:ext cx="6336704" cy="306274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484784"/>
            <a:ext cx="6120680" cy="4031873"/>
          </a:xfrm>
          <a:prstGeom prst="rect">
            <a:avLst/>
          </a:prstGeom>
          <a:noFill/>
        </p:spPr>
        <p:txBody>
          <a:bodyPr wrap="square" rtlCol="0">
            <a:spAutoFit/>
          </a:bodyPr>
          <a:lstStyle/>
          <a:p>
            <a:r>
              <a:rPr lang="ru-RU" sz="3200" b="1" u="sng" dirty="0" smtClean="0">
                <a:solidFill>
                  <a:srgbClr val="00B050"/>
                </a:solidFill>
              </a:rPr>
              <a:t>РОМБ</a:t>
            </a:r>
            <a:r>
              <a:rPr lang="ru-RU" sz="3200" b="1" dirty="0" smtClean="0"/>
              <a:t> – фигура непростая,</a:t>
            </a:r>
          </a:p>
          <a:p>
            <a:r>
              <a:rPr lang="ru-RU" sz="3200" b="1" dirty="0" smtClean="0"/>
              <a:t>Две в себе объединяет:</a:t>
            </a:r>
          </a:p>
          <a:p>
            <a:r>
              <a:rPr lang="ru-RU" sz="3200" b="1" dirty="0" smtClean="0"/>
              <a:t>Треугольник раз и два – </a:t>
            </a:r>
          </a:p>
          <a:p>
            <a:r>
              <a:rPr lang="ru-RU" sz="3200" b="1" dirty="0" smtClean="0"/>
              <a:t>Фигура стала вдруг одна.</a:t>
            </a:r>
          </a:p>
          <a:p>
            <a:r>
              <a:rPr lang="ru-RU" sz="3200" b="1" dirty="0" smtClean="0"/>
              <a:t>Четыре в ромбе стороны.</a:t>
            </a:r>
          </a:p>
          <a:p>
            <a:r>
              <a:rPr lang="ru-RU" sz="3200" b="1" dirty="0" smtClean="0"/>
              <a:t>Между собой они равны.</a:t>
            </a:r>
          </a:p>
          <a:p>
            <a:r>
              <a:rPr lang="ru-RU" sz="3200" b="1" dirty="0" smtClean="0"/>
              <a:t>Четыре в ромбе и угла.</a:t>
            </a:r>
          </a:p>
          <a:p>
            <a:r>
              <a:rPr lang="ru-RU" sz="3200" b="1" dirty="0" smtClean="0"/>
              <a:t>Равны между собой по два.</a:t>
            </a:r>
            <a:endParaRPr lang="ru-RU" sz="3200" b="1" dirty="0"/>
          </a:p>
        </p:txBody>
      </p:sp>
      <p:pic>
        <p:nvPicPr>
          <p:cNvPr id="3" name="Picture 2"/>
          <p:cNvPicPr>
            <a:picLocks noChangeAspect="1" noChangeArrowheads="1"/>
          </p:cNvPicPr>
          <p:nvPr/>
        </p:nvPicPr>
        <p:blipFill>
          <a:blip r:embed="rId2" cstate="print"/>
          <a:srcRect/>
          <a:stretch>
            <a:fillRect/>
          </a:stretch>
        </p:blipFill>
        <p:spPr bwMode="auto">
          <a:xfrm>
            <a:off x="4788024" y="764704"/>
            <a:ext cx="4145266" cy="543560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556792"/>
            <a:ext cx="6984776" cy="2308324"/>
          </a:xfrm>
          <a:prstGeom prst="rect">
            <a:avLst/>
          </a:prstGeom>
          <a:noFill/>
        </p:spPr>
        <p:txBody>
          <a:bodyPr wrap="square" rtlCol="0">
            <a:spAutoFit/>
          </a:bodyPr>
          <a:lstStyle/>
          <a:p>
            <a:r>
              <a:rPr lang="ru-RU" sz="3600" b="1" dirty="0" smtClean="0"/>
              <a:t>Змей воздушный непростой!</a:t>
            </a:r>
          </a:p>
          <a:p>
            <a:r>
              <a:rPr lang="ru-RU" sz="3600" b="1" dirty="0" smtClean="0"/>
              <a:t>Змей он в форме РОМБА!</a:t>
            </a:r>
          </a:p>
          <a:p>
            <a:r>
              <a:rPr lang="ru-RU" sz="3600" b="1" dirty="0" smtClean="0"/>
              <a:t>Он взлетает над землёй</a:t>
            </a:r>
          </a:p>
          <a:p>
            <a:r>
              <a:rPr lang="ru-RU" sz="3600" b="1" dirty="0" smtClean="0"/>
              <a:t>Даже выше дома.</a:t>
            </a:r>
            <a:endParaRPr lang="ru-RU" sz="3600" b="1" dirty="0"/>
          </a:p>
        </p:txBody>
      </p:sp>
      <p:pic>
        <p:nvPicPr>
          <p:cNvPr id="3" name="Picture 3"/>
          <p:cNvPicPr>
            <a:picLocks noChangeAspect="1" noChangeArrowheads="1"/>
          </p:cNvPicPr>
          <p:nvPr/>
        </p:nvPicPr>
        <p:blipFill>
          <a:blip r:embed="rId2" cstate="print"/>
          <a:srcRect/>
          <a:stretch>
            <a:fillRect/>
          </a:stretch>
        </p:blipFill>
        <p:spPr bwMode="auto">
          <a:xfrm>
            <a:off x="5220072" y="2708920"/>
            <a:ext cx="3419872" cy="370486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910" y="928670"/>
            <a:ext cx="2214578" cy="1428760"/>
          </a:xfrm>
          <a:prstGeom prst="rect">
            <a:avLst/>
          </a:prstGeom>
          <a:ln w="57150">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3" name="Овал 2"/>
          <p:cNvSpPr/>
          <p:nvPr/>
        </p:nvSpPr>
        <p:spPr>
          <a:xfrm>
            <a:off x="3500430" y="1142984"/>
            <a:ext cx="2214578" cy="1643074"/>
          </a:xfrm>
          <a:prstGeom prst="ellipse">
            <a:avLst/>
          </a:prstGeom>
          <a:ln w="57150">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4" name="Равнобедренный треугольник 3"/>
          <p:cNvSpPr/>
          <p:nvPr/>
        </p:nvSpPr>
        <p:spPr>
          <a:xfrm>
            <a:off x="6715140" y="500042"/>
            <a:ext cx="2000232" cy="2000264"/>
          </a:xfrm>
          <a:prstGeom prst="triangle">
            <a:avLst/>
          </a:prstGeom>
          <a:ln w="57150">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5" name="Прямоугольник 4"/>
          <p:cNvSpPr/>
          <p:nvPr/>
        </p:nvSpPr>
        <p:spPr>
          <a:xfrm>
            <a:off x="3500430" y="4429132"/>
            <a:ext cx="2214578" cy="1428760"/>
          </a:xfrm>
          <a:prstGeom prst="rect">
            <a:avLst/>
          </a:prstGeom>
          <a:ln>
            <a:solidFill>
              <a:srgbClr val="92D05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6" name="Овал 5"/>
          <p:cNvSpPr/>
          <p:nvPr/>
        </p:nvSpPr>
        <p:spPr>
          <a:xfrm>
            <a:off x="6500826" y="3929066"/>
            <a:ext cx="2214578" cy="1643074"/>
          </a:xfrm>
          <a:prstGeom prst="ellipse">
            <a:avLst/>
          </a:prstGeom>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a:p>
        </p:txBody>
      </p:sp>
      <p:sp>
        <p:nvSpPr>
          <p:cNvPr id="7" name="Равнобедренный треугольник 6"/>
          <p:cNvSpPr/>
          <p:nvPr/>
        </p:nvSpPr>
        <p:spPr>
          <a:xfrm>
            <a:off x="571472" y="3143248"/>
            <a:ext cx="2000232" cy="2000264"/>
          </a:xfrm>
          <a:prstGeom prst="triangle">
            <a:avLst/>
          </a:prstGeom>
          <a:ln>
            <a:solidFill>
              <a:srgbClr val="7030A0"/>
            </a:solid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ru-RU"/>
          </a:p>
        </p:txBody>
      </p:sp>
      <p:sp>
        <p:nvSpPr>
          <p:cNvPr id="8" name="TextBox 7"/>
          <p:cNvSpPr txBox="1"/>
          <p:nvPr/>
        </p:nvSpPr>
        <p:spPr>
          <a:xfrm>
            <a:off x="2071670" y="0"/>
            <a:ext cx="5643602" cy="646331"/>
          </a:xfrm>
          <a:prstGeom prst="rect">
            <a:avLst/>
          </a:prstGeom>
          <a:noFill/>
        </p:spPr>
        <p:txBody>
          <a:bodyPr wrap="square" rtlCol="0">
            <a:spAutoFit/>
          </a:bodyPr>
          <a:lstStyle/>
          <a:p>
            <a:r>
              <a:rPr lang="ru-RU" sz="3600" b="1" dirty="0" smtClean="0"/>
              <a:t>Подбери фигуре домик</a:t>
            </a:r>
            <a:endParaRPr lang="ru-RU" sz="3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5E-6 2.22942E-6 L 0.67466 -0.38738 " pathEditMode="relative" rAng="0" ptsTypes="AA">
                                      <p:cBhvr>
                                        <p:cTn id="6" dur="2000" fill="hold"/>
                                        <p:tgtEl>
                                          <p:spTgt spid="7"/>
                                        </p:tgtEl>
                                        <p:attrNameLst>
                                          <p:attrName>ppt_x</p:attrName>
                                          <p:attrName>ppt_y</p:attrName>
                                        </p:attrNameLst>
                                      </p:cBhvr>
                                      <p:rCtr x="337" y="-194"/>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5.55556E-7 3.80204E-6 L -0.31094 -0.51203 " pathEditMode="relative" rAng="0" ptsTypes="AA">
                                      <p:cBhvr>
                                        <p:cTn id="10" dur="2000" fill="hold"/>
                                        <p:tgtEl>
                                          <p:spTgt spid="5"/>
                                        </p:tgtEl>
                                        <p:attrNameLst>
                                          <p:attrName>ppt_x</p:attrName>
                                          <p:attrName>ppt_y</p:attrName>
                                        </p:attrNameLst>
                                      </p:cBhvr>
                                      <p:rCtr x="-156" y="-256"/>
                                    </p:animMotion>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grpId="0" nodeType="clickEffect">
                                  <p:stCondLst>
                                    <p:cond delay="0"/>
                                  </p:stCondLst>
                                  <p:childTnLst>
                                    <p:animMotion origin="layout" path="M -4.44444E-6 -1.89639E-6 L -0.32413 -0.40217 " pathEditMode="relative" rAng="0" ptsTypes="AA">
                                      <p:cBhvr>
                                        <p:cTn id="14" dur="2000" fill="hold"/>
                                        <p:tgtEl>
                                          <p:spTgt spid="6"/>
                                        </p:tgtEl>
                                        <p:attrNameLst>
                                          <p:attrName>ppt_x</p:attrName>
                                          <p:attrName>ppt_y</p:attrName>
                                        </p:attrNameLst>
                                      </p:cBhvr>
                                      <p:rCtr x="-162" y="-2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Задание</a:t>
            </a:r>
            <a:r>
              <a:rPr lang="ru-RU" dirty="0" smtClean="0"/>
              <a:t>: выбери на картинке предметы </a:t>
            </a:r>
            <a:r>
              <a:rPr lang="ru-RU" b="1" u="sng" dirty="0" smtClean="0">
                <a:solidFill>
                  <a:srgbClr val="FF0000"/>
                </a:solidFill>
              </a:rPr>
              <a:t>круглой</a:t>
            </a:r>
            <a:r>
              <a:rPr lang="ru-RU" dirty="0" smtClean="0"/>
              <a:t> формы</a:t>
            </a:r>
            <a:endParaRPr lang="ru-RU" dirty="0"/>
          </a:p>
        </p:txBody>
      </p:sp>
      <p:pic>
        <p:nvPicPr>
          <p:cNvPr id="18434" name="Picture 2"/>
          <p:cNvPicPr>
            <a:picLocks noChangeAspect="1" noChangeArrowheads="1"/>
          </p:cNvPicPr>
          <p:nvPr/>
        </p:nvPicPr>
        <p:blipFill>
          <a:blip r:embed="rId2" cstate="print"/>
          <a:srcRect/>
          <a:stretch>
            <a:fillRect/>
          </a:stretch>
        </p:blipFill>
        <p:spPr bwMode="auto">
          <a:xfrm>
            <a:off x="323528" y="1556792"/>
            <a:ext cx="2193925" cy="2249487"/>
          </a:xfrm>
          <a:prstGeom prst="rect">
            <a:avLst/>
          </a:prstGeom>
          <a:noFill/>
          <a:ln w="9525">
            <a:noFill/>
            <a:miter lim="800000"/>
            <a:headEnd/>
            <a:tailEnd/>
          </a:ln>
          <a:effectLst/>
        </p:spPr>
      </p:pic>
      <p:pic>
        <p:nvPicPr>
          <p:cNvPr id="18435" name="Picture 3"/>
          <p:cNvPicPr>
            <a:picLocks noChangeAspect="1" noChangeArrowheads="1"/>
          </p:cNvPicPr>
          <p:nvPr/>
        </p:nvPicPr>
        <p:blipFill>
          <a:blip r:embed="rId3" cstate="print"/>
          <a:srcRect/>
          <a:stretch>
            <a:fillRect/>
          </a:stretch>
        </p:blipFill>
        <p:spPr bwMode="auto">
          <a:xfrm>
            <a:off x="6660232" y="4995174"/>
            <a:ext cx="2483768" cy="1862826"/>
          </a:xfrm>
          <a:prstGeom prst="rect">
            <a:avLst/>
          </a:prstGeom>
          <a:noFill/>
          <a:ln w="9525">
            <a:noFill/>
            <a:miter lim="800000"/>
            <a:headEnd/>
            <a:tailEnd/>
          </a:ln>
          <a:effectLst/>
        </p:spPr>
      </p:pic>
      <p:pic>
        <p:nvPicPr>
          <p:cNvPr id="18436" name="Picture 4"/>
          <p:cNvPicPr>
            <a:picLocks noChangeAspect="1" noChangeArrowheads="1"/>
          </p:cNvPicPr>
          <p:nvPr/>
        </p:nvPicPr>
        <p:blipFill>
          <a:blip r:embed="rId4" cstate="print"/>
          <a:srcRect/>
          <a:stretch>
            <a:fillRect/>
          </a:stretch>
        </p:blipFill>
        <p:spPr bwMode="auto">
          <a:xfrm>
            <a:off x="3203848" y="2132856"/>
            <a:ext cx="2688299" cy="2016224"/>
          </a:xfrm>
          <a:prstGeom prst="rect">
            <a:avLst/>
          </a:prstGeom>
          <a:noFill/>
          <a:ln w="9525">
            <a:noFill/>
            <a:miter lim="800000"/>
            <a:headEnd/>
            <a:tailEnd/>
          </a:ln>
          <a:effectLst/>
        </p:spPr>
      </p:pic>
      <p:pic>
        <p:nvPicPr>
          <p:cNvPr id="18437" name="Picture 5"/>
          <p:cNvPicPr>
            <a:picLocks noChangeAspect="1" noChangeArrowheads="1"/>
          </p:cNvPicPr>
          <p:nvPr/>
        </p:nvPicPr>
        <p:blipFill>
          <a:blip r:embed="rId5" cstate="print"/>
          <a:srcRect/>
          <a:stretch>
            <a:fillRect/>
          </a:stretch>
        </p:blipFill>
        <p:spPr bwMode="auto">
          <a:xfrm>
            <a:off x="6261870" y="1772816"/>
            <a:ext cx="2448272" cy="2448272"/>
          </a:xfrm>
          <a:prstGeom prst="rect">
            <a:avLst/>
          </a:prstGeom>
          <a:noFill/>
          <a:ln w="9525">
            <a:noFill/>
            <a:miter lim="800000"/>
            <a:headEnd/>
            <a:tailEnd/>
          </a:ln>
          <a:effectLst/>
        </p:spPr>
      </p:pic>
      <p:pic>
        <p:nvPicPr>
          <p:cNvPr id="18438" name="Picture 6"/>
          <p:cNvPicPr>
            <a:picLocks noChangeAspect="1" noChangeArrowheads="1"/>
          </p:cNvPicPr>
          <p:nvPr/>
        </p:nvPicPr>
        <p:blipFill>
          <a:blip r:embed="rId6" cstate="print"/>
          <a:srcRect/>
          <a:stretch>
            <a:fillRect/>
          </a:stretch>
        </p:blipFill>
        <p:spPr bwMode="auto">
          <a:xfrm>
            <a:off x="1215602" y="4437112"/>
            <a:ext cx="1723729" cy="2232248"/>
          </a:xfrm>
          <a:prstGeom prst="rect">
            <a:avLst/>
          </a:prstGeom>
          <a:noFill/>
          <a:ln w="9525">
            <a:noFill/>
            <a:miter lim="800000"/>
            <a:headEnd/>
            <a:tailEnd/>
          </a:ln>
          <a:effectLst/>
        </p:spPr>
      </p:pic>
      <p:pic>
        <p:nvPicPr>
          <p:cNvPr id="18439" name="Picture 7"/>
          <p:cNvPicPr>
            <a:picLocks noChangeAspect="1" noChangeArrowheads="1"/>
          </p:cNvPicPr>
          <p:nvPr/>
        </p:nvPicPr>
        <p:blipFill>
          <a:blip r:embed="rId7" cstate="print"/>
          <a:srcRect/>
          <a:stretch>
            <a:fillRect/>
          </a:stretch>
        </p:blipFill>
        <p:spPr bwMode="auto">
          <a:xfrm>
            <a:off x="3851920" y="4437112"/>
            <a:ext cx="2211735" cy="221173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457200" y="274638"/>
            <a:ext cx="8229600" cy="1143000"/>
          </a:xfrm>
        </p:spPr>
        <p:txBody>
          <a:bodyPr>
            <a:normAutofit fontScale="90000"/>
          </a:bodyPr>
          <a:lstStyle/>
          <a:p>
            <a:r>
              <a:rPr lang="ru-RU" b="1" dirty="0" smtClean="0"/>
              <a:t>Задание</a:t>
            </a:r>
            <a:r>
              <a:rPr lang="ru-RU" dirty="0" smtClean="0"/>
              <a:t>: выбери на картинке предметы </a:t>
            </a:r>
            <a:r>
              <a:rPr lang="ru-RU" b="1" u="sng" dirty="0" smtClean="0">
                <a:solidFill>
                  <a:srgbClr val="FF0000"/>
                </a:solidFill>
              </a:rPr>
              <a:t>квадратной</a:t>
            </a:r>
            <a:r>
              <a:rPr lang="ru-RU" dirty="0" smtClean="0"/>
              <a:t> формы</a:t>
            </a:r>
            <a:endParaRPr lang="ru-RU" dirty="0"/>
          </a:p>
        </p:txBody>
      </p:sp>
      <p:pic>
        <p:nvPicPr>
          <p:cNvPr id="19458" name="Picture 2"/>
          <p:cNvPicPr>
            <a:picLocks noChangeAspect="1" noChangeArrowheads="1"/>
          </p:cNvPicPr>
          <p:nvPr/>
        </p:nvPicPr>
        <p:blipFill>
          <a:blip r:embed="rId2" cstate="print"/>
          <a:srcRect/>
          <a:stretch>
            <a:fillRect/>
          </a:stretch>
        </p:blipFill>
        <p:spPr bwMode="auto">
          <a:xfrm>
            <a:off x="395536" y="1628800"/>
            <a:ext cx="2232248" cy="2232248"/>
          </a:xfrm>
          <a:prstGeom prst="rect">
            <a:avLst/>
          </a:prstGeom>
          <a:noFill/>
          <a:ln w="9525">
            <a:noFill/>
            <a:miter lim="800000"/>
            <a:headEnd/>
            <a:tailEnd/>
          </a:ln>
          <a:effectLst/>
        </p:spPr>
      </p:pic>
      <p:pic>
        <p:nvPicPr>
          <p:cNvPr id="19459" name="Picture 3"/>
          <p:cNvPicPr>
            <a:picLocks noChangeAspect="1" noChangeArrowheads="1"/>
          </p:cNvPicPr>
          <p:nvPr/>
        </p:nvPicPr>
        <p:blipFill>
          <a:blip r:embed="rId3" cstate="print"/>
          <a:srcRect l="12600" t="12600" r="11801" b="11801"/>
          <a:stretch>
            <a:fillRect/>
          </a:stretch>
        </p:blipFill>
        <p:spPr bwMode="auto">
          <a:xfrm>
            <a:off x="6948264" y="3284984"/>
            <a:ext cx="1944216" cy="1944216"/>
          </a:xfrm>
          <a:prstGeom prst="rect">
            <a:avLst/>
          </a:prstGeom>
          <a:noFill/>
          <a:ln w="9525">
            <a:noFill/>
            <a:miter lim="800000"/>
            <a:headEnd/>
            <a:tailEnd/>
          </a:ln>
          <a:effectLst/>
        </p:spPr>
      </p:pic>
      <p:pic>
        <p:nvPicPr>
          <p:cNvPr id="19460" name="Picture 4"/>
          <p:cNvPicPr>
            <a:picLocks noChangeAspect="1" noChangeArrowheads="1"/>
          </p:cNvPicPr>
          <p:nvPr/>
        </p:nvPicPr>
        <p:blipFill>
          <a:blip r:embed="rId4" cstate="print"/>
          <a:srcRect l="7087" t="15750" r="7864" b="11801"/>
          <a:stretch>
            <a:fillRect/>
          </a:stretch>
        </p:blipFill>
        <p:spPr bwMode="auto">
          <a:xfrm>
            <a:off x="3491880" y="2132856"/>
            <a:ext cx="2808312" cy="1656184"/>
          </a:xfrm>
          <a:prstGeom prst="rect">
            <a:avLst/>
          </a:prstGeom>
          <a:noFill/>
          <a:ln w="9525">
            <a:noFill/>
            <a:miter lim="800000"/>
            <a:headEnd/>
            <a:tailEnd/>
          </a:ln>
          <a:effectLst/>
        </p:spPr>
      </p:pic>
      <p:pic>
        <p:nvPicPr>
          <p:cNvPr id="19461" name="Picture 5"/>
          <p:cNvPicPr>
            <a:picLocks noChangeAspect="1" noChangeArrowheads="1"/>
          </p:cNvPicPr>
          <p:nvPr/>
        </p:nvPicPr>
        <p:blipFill>
          <a:blip r:embed="rId5" cstate="print"/>
          <a:srcRect t="7713" r="6977"/>
          <a:stretch>
            <a:fillRect/>
          </a:stretch>
        </p:blipFill>
        <p:spPr bwMode="auto">
          <a:xfrm>
            <a:off x="0" y="4057186"/>
            <a:ext cx="3121043" cy="2800814"/>
          </a:xfrm>
          <a:prstGeom prst="rect">
            <a:avLst/>
          </a:prstGeom>
          <a:noFill/>
          <a:ln w="9525">
            <a:noFill/>
            <a:miter lim="800000"/>
            <a:headEnd/>
            <a:tailEnd/>
          </a:ln>
          <a:effectLst/>
        </p:spPr>
      </p:pic>
      <p:pic>
        <p:nvPicPr>
          <p:cNvPr id="19462" name="Picture 6"/>
          <p:cNvPicPr>
            <a:picLocks noChangeAspect="1" noChangeArrowheads="1"/>
          </p:cNvPicPr>
          <p:nvPr/>
        </p:nvPicPr>
        <p:blipFill>
          <a:blip r:embed="rId6" cstate="print"/>
          <a:srcRect/>
          <a:stretch>
            <a:fillRect/>
          </a:stretch>
        </p:blipFill>
        <p:spPr bwMode="auto">
          <a:xfrm>
            <a:off x="3923928" y="4509120"/>
            <a:ext cx="2574032" cy="193052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000108"/>
            <a:ext cx="7215238" cy="5632311"/>
          </a:xfrm>
          <a:prstGeom prst="rect">
            <a:avLst/>
          </a:prstGeom>
        </p:spPr>
        <p:txBody>
          <a:bodyPr wrap="square">
            <a:spAutoFit/>
          </a:bodyPr>
          <a:lstStyle/>
          <a:p>
            <a:r>
              <a:rPr lang="ru-RU" sz="2400" b="1" dirty="0" smtClean="0"/>
              <a:t>1 этап (до 3-х лет).</a:t>
            </a:r>
            <a:r>
              <a:rPr lang="ru-RU" sz="2400" dirty="0" smtClean="0"/>
              <a:t> Организуем выполнение характерных действий с предметами разной формы, вводим названия геометрических фигур в пассивный словарь детей. Чаще всего дети раннего возраста используют для названия геометрических фигур названия часто встречающихся предметов. На 1 этапе это допустимо. Но нельзя навязывать ребёнку слово-заместитель. Воспитатель может повторять за ребёнком его название, но тут же параллельно произносить правильное название. В 3 года названия геометрических фигур постепенно переводятся в активный словарь детей. Для этого детям задаются вопросы: «Что это? Как называется?» Предлагаются упражнения по нахождению геометрических фигур по образцу, а потом и по названию</a:t>
            </a:r>
            <a:r>
              <a:rPr lang="ru-RU" sz="2000" dirty="0" smtClean="0"/>
              <a:t>. </a:t>
            </a:r>
            <a:endParaRPr lang="ru-RU" sz="2000" dirty="0"/>
          </a:p>
        </p:txBody>
      </p:sp>
      <p:sp>
        <p:nvSpPr>
          <p:cNvPr id="3" name="TextBox 2"/>
          <p:cNvSpPr txBox="1"/>
          <p:nvPr/>
        </p:nvSpPr>
        <p:spPr>
          <a:xfrm>
            <a:off x="428596" y="357166"/>
            <a:ext cx="8143932" cy="584775"/>
          </a:xfrm>
          <a:prstGeom prst="rect">
            <a:avLst/>
          </a:prstGeom>
          <a:noFill/>
        </p:spPr>
        <p:txBody>
          <a:bodyPr wrap="square" rtlCol="0">
            <a:spAutoFit/>
          </a:bodyPr>
          <a:lstStyle/>
          <a:p>
            <a:pPr algn="ctr"/>
            <a:r>
              <a:rPr lang="ru-RU" sz="3200" b="1" dirty="0" smtClean="0"/>
              <a:t>Этапы восприятия геометрических фигур</a:t>
            </a:r>
            <a:endParaRPr lang="ru-RU" sz="3200" b="1" dirty="0"/>
          </a:p>
        </p:txBody>
      </p:sp>
      <p:pic>
        <p:nvPicPr>
          <p:cNvPr id="18434" name="Picture 2" descr="ÐÐ°ÑÑÐ¸Ð½ÐºÐ¸ Ð¿Ð¾ Ð·Ð°Ð¿ÑÐ¾ÑÑ Ð³ÐµÐ¾Ð¼ÐµÑÑÐ¸ÑÐµÑÐºÐ¸Ðµ ÑÐ¸Ð³ÑÑÑ"/>
          <p:cNvPicPr>
            <a:picLocks noChangeAspect="1" noChangeArrowheads="1"/>
          </p:cNvPicPr>
          <p:nvPr/>
        </p:nvPicPr>
        <p:blipFill>
          <a:blip r:embed="rId2"/>
          <a:srcRect r="71766" b="2984"/>
          <a:stretch>
            <a:fillRect/>
          </a:stretch>
        </p:blipFill>
        <p:spPr bwMode="auto">
          <a:xfrm>
            <a:off x="7429488" y="4071918"/>
            <a:ext cx="1714512" cy="2786082"/>
          </a:xfrm>
          <a:prstGeom prst="rect">
            <a:avLst/>
          </a:prstGeom>
          <a:noFill/>
        </p:spPr>
      </p:pic>
      <p:pic>
        <p:nvPicPr>
          <p:cNvPr id="5" name="Picture 2" descr="ÐÐ°ÑÑÐ¸Ð½ÐºÐ¸ Ð¿Ð¾ Ð·Ð°Ð¿ÑÐ¾ÑÑ Ð³ÐµÐ¾Ð¼ÐµÑÑÐ¸ÑÐµÑÐºÐ¸Ðµ ÑÐ¸Ð³ÑÑÑ"/>
          <p:cNvPicPr>
            <a:picLocks noChangeAspect="1" noChangeArrowheads="1"/>
          </p:cNvPicPr>
          <p:nvPr/>
        </p:nvPicPr>
        <p:blipFill>
          <a:blip r:embed="rId2"/>
          <a:srcRect l="34706" r="34706"/>
          <a:stretch>
            <a:fillRect/>
          </a:stretch>
        </p:blipFill>
        <p:spPr bwMode="auto">
          <a:xfrm>
            <a:off x="7358082" y="1142984"/>
            <a:ext cx="1785918" cy="2761273"/>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476672"/>
            <a:ext cx="8676456" cy="1446550"/>
          </a:xfrm>
          <a:prstGeom prst="rect">
            <a:avLst/>
          </a:prstGeom>
          <a:noFill/>
        </p:spPr>
        <p:txBody>
          <a:bodyPr wrap="square" rtlCol="0">
            <a:spAutoFit/>
          </a:bodyPr>
          <a:lstStyle/>
          <a:p>
            <a:pPr algn="ctr"/>
            <a:r>
              <a:rPr lang="ru-RU" sz="4400" b="1" dirty="0" smtClean="0">
                <a:latin typeface="+mj-lt"/>
              </a:rPr>
              <a:t>Задание:</a:t>
            </a:r>
            <a:r>
              <a:rPr lang="ru-RU" sz="4400" dirty="0" smtClean="0">
                <a:latin typeface="+mj-lt"/>
              </a:rPr>
              <a:t> назови и раскрась предметы овальной формы</a:t>
            </a:r>
            <a:endParaRPr lang="ru-RU" sz="4400" b="1" dirty="0" smtClean="0">
              <a:solidFill>
                <a:srgbClr val="0070C0"/>
              </a:solidFill>
              <a:latin typeface="+mj-lt"/>
            </a:endParaRPr>
          </a:p>
        </p:txBody>
      </p:sp>
      <p:pic>
        <p:nvPicPr>
          <p:cNvPr id="23553" name="Picture 1"/>
          <p:cNvPicPr>
            <a:picLocks noChangeAspect="1" noChangeArrowheads="1"/>
          </p:cNvPicPr>
          <p:nvPr/>
        </p:nvPicPr>
        <p:blipFill>
          <a:blip r:embed="rId2" cstate="print"/>
          <a:srcRect/>
          <a:stretch>
            <a:fillRect/>
          </a:stretch>
        </p:blipFill>
        <p:spPr bwMode="auto">
          <a:xfrm>
            <a:off x="78701" y="1916832"/>
            <a:ext cx="1931893" cy="1788790"/>
          </a:xfrm>
          <a:prstGeom prst="rect">
            <a:avLst/>
          </a:prstGeom>
          <a:noFill/>
          <a:ln w="9525">
            <a:noFill/>
            <a:miter lim="800000"/>
            <a:headEnd/>
            <a:tailEnd/>
          </a:ln>
          <a:effectLst/>
        </p:spPr>
      </p:pic>
      <p:pic>
        <p:nvPicPr>
          <p:cNvPr id="23554" name="Picture 2"/>
          <p:cNvPicPr>
            <a:picLocks noChangeAspect="1" noChangeArrowheads="1"/>
          </p:cNvPicPr>
          <p:nvPr/>
        </p:nvPicPr>
        <p:blipFill>
          <a:blip r:embed="rId3" cstate="print"/>
          <a:srcRect/>
          <a:stretch>
            <a:fillRect/>
          </a:stretch>
        </p:blipFill>
        <p:spPr bwMode="auto">
          <a:xfrm>
            <a:off x="6228183" y="2060848"/>
            <a:ext cx="2459599" cy="2736304"/>
          </a:xfrm>
          <a:prstGeom prst="rect">
            <a:avLst/>
          </a:prstGeom>
          <a:noFill/>
          <a:ln w="9525">
            <a:noFill/>
            <a:miter lim="800000"/>
            <a:headEnd/>
            <a:tailEnd/>
          </a:ln>
          <a:effectLst/>
        </p:spPr>
      </p:pic>
      <p:pic>
        <p:nvPicPr>
          <p:cNvPr id="23556" name="Picture 4"/>
          <p:cNvPicPr>
            <a:picLocks noChangeAspect="1" noChangeArrowheads="1"/>
          </p:cNvPicPr>
          <p:nvPr/>
        </p:nvPicPr>
        <p:blipFill>
          <a:blip r:embed="rId4" cstate="print"/>
          <a:srcRect/>
          <a:stretch>
            <a:fillRect/>
          </a:stretch>
        </p:blipFill>
        <p:spPr bwMode="auto">
          <a:xfrm>
            <a:off x="2915816" y="2348880"/>
            <a:ext cx="2286000" cy="2362200"/>
          </a:xfrm>
          <a:prstGeom prst="rect">
            <a:avLst/>
          </a:prstGeom>
          <a:noFill/>
          <a:ln w="9525">
            <a:noFill/>
            <a:miter lim="800000"/>
            <a:headEnd/>
            <a:tailEnd/>
          </a:ln>
          <a:effectLst/>
        </p:spPr>
      </p:pic>
      <p:pic>
        <p:nvPicPr>
          <p:cNvPr id="23557" name="Picture 5"/>
          <p:cNvPicPr>
            <a:picLocks noChangeAspect="1" noChangeArrowheads="1"/>
          </p:cNvPicPr>
          <p:nvPr/>
        </p:nvPicPr>
        <p:blipFill>
          <a:blip r:embed="rId5" cstate="print"/>
          <a:srcRect b="22039"/>
          <a:stretch>
            <a:fillRect/>
          </a:stretch>
        </p:blipFill>
        <p:spPr bwMode="auto">
          <a:xfrm>
            <a:off x="971600" y="4005064"/>
            <a:ext cx="2257425" cy="2376264"/>
          </a:xfrm>
          <a:prstGeom prst="rect">
            <a:avLst/>
          </a:prstGeom>
          <a:noFill/>
          <a:ln w="9525">
            <a:noFill/>
            <a:miter lim="800000"/>
            <a:headEnd/>
            <a:tailEnd/>
          </a:ln>
          <a:effectLst/>
        </p:spPr>
      </p:pic>
      <p:pic>
        <p:nvPicPr>
          <p:cNvPr id="23558" name="Picture 6"/>
          <p:cNvPicPr>
            <a:picLocks noChangeAspect="1" noChangeArrowheads="1"/>
          </p:cNvPicPr>
          <p:nvPr/>
        </p:nvPicPr>
        <p:blipFill>
          <a:blip r:embed="rId6" cstate="print"/>
          <a:srcRect/>
          <a:stretch>
            <a:fillRect/>
          </a:stretch>
        </p:blipFill>
        <p:spPr bwMode="auto">
          <a:xfrm>
            <a:off x="5220072" y="4365104"/>
            <a:ext cx="2286000" cy="2209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143000"/>
          </a:xfrm>
        </p:spPr>
        <p:txBody>
          <a:bodyPr>
            <a:normAutofit fontScale="90000"/>
          </a:bodyPr>
          <a:lstStyle/>
          <a:p>
            <a:r>
              <a:rPr lang="ru-RU" b="1" dirty="0" smtClean="0"/>
              <a:t>Задание</a:t>
            </a:r>
            <a:r>
              <a:rPr lang="ru-RU" dirty="0" smtClean="0"/>
              <a:t>: посчитай, сколько треугольников ты видишь на картинке</a:t>
            </a:r>
            <a:endParaRPr lang="ru-RU" dirty="0"/>
          </a:p>
        </p:txBody>
      </p:sp>
      <p:pic>
        <p:nvPicPr>
          <p:cNvPr id="45058" name="Picture 2"/>
          <p:cNvPicPr>
            <a:picLocks noChangeAspect="1" noChangeArrowheads="1"/>
          </p:cNvPicPr>
          <p:nvPr/>
        </p:nvPicPr>
        <p:blipFill>
          <a:blip r:embed="rId2" cstate="print"/>
          <a:srcRect l="11411" r="7284"/>
          <a:stretch>
            <a:fillRect/>
          </a:stretch>
        </p:blipFill>
        <p:spPr bwMode="auto">
          <a:xfrm>
            <a:off x="1763688" y="1444229"/>
            <a:ext cx="5688632" cy="541254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2" cstate="print"/>
          <a:srcRect/>
          <a:stretch>
            <a:fillRect/>
          </a:stretch>
        </p:blipFill>
        <p:spPr bwMode="auto">
          <a:xfrm>
            <a:off x="3131840" y="4941168"/>
            <a:ext cx="1656184" cy="1242138"/>
          </a:xfrm>
          <a:prstGeom prst="rect">
            <a:avLst/>
          </a:prstGeom>
          <a:noFill/>
          <a:ln w="9525">
            <a:noFill/>
            <a:miter lim="800000"/>
            <a:headEnd/>
            <a:tailEnd/>
          </a:ln>
          <a:effectLst/>
        </p:spPr>
      </p:pic>
      <p:sp>
        <p:nvSpPr>
          <p:cNvPr id="2" name="Заголовок 1"/>
          <p:cNvSpPr>
            <a:spLocks noGrp="1"/>
          </p:cNvSpPr>
          <p:nvPr>
            <p:ph type="title"/>
          </p:nvPr>
        </p:nvSpPr>
        <p:spPr/>
        <p:txBody>
          <a:bodyPr>
            <a:normAutofit fontScale="90000"/>
          </a:bodyPr>
          <a:lstStyle/>
          <a:p>
            <a:r>
              <a:rPr lang="ru-RU" b="1" dirty="0" smtClean="0"/>
              <a:t>Задание:</a:t>
            </a:r>
            <a:r>
              <a:rPr lang="ru-RU" dirty="0" smtClean="0"/>
              <a:t> соотнеси геометрическую фигуру с предметом</a:t>
            </a:r>
            <a:endParaRPr lang="ru-RU" dirty="0"/>
          </a:p>
        </p:txBody>
      </p:sp>
      <p:pic>
        <p:nvPicPr>
          <p:cNvPr id="4" name="Picture 3"/>
          <p:cNvPicPr>
            <a:picLocks noChangeAspect="1" noChangeArrowheads="1"/>
          </p:cNvPicPr>
          <p:nvPr/>
        </p:nvPicPr>
        <p:blipFill>
          <a:blip r:embed="rId3" cstate="print"/>
          <a:srcRect/>
          <a:stretch>
            <a:fillRect/>
          </a:stretch>
        </p:blipFill>
        <p:spPr bwMode="auto">
          <a:xfrm>
            <a:off x="6778814" y="2708921"/>
            <a:ext cx="1861130" cy="2016224"/>
          </a:xfrm>
          <a:prstGeom prst="rect">
            <a:avLst/>
          </a:prstGeom>
          <a:noFill/>
          <a:ln w="9525">
            <a:noFill/>
            <a:miter lim="800000"/>
            <a:headEnd/>
            <a:tailEnd/>
          </a:ln>
          <a:effectLst/>
        </p:spPr>
      </p:pic>
      <p:pic>
        <p:nvPicPr>
          <p:cNvPr id="5" name="Picture 2"/>
          <p:cNvPicPr>
            <a:picLocks noChangeAspect="1" noChangeArrowheads="1"/>
          </p:cNvPicPr>
          <p:nvPr/>
        </p:nvPicPr>
        <p:blipFill>
          <a:blip r:embed="rId4" cstate="print"/>
          <a:srcRect/>
          <a:stretch>
            <a:fillRect/>
          </a:stretch>
        </p:blipFill>
        <p:spPr bwMode="auto">
          <a:xfrm>
            <a:off x="1043608" y="1268760"/>
            <a:ext cx="1152128" cy="1510761"/>
          </a:xfrm>
          <a:prstGeom prst="rect">
            <a:avLst/>
          </a:prstGeom>
          <a:noFill/>
          <a:ln w="9525">
            <a:noFill/>
            <a:miter lim="800000"/>
            <a:headEnd/>
            <a:tailEnd/>
          </a:ln>
          <a:effectLst/>
        </p:spPr>
      </p:pic>
      <p:pic>
        <p:nvPicPr>
          <p:cNvPr id="7" name="Picture 4"/>
          <p:cNvPicPr>
            <a:picLocks noChangeAspect="1" noChangeArrowheads="1"/>
          </p:cNvPicPr>
          <p:nvPr/>
        </p:nvPicPr>
        <p:blipFill>
          <a:blip r:embed="rId5" cstate="print"/>
          <a:srcRect/>
          <a:stretch>
            <a:fillRect/>
          </a:stretch>
        </p:blipFill>
        <p:spPr bwMode="auto">
          <a:xfrm>
            <a:off x="2771800" y="2060848"/>
            <a:ext cx="2160240" cy="2160240"/>
          </a:xfrm>
          <a:prstGeom prst="rect">
            <a:avLst/>
          </a:prstGeom>
          <a:noFill/>
          <a:ln w="9525">
            <a:noFill/>
            <a:miter lim="800000"/>
            <a:headEnd/>
            <a:tailEnd/>
          </a:ln>
          <a:effectLst/>
        </p:spPr>
      </p:pic>
      <p:pic>
        <p:nvPicPr>
          <p:cNvPr id="8" name="Picture 2"/>
          <p:cNvPicPr>
            <a:picLocks noChangeAspect="1" noChangeArrowheads="1"/>
          </p:cNvPicPr>
          <p:nvPr/>
        </p:nvPicPr>
        <p:blipFill>
          <a:blip r:embed="rId6" cstate="print"/>
          <a:srcRect/>
          <a:stretch>
            <a:fillRect/>
          </a:stretch>
        </p:blipFill>
        <p:spPr bwMode="auto">
          <a:xfrm>
            <a:off x="755576" y="5015794"/>
            <a:ext cx="1872208" cy="1482165"/>
          </a:xfrm>
          <a:prstGeom prst="rect">
            <a:avLst/>
          </a:prstGeom>
          <a:noFill/>
          <a:ln w="9525">
            <a:noFill/>
            <a:miter lim="800000"/>
            <a:headEnd/>
            <a:tailEnd/>
          </a:ln>
          <a:effectLst/>
        </p:spPr>
      </p:pic>
      <p:pic>
        <p:nvPicPr>
          <p:cNvPr id="9" name="Picture 2"/>
          <p:cNvPicPr>
            <a:picLocks noChangeAspect="1" noChangeArrowheads="1"/>
          </p:cNvPicPr>
          <p:nvPr/>
        </p:nvPicPr>
        <p:blipFill>
          <a:blip r:embed="rId7" cstate="print"/>
          <a:srcRect r="-388" b="4320"/>
          <a:stretch>
            <a:fillRect/>
          </a:stretch>
        </p:blipFill>
        <p:spPr bwMode="auto">
          <a:xfrm>
            <a:off x="6660232" y="5373216"/>
            <a:ext cx="1813234" cy="1152128"/>
          </a:xfrm>
          <a:prstGeom prst="rect">
            <a:avLst/>
          </a:prstGeom>
          <a:noFill/>
          <a:ln w="9525">
            <a:noFill/>
            <a:miter lim="800000"/>
            <a:headEnd/>
            <a:tailEnd/>
          </a:ln>
          <a:effectLst/>
        </p:spPr>
      </p:pic>
      <p:pic>
        <p:nvPicPr>
          <p:cNvPr id="10" name="Picture 3"/>
          <p:cNvPicPr>
            <a:picLocks noChangeAspect="1" noChangeArrowheads="1"/>
          </p:cNvPicPr>
          <p:nvPr/>
        </p:nvPicPr>
        <p:blipFill>
          <a:blip r:embed="rId8" cstate="print"/>
          <a:srcRect/>
          <a:stretch>
            <a:fillRect/>
          </a:stretch>
        </p:blipFill>
        <p:spPr bwMode="auto">
          <a:xfrm>
            <a:off x="7020272" y="1052736"/>
            <a:ext cx="1800200" cy="1350150"/>
          </a:xfrm>
          <a:prstGeom prst="rect">
            <a:avLst/>
          </a:prstGeom>
          <a:noFill/>
          <a:ln w="9525">
            <a:noFill/>
            <a:miter lim="800000"/>
            <a:headEnd/>
            <a:tailEnd/>
          </a:ln>
          <a:effectLst/>
        </p:spPr>
      </p:pic>
      <p:sp>
        <p:nvSpPr>
          <p:cNvPr id="12" name="Равнобедренный треугольник 11"/>
          <p:cNvSpPr/>
          <p:nvPr/>
        </p:nvSpPr>
        <p:spPr>
          <a:xfrm>
            <a:off x="611560" y="3356992"/>
            <a:ext cx="1080120" cy="1008112"/>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Picture 2"/>
          <p:cNvPicPr>
            <a:picLocks noChangeAspect="1" noChangeArrowheads="1"/>
          </p:cNvPicPr>
          <p:nvPr/>
        </p:nvPicPr>
        <p:blipFill>
          <a:blip r:embed="rId9" cstate="print"/>
          <a:srcRect/>
          <a:stretch>
            <a:fillRect/>
          </a:stretch>
        </p:blipFill>
        <p:spPr bwMode="auto">
          <a:xfrm>
            <a:off x="4860032" y="4365104"/>
            <a:ext cx="1514992" cy="764996"/>
          </a:xfrm>
          <a:prstGeom prst="rect">
            <a:avLst/>
          </a:prstGeom>
          <a:noFill/>
          <a:ln w="9525">
            <a:noFill/>
            <a:miter lim="800000"/>
            <a:headEnd/>
            <a:tailEnd/>
          </a:ln>
          <a:effectLst/>
        </p:spPr>
      </p:pic>
      <p:sp>
        <p:nvSpPr>
          <p:cNvPr id="14" name="Прямоугольник 13"/>
          <p:cNvSpPr/>
          <p:nvPr/>
        </p:nvSpPr>
        <p:spPr>
          <a:xfrm rot="5400000">
            <a:off x="4863167" y="2352015"/>
            <a:ext cx="1897382" cy="1336708"/>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3.33333E-6 -7.36355E-6 C 0.03924 -0.02221 0.07865 -0.04418 0.09687 -0.03285 C 0.1151 -0.02152 0.09375 0.05758 0.1092 0.06752 C 0.12465 0.07747 0.15694 0.05203 0.18924 0.02659 " pathEditMode="relative" ptsTypes="aaaA">
                                      <p:cBhvr>
                                        <p:cTn id="6" dur="2000" fill="hold"/>
                                        <p:tgtEl>
                                          <p:spTgt spid="8"/>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1.94444E-6 -2.18316E-6 C 0.17309 0.07817 0.34635 0.15657 0.43559 0.21462 C 0.52517 0.27244 0.49149 0.32979 0.53646 0.34852 C 0.58142 0.36725 0.64305 0.3469 0.70486 0.32678 " pathEditMode="relative" rAng="0" ptsTypes="aaaA">
                                      <p:cBhvr>
                                        <p:cTn id="10" dur="2000" fill="hold"/>
                                        <p:tgtEl>
                                          <p:spTgt spid="12"/>
                                        </p:tgtEl>
                                        <p:attrNameLst>
                                          <p:attrName>ppt_x</p:attrName>
                                          <p:attrName>ppt_y</p:attrName>
                                        </p:attrNameLst>
                                      </p:cBhvr>
                                      <p:rCtr x="352" y="184"/>
                                    </p:animMotion>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3.33333E-6 0.07886 C 0.28108 0.19403 0.5625 0.3092 0.679 0.35522 C 0.79549 0.40148 0.69167 0.36285 0.69861 0.35522 C 0.70556 0.34759 0.72153 0.33348 0.72136 0.3092 C 0.72118 0.28492 0.70105 0.22548 0.69688 0.20883 " pathEditMode="relative" rAng="0" ptsTypes="aaaaA">
                                      <p:cBhvr>
                                        <p:cTn id="14" dur="2000" fill="hold"/>
                                        <p:tgtEl>
                                          <p:spTgt spid="5"/>
                                        </p:tgtEl>
                                        <p:attrNameLst>
                                          <p:attrName>ppt_x</p:attrName>
                                          <p:attrName>ppt_y</p:attrName>
                                        </p:attrNameLst>
                                      </p:cBhvr>
                                      <p:rCtr x="398" y="161"/>
                                    </p:animMotion>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grpId="0" nodeType="clickEffect">
                                  <p:stCondLst>
                                    <p:cond delay="0"/>
                                  </p:stCondLst>
                                  <p:childTnLst>
                                    <p:animMotion origin="layout" path="M -2.77778E-7 -2.53469E-6 C -2.77778E-7 -2.53469E-6 -0.09931 -0.01133 -0.19844 -0.02267 " pathEditMode="relative" ptsTypes="aA">
                                      <p:cBhvr>
                                        <p:cTn id="18" dur="2000" fill="hold"/>
                                        <p:tgtEl>
                                          <p:spTgt spid="14"/>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nodeType="clickEffect">
                                  <p:stCondLst>
                                    <p:cond delay="0"/>
                                  </p:stCondLst>
                                  <p:childTnLst>
                                    <p:animMotion origin="layout" path="M -3.05556E-6 -3.66327E-6 C 0.04583 -0.09297 0.09184 -0.1857 0.13073 -0.25809 C 0.16962 -0.33048 0.20174 -0.38251 0.23385 -0.43432 " pathEditMode="relative" ptsTypes="aaA">
                                      <p:cBhvr>
                                        <p:cTn id="22" dur="2000" fill="hold"/>
                                        <p:tgtEl>
                                          <p:spTgt spid="1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Какие геометрические фигуры ты видишь на картинке?</a:t>
            </a:r>
            <a:endParaRPr lang="ru-RU" dirty="0"/>
          </a:p>
        </p:txBody>
      </p:sp>
      <p:pic>
        <p:nvPicPr>
          <p:cNvPr id="47106" name="Picture 2"/>
          <p:cNvPicPr>
            <a:picLocks noChangeAspect="1" noChangeArrowheads="1"/>
          </p:cNvPicPr>
          <p:nvPr/>
        </p:nvPicPr>
        <p:blipFill>
          <a:blip r:embed="rId2" cstate="print"/>
          <a:srcRect/>
          <a:stretch>
            <a:fillRect/>
          </a:stretch>
        </p:blipFill>
        <p:spPr bwMode="auto">
          <a:xfrm>
            <a:off x="899592" y="1600004"/>
            <a:ext cx="7056784" cy="525799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0" y="0"/>
            <a:ext cx="9144000" cy="6868160"/>
          </a:xfrm>
          <a:prstGeom prst="rect">
            <a:avLst/>
          </a:prstGeom>
          <a:noFill/>
          <a:ln w="9525">
            <a:noFill/>
            <a:miter lim="800000"/>
            <a:headEnd/>
            <a:tailEnd/>
          </a:ln>
          <a:effectLst/>
        </p:spPr>
      </p:pic>
      <p:sp>
        <p:nvSpPr>
          <p:cNvPr id="5" name="Прямоугольник 4"/>
          <p:cNvSpPr/>
          <p:nvPr/>
        </p:nvSpPr>
        <p:spPr>
          <a:xfrm>
            <a:off x="2771800" y="1196752"/>
            <a:ext cx="3827010"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5400" b="1" cap="all" spc="0" dirty="0" smtClean="0">
                <a:ln/>
                <a:solidFill>
                  <a:srgbClr val="00B05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МОЛОДЦЫ!</a:t>
            </a:r>
            <a:endParaRPr lang="ru-RU" sz="5400" b="1" cap="all" spc="0" dirty="0">
              <a:ln/>
              <a:solidFill>
                <a:srgbClr val="00B05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6" name="Picture 2" descr="Картинки по запросу солнышко"/>
          <p:cNvPicPr>
            <a:picLocks noChangeAspect="1" noChangeArrowheads="1"/>
          </p:cNvPicPr>
          <p:nvPr/>
        </p:nvPicPr>
        <p:blipFill>
          <a:blip r:embed="rId3" cstate="print"/>
          <a:srcRect/>
          <a:stretch>
            <a:fillRect/>
          </a:stretch>
        </p:blipFill>
        <p:spPr bwMode="auto">
          <a:xfrm>
            <a:off x="3059832" y="2276872"/>
            <a:ext cx="3168352" cy="3168352"/>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47664" y="1844824"/>
            <a:ext cx="5832648" cy="3046988"/>
          </a:xfrm>
          <a:prstGeom prst="rect">
            <a:avLst/>
          </a:prstGeom>
          <a:noFill/>
        </p:spPr>
        <p:txBody>
          <a:bodyPr wrap="square" rtlCol="0">
            <a:spAutoFit/>
          </a:bodyPr>
          <a:lstStyle/>
          <a:p>
            <a:r>
              <a:rPr lang="ru-RU" sz="3200" b="1" dirty="0" smtClean="0"/>
              <a:t>Весь мир устроен из фигур,</a:t>
            </a:r>
          </a:p>
          <a:p>
            <a:r>
              <a:rPr lang="ru-RU" sz="3200" b="1" dirty="0" smtClean="0"/>
              <a:t>Лишь присмотритесь – я не лгу,</a:t>
            </a:r>
          </a:p>
          <a:p>
            <a:r>
              <a:rPr lang="ru-RU" sz="3200" b="1" dirty="0" smtClean="0"/>
              <a:t>Дома, машины, люди, звери,</a:t>
            </a:r>
          </a:p>
          <a:p>
            <a:r>
              <a:rPr lang="ru-RU" sz="3200" b="1" dirty="0" smtClean="0"/>
              <a:t>Столы, картины, окна, двери,</a:t>
            </a:r>
          </a:p>
          <a:p>
            <a:r>
              <a:rPr lang="ru-RU" sz="3200" b="1" dirty="0" smtClean="0"/>
              <a:t>Пруды, каналы и поля</a:t>
            </a:r>
          </a:p>
          <a:p>
            <a:r>
              <a:rPr lang="ru-RU" sz="3200" b="1" dirty="0" smtClean="0"/>
              <a:t>И в целом вся наша Земля.</a:t>
            </a:r>
            <a:endParaRPr lang="ru-RU" sz="3200" b="1" dirty="0"/>
          </a:p>
        </p:txBody>
      </p:sp>
      <p:pic>
        <p:nvPicPr>
          <p:cNvPr id="6" name="Picture 2"/>
          <p:cNvPicPr>
            <a:picLocks noChangeAspect="1" noChangeArrowheads="1"/>
          </p:cNvPicPr>
          <p:nvPr/>
        </p:nvPicPr>
        <p:blipFill>
          <a:blip r:embed="rId2" cstate="print"/>
          <a:srcRect/>
          <a:stretch>
            <a:fillRect/>
          </a:stretch>
        </p:blipFill>
        <p:spPr bwMode="auto">
          <a:xfrm>
            <a:off x="7452320" y="2780928"/>
            <a:ext cx="1296144" cy="1699607"/>
          </a:xfrm>
          <a:prstGeom prst="rect">
            <a:avLst/>
          </a:prstGeom>
          <a:noFill/>
          <a:ln w="9525">
            <a:noFill/>
            <a:miter lim="800000"/>
            <a:headEnd/>
            <a:tailEnd/>
          </a:ln>
          <a:effectLst/>
        </p:spPr>
      </p:pic>
      <p:sp>
        <p:nvSpPr>
          <p:cNvPr id="7" name="Равнобедренный треугольник 6"/>
          <p:cNvSpPr/>
          <p:nvPr/>
        </p:nvSpPr>
        <p:spPr>
          <a:xfrm>
            <a:off x="7308304" y="548680"/>
            <a:ext cx="1080120" cy="1008112"/>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8" name="Picture 2"/>
          <p:cNvPicPr>
            <a:picLocks noChangeAspect="1" noChangeArrowheads="1"/>
          </p:cNvPicPr>
          <p:nvPr/>
        </p:nvPicPr>
        <p:blipFill>
          <a:blip r:embed="rId3" cstate="print"/>
          <a:srcRect/>
          <a:stretch>
            <a:fillRect/>
          </a:stretch>
        </p:blipFill>
        <p:spPr bwMode="auto">
          <a:xfrm>
            <a:off x="0" y="5013176"/>
            <a:ext cx="1656184" cy="1242138"/>
          </a:xfrm>
          <a:prstGeom prst="rect">
            <a:avLst/>
          </a:prstGeom>
          <a:noFill/>
          <a:ln w="9525">
            <a:noFill/>
            <a:miter lim="800000"/>
            <a:headEnd/>
            <a:tailEnd/>
          </a:ln>
          <a:effectLst/>
        </p:spPr>
      </p:pic>
      <p:sp>
        <p:nvSpPr>
          <p:cNvPr id="9" name="Прямоугольник 8"/>
          <p:cNvSpPr/>
          <p:nvPr/>
        </p:nvSpPr>
        <p:spPr>
          <a:xfrm>
            <a:off x="2555776" y="620688"/>
            <a:ext cx="1584176" cy="792088"/>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 name="Picture 2"/>
          <p:cNvPicPr>
            <a:picLocks noChangeAspect="1" noChangeArrowheads="1"/>
          </p:cNvPicPr>
          <p:nvPr/>
        </p:nvPicPr>
        <p:blipFill>
          <a:blip r:embed="rId4" cstate="print"/>
          <a:srcRect/>
          <a:stretch>
            <a:fillRect/>
          </a:stretch>
        </p:blipFill>
        <p:spPr bwMode="auto">
          <a:xfrm>
            <a:off x="2483768" y="5301208"/>
            <a:ext cx="1224136" cy="1224136"/>
          </a:xfrm>
          <a:prstGeom prst="rect">
            <a:avLst/>
          </a:prstGeom>
          <a:noFill/>
          <a:ln w="9525">
            <a:noFill/>
            <a:miter lim="800000"/>
            <a:headEnd/>
            <a:tailEnd/>
          </a:ln>
          <a:effectLst/>
        </p:spPr>
      </p:pic>
      <p:pic>
        <p:nvPicPr>
          <p:cNvPr id="11" name="Picture 2"/>
          <p:cNvPicPr>
            <a:picLocks noChangeAspect="1" noChangeArrowheads="1"/>
          </p:cNvPicPr>
          <p:nvPr/>
        </p:nvPicPr>
        <p:blipFill>
          <a:blip r:embed="rId5" cstate="print"/>
          <a:srcRect/>
          <a:stretch>
            <a:fillRect/>
          </a:stretch>
        </p:blipFill>
        <p:spPr bwMode="auto">
          <a:xfrm>
            <a:off x="4644008" y="5445224"/>
            <a:ext cx="1800200" cy="909012"/>
          </a:xfrm>
          <a:prstGeom prst="rect">
            <a:avLst/>
          </a:prstGeom>
          <a:noFill/>
          <a:ln w="9525">
            <a:noFill/>
            <a:miter lim="800000"/>
            <a:headEnd/>
            <a:tailEnd/>
          </a:ln>
          <a:effectLst/>
        </p:spPr>
      </p:pic>
      <p:pic>
        <p:nvPicPr>
          <p:cNvPr id="12" name="Picture 2"/>
          <p:cNvPicPr>
            <a:picLocks noChangeAspect="1" noChangeArrowheads="1"/>
          </p:cNvPicPr>
          <p:nvPr/>
        </p:nvPicPr>
        <p:blipFill>
          <a:blip r:embed="rId4" cstate="print"/>
          <a:srcRect/>
          <a:stretch>
            <a:fillRect/>
          </a:stretch>
        </p:blipFill>
        <p:spPr bwMode="auto">
          <a:xfrm>
            <a:off x="309954" y="418050"/>
            <a:ext cx="1224136" cy="1224136"/>
          </a:xfrm>
          <a:prstGeom prst="rect">
            <a:avLst/>
          </a:prstGeom>
          <a:noFill/>
          <a:ln w="9525">
            <a:noFill/>
            <a:miter lim="800000"/>
            <a:headEnd/>
            <a:tailEnd/>
          </a:ln>
          <a:effectLst/>
        </p:spPr>
      </p:pic>
      <p:sp>
        <p:nvSpPr>
          <p:cNvPr id="13" name="Равнобедренный треугольник 12"/>
          <p:cNvSpPr/>
          <p:nvPr/>
        </p:nvSpPr>
        <p:spPr>
          <a:xfrm>
            <a:off x="179512" y="2636912"/>
            <a:ext cx="1080120" cy="1008112"/>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4" name="Picture 2"/>
          <p:cNvPicPr>
            <a:picLocks noChangeAspect="1" noChangeArrowheads="1"/>
          </p:cNvPicPr>
          <p:nvPr/>
        </p:nvPicPr>
        <p:blipFill>
          <a:blip r:embed="rId4" cstate="print"/>
          <a:srcRect/>
          <a:stretch>
            <a:fillRect/>
          </a:stretch>
        </p:blipFill>
        <p:spPr bwMode="auto">
          <a:xfrm>
            <a:off x="7452320" y="5229200"/>
            <a:ext cx="1224136" cy="1224136"/>
          </a:xfrm>
          <a:prstGeom prst="rect">
            <a:avLst/>
          </a:prstGeom>
          <a:noFill/>
          <a:ln w="9525">
            <a:noFill/>
            <a:miter lim="800000"/>
            <a:headEnd/>
            <a:tailEnd/>
          </a:ln>
          <a:effectLst/>
        </p:spPr>
      </p:pic>
      <p:pic>
        <p:nvPicPr>
          <p:cNvPr id="15" name="Picture 2"/>
          <p:cNvPicPr>
            <a:picLocks noChangeAspect="1" noChangeArrowheads="1"/>
          </p:cNvPicPr>
          <p:nvPr/>
        </p:nvPicPr>
        <p:blipFill>
          <a:blip r:embed="rId5" cstate="print"/>
          <a:srcRect/>
          <a:stretch>
            <a:fillRect/>
          </a:stretch>
        </p:blipFill>
        <p:spPr bwMode="auto">
          <a:xfrm>
            <a:off x="5004048" y="620688"/>
            <a:ext cx="1800200" cy="9090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85728"/>
            <a:ext cx="6143652" cy="6370975"/>
          </a:xfrm>
          <a:prstGeom prst="rect">
            <a:avLst/>
          </a:prstGeom>
        </p:spPr>
        <p:txBody>
          <a:bodyPr wrap="square">
            <a:spAutoFit/>
          </a:bodyPr>
          <a:lstStyle/>
          <a:p>
            <a:r>
              <a:rPr lang="ru-RU" sz="2400" b="1" u="sng" dirty="0" smtClean="0"/>
              <a:t>2 этап (3-6 лет)</a:t>
            </a:r>
            <a:r>
              <a:rPr lang="ru-RU" sz="2400" b="1" dirty="0" smtClean="0"/>
              <a:t>.</a:t>
            </a:r>
            <a:r>
              <a:rPr lang="ru-RU" sz="2400" dirty="0" smtClean="0"/>
              <a:t> Учим детей осознавать свойства ГФ на основе сравнения фигур между собой. Сначала между собой сравниваем сильно контрастные ГФ. Для детей 3-4 лет показывают и сравнивают: круг и квадрат (</a:t>
            </a:r>
            <a:r>
              <a:rPr lang="ru-RU" sz="2400" dirty="0" err="1" smtClean="0"/>
              <a:t>катится-не</a:t>
            </a:r>
            <a:r>
              <a:rPr lang="ru-RU" sz="2400" dirty="0" smtClean="0"/>
              <a:t> катится, нет препятствий, есть); Треугольник и круг(есть </a:t>
            </a:r>
            <a:r>
              <a:rPr lang="ru-RU" sz="2400" dirty="0" err="1" smtClean="0"/>
              <a:t>углы-нет</a:t>
            </a:r>
            <a:r>
              <a:rPr lang="ru-RU" sz="2400" dirty="0" smtClean="0"/>
              <a:t> углов); Квадрат и треугольник (различаются по кол-ву углов: 4 угла, у другой фигуры-3); В </a:t>
            </a:r>
            <a:r>
              <a:rPr lang="ru-RU" sz="2400" b="1" dirty="0" smtClean="0"/>
              <a:t>4-5 лет</a:t>
            </a:r>
            <a:r>
              <a:rPr lang="ru-RU" sz="2400" dirty="0" smtClean="0"/>
              <a:t>: Прямоугольник и квадрат (не все стороны </a:t>
            </a:r>
            <a:r>
              <a:rPr lang="ru-RU" sz="2400" dirty="0" err="1" smtClean="0"/>
              <a:t>равны-все</a:t>
            </a:r>
            <a:r>
              <a:rPr lang="ru-RU" sz="2400" dirty="0" smtClean="0"/>
              <a:t> равны); Конус и цилиндр (у К внизу и вверху разная толщина, у Ц одинаковая). В </a:t>
            </a:r>
            <a:r>
              <a:rPr lang="ru-RU" sz="2400" b="1" dirty="0" smtClean="0"/>
              <a:t>5-6 лет</a:t>
            </a:r>
            <a:r>
              <a:rPr lang="ru-RU" sz="2400" dirty="0" smtClean="0"/>
              <a:t>: Ромб и квадрат (у К все углы равны, у ромба нет); Трапеция и прямоугольник (</a:t>
            </a:r>
            <a:r>
              <a:rPr lang="ru-RU" sz="2400" dirty="0" err="1" smtClean="0"/>
              <a:t>рав.углов</a:t>
            </a:r>
            <a:r>
              <a:rPr lang="ru-RU" sz="2400" dirty="0" smtClean="0"/>
              <a:t>, </a:t>
            </a:r>
            <a:r>
              <a:rPr lang="ru-RU" sz="2400" dirty="0" err="1" smtClean="0"/>
              <a:t>против.сторон</a:t>
            </a:r>
            <a:r>
              <a:rPr lang="ru-RU" sz="2400" dirty="0" smtClean="0"/>
              <a:t>;); Призма 4угольная и куб (у куба равные ребра, у призмы не равные).</a:t>
            </a:r>
            <a:endParaRPr lang="ru-RU" sz="2400" dirty="0"/>
          </a:p>
        </p:txBody>
      </p:sp>
      <p:pic>
        <p:nvPicPr>
          <p:cNvPr id="19458" name="Picture 2" descr="ÐÐ¾ÑÐ¾Ð¶ÐµÐµ Ð¸Ð·Ð¾Ð±ÑÐ°Ð¶ÐµÐ½Ð¸Ðµ"/>
          <p:cNvPicPr>
            <a:picLocks noChangeAspect="1" noChangeArrowheads="1"/>
          </p:cNvPicPr>
          <p:nvPr/>
        </p:nvPicPr>
        <p:blipFill>
          <a:blip r:embed="rId2"/>
          <a:srcRect l="6767" t="11474" r="57706" b="52188"/>
          <a:stretch>
            <a:fillRect/>
          </a:stretch>
        </p:blipFill>
        <p:spPr bwMode="auto">
          <a:xfrm>
            <a:off x="6429388" y="214290"/>
            <a:ext cx="2052876" cy="1857364"/>
          </a:xfrm>
          <a:prstGeom prst="rect">
            <a:avLst/>
          </a:prstGeom>
          <a:noFill/>
        </p:spPr>
      </p:pic>
      <p:pic>
        <p:nvPicPr>
          <p:cNvPr id="4" name="Picture 2" descr="ÐÐ¾ÑÐ¾Ð¶ÐµÐµ Ð¸Ð·Ð¾Ð±ÑÐ°Ð¶ÐµÐ½Ð¸Ðµ"/>
          <p:cNvPicPr>
            <a:picLocks noChangeAspect="1" noChangeArrowheads="1"/>
          </p:cNvPicPr>
          <p:nvPr/>
        </p:nvPicPr>
        <p:blipFill>
          <a:blip r:embed="rId2"/>
          <a:srcRect l="50001" t="26478" r="8333" b="32069"/>
          <a:stretch>
            <a:fillRect/>
          </a:stretch>
        </p:blipFill>
        <p:spPr bwMode="auto">
          <a:xfrm>
            <a:off x="6357950" y="2214554"/>
            <a:ext cx="2435386" cy="2143140"/>
          </a:xfrm>
          <a:prstGeom prst="rect">
            <a:avLst/>
          </a:prstGeom>
          <a:noFill/>
        </p:spPr>
      </p:pic>
      <p:pic>
        <p:nvPicPr>
          <p:cNvPr id="19460" name="Picture 4" descr="ÐÐ°ÑÑÐ¸Ð½ÐºÐ¸ Ð¿Ð¾ Ð·Ð°Ð¿ÑÐ¾ÑÑ ÑÑÐµÑÐ³Ð¾Ð»ÑÐ½Ð¸Ðº"/>
          <p:cNvPicPr>
            <a:picLocks noChangeAspect="1" noChangeArrowheads="1"/>
          </p:cNvPicPr>
          <p:nvPr/>
        </p:nvPicPr>
        <p:blipFill>
          <a:blip r:embed="rId3"/>
          <a:srcRect/>
          <a:stretch>
            <a:fillRect/>
          </a:stretch>
        </p:blipFill>
        <p:spPr bwMode="auto">
          <a:xfrm>
            <a:off x="6143636" y="4361775"/>
            <a:ext cx="2714644" cy="249622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0" y="642918"/>
            <a:ext cx="7286644"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ru-RU" sz="2000" b="1"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3 этап (5-6 лет).</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a:t>
            </a:r>
            <a:r>
              <a:rPr lang="ru-RU" sz="2000" dirty="0" smtClean="0"/>
              <a:t>Задачи: Учить детей обобщению фигур по </a:t>
            </a:r>
            <a:r>
              <a:rPr lang="ru-RU" sz="2000" dirty="0" err="1" smtClean="0"/>
              <a:t>форме.</a:t>
            </a:r>
            <a:r>
              <a:rPr kumimoji="0" lang="ru-RU" sz="2000" b="0" i="0" u="none" strike="noStrike" cap="none" normalizeH="0" baseline="0" dirty="0" err="1" smtClean="0">
                <a:ln>
                  <a:noFill/>
                </a:ln>
                <a:solidFill>
                  <a:srgbClr val="000000"/>
                </a:solidFill>
                <a:effectLst/>
                <a:latin typeface="Calibri" pitchFamily="34" charset="0"/>
                <a:ea typeface="Times New Roman" pitchFamily="18" charset="0"/>
                <a:cs typeface="Calibri" pitchFamily="34" charset="0"/>
              </a:rPr>
              <a:t>Детям</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даётся несколько моделей одной и той же ГФ, &amp; отл</a:t>
            </a:r>
            <a:r>
              <a:rPr lang="ru-RU" sz="2000" dirty="0" smtClean="0">
                <a:solidFill>
                  <a:srgbClr val="000000"/>
                </a:solidFill>
                <a:latin typeface="Calibri" pitchFamily="34" charset="0"/>
                <a:ea typeface="Times New Roman" pitchFamily="18" charset="0"/>
                <a:cs typeface="Calibri" pitchFamily="34" charset="0"/>
              </a:rPr>
              <a:t>ичаются</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по различным</a:t>
            </a:r>
            <a:r>
              <a:rPr kumimoji="0" lang="ru-RU" sz="2000" b="0" i="0" u="none" strike="noStrike" cap="none" normalizeH="0" dirty="0" smtClean="0">
                <a:ln>
                  <a:noFill/>
                </a:ln>
                <a:solidFill>
                  <a:srgbClr val="000000"/>
                </a:solidFill>
                <a:effectLst/>
                <a:latin typeface="Calibri" pitchFamily="34" charset="0"/>
                <a:ea typeface="Times New Roman" pitchFamily="18" charset="0"/>
                <a:cs typeface="Calibri" pitchFamily="34" charset="0"/>
              </a:rPr>
              <a:t> </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признакам (цвет, </a:t>
            </a:r>
            <a:r>
              <a:rPr kumimoji="0" lang="ru-RU" sz="2000" b="0" i="0" u="none" strike="noStrike" cap="none" normalizeH="0" baseline="0" dirty="0" err="1" smtClean="0">
                <a:ln>
                  <a:noFill/>
                </a:ln>
                <a:solidFill>
                  <a:srgbClr val="000000"/>
                </a:solidFill>
                <a:effectLst/>
                <a:latin typeface="Calibri" pitchFamily="34" charset="0"/>
                <a:ea typeface="Times New Roman" pitchFamily="18" charset="0"/>
                <a:cs typeface="Calibri" pitchFamily="34" charset="0"/>
              </a:rPr>
              <a:t>р-р</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Предлагается обследовать</a:t>
            </a:r>
            <a:r>
              <a:rPr kumimoji="0" lang="ru-RU" sz="2000" b="0" i="0" u="none" strike="noStrike" cap="none" normalizeH="0" dirty="0" smtClean="0">
                <a:ln>
                  <a:noFill/>
                </a:ln>
                <a:solidFill>
                  <a:srgbClr val="000000"/>
                </a:solidFill>
                <a:effectLst/>
                <a:latin typeface="Calibri" pitchFamily="34" charset="0"/>
                <a:ea typeface="Times New Roman" pitchFamily="18" charset="0"/>
                <a:cs typeface="Calibri" pitchFamily="34" charset="0"/>
              </a:rPr>
              <a:t> </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все модели и сказать, что общего. Даются упражнения</a:t>
            </a:r>
            <a:r>
              <a:rPr kumimoji="0" lang="ru-RU" sz="2000" b="0" i="0" u="none" strike="noStrike" cap="none" normalizeH="0" dirty="0" smtClean="0">
                <a:ln>
                  <a:noFill/>
                </a:ln>
                <a:solidFill>
                  <a:srgbClr val="000000"/>
                </a:solidFill>
                <a:effectLst/>
                <a:latin typeface="Calibri" pitchFamily="34" charset="0"/>
                <a:ea typeface="Times New Roman" pitchFamily="18" charset="0"/>
                <a:cs typeface="Calibri" pitchFamily="34" charset="0"/>
              </a:rPr>
              <a:t> </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на группировку ГФ (по </a:t>
            </a:r>
            <a:r>
              <a:rPr kumimoji="0" lang="ru-RU" sz="2000" b="0" i="0" u="none" strike="noStrike" cap="none" normalizeH="0" baseline="0" dirty="0" err="1" smtClean="0">
                <a:ln>
                  <a:noFill/>
                </a:ln>
                <a:solidFill>
                  <a:srgbClr val="000000"/>
                </a:solidFill>
                <a:effectLst/>
                <a:latin typeface="Calibri" pitchFamily="34" charset="0"/>
                <a:ea typeface="Times New Roman" pitchFamily="18" charset="0"/>
                <a:cs typeface="Calibri" pitchFamily="34" charset="0"/>
              </a:rPr>
              <a:t>разн.основаниям</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).Учить </a:t>
            </a:r>
            <a:r>
              <a:rPr kumimoji="0" lang="ru-RU" sz="2000" b="0" i="0" u="none" strike="noStrike" cap="none" normalizeH="0" baseline="0" dirty="0" err="1" smtClean="0">
                <a:ln>
                  <a:noFill/>
                </a:ln>
                <a:solidFill>
                  <a:srgbClr val="000000"/>
                </a:solidFill>
                <a:effectLst/>
                <a:latin typeface="Calibri" pitchFamily="34" charset="0"/>
                <a:ea typeface="Times New Roman" pitchFamily="18" charset="0"/>
                <a:cs typeface="Calibri" pitchFamily="34" charset="0"/>
              </a:rPr>
              <a:t>опред.форму</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a:t>
            </a:r>
            <a:r>
              <a:rPr kumimoji="0" lang="ru-RU" sz="2000" b="0" i="0" u="none" strike="noStrike" cap="none" normalizeH="0" baseline="0" dirty="0" err="1" smtClean="0">
                <a:ln>
                  <a:noFill/>
                </a:ln>
                <a:solidFill>
                  <a:srgbClr val="000000"/>
                </a:solidFill>
                <a:effectLst/>
                <a:latin typeface="Calibri" pitchFamily="34" charset="0"/>
                <a:ea typeface="Times New Roman" pitchFamily="18" charset="0"/>
                <a:cs typeface="Calibri" pitchFamily="34" charset="0"/>
              </a:rPr>
              <a:t>окр.предметов</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Детям </a:t>
            </a:r>
            <a:r>
              <a:rPr kumimoji="0" lang="ru-RU" sz="2000" b="0" i="0" u="none" strike="noStrike" cap="none" normalizeH="0" baseline="0" dirty="0" err="1" smtClean="0">
                <a:ln>
                  <a:noFill/>
                </a:ln>
                <a:solidFill>
                  <a:srgbClr val="000000"/>
                </a:solidFill>
                <a:effectLst/>
                <a:latin typeface="Calibri" pitchFamily="34" charset="0"/>
                <a:ea typeface="Times New Roman" pitchFamily="18" charset="0"/>
                <a:cs typeface="Calibri" pitchFamily="34" charset="0"/>
              </a:rPr>
              <a:t>предл.самые</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разные предметы, ставится вопрос: «что общего у этих предметов?» Дети должны абстрагироваться от остальных </a:t>
            </a:r>
            <a:r>
              <a:rPr kumimoji="0" lang="ru-RU" sz="2000" b="0" i="0" u="none" strike="noStrike" cap="none" normalizeH="0" baseline="0" dirty="0" err="1" smtClean="0">
                <a:ln>
                  <a:noFill/>
                </a:ln>
                <a:solidFill>
                  <a:srgbClr val="000000"/>
                </a:solidFill>
                <a:effectLst/>
                <a:latin typeface="Calibri" pitchFamily="34" charset="0"/>
                <a:ea typeface="Times New Roman" pitchFamily="18" charset="0"/>
                <a:cs typeface="Calibri" pitchFamily="34" charset="0"/>
              </a:rPr>
              <a:t>св-в</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и воспринять</a:t>
            </a:r>
            <a:r>
              <a:rPr kumimoji="0" lang="ru-RU" sz="2000" b="0" i="0" u="none" strike="noStrike" cap="none" normalizeH="0" dirty="0" smtClean="0">
                <a:ln>
                  <a:noFill/>
                </a:ln>
                <a:solidFill>
                  <a:srgbClr val="000000"/>
                </a:solidFill>
                <a:effectLst/>
                <a:latin typeface="Calibri" pitchFamily="34" charset="0"/>
                <a:ea typeface="Times New Roman" pitchFamily="18" charset="0"/>
                <a:cs typeface="Calibri" pitchFamily="34" charset="0"/>
              </a:rPr>
              <a:t> </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форму как свойство предмета. </a:t>
            </a:r>
            <a:r>
              <a:rPr kumimoji="0" lang="ru-RU" sz="2000" b="0" i="0" u="none" strike="noStrike" cap="none" normalizeH="0" baseline="0" dirty="0" err="1" smtClean="0">
                <a:ln>
                  <a:noFill/>
                </a:ln>
                <a:solidFill>
                  <a:srgbClr val="000000"/>
                </a:solidFill>
                <a:effectLst/>
                <a:latin typeface="Calibri" pitchFamily="34" charset="0"/>
                <a:ea typeface="Times New Roman" pitchFamily="18" charset="0"/>
                <a:cs typeface="Calibri" pitchFamily="34" charset="0"/>
              </a:rPr>
              <a:t>Упр-я</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определять</a:t>
            </a:r>
            <a:r>
              <a:rPr kumimoji="0" lang="ru-RU" sz="2000" b="0" i="0" u="none" strike="noStrike" cap="none" normalizeH="0" dirty="0" smtClean="0">
                <a:ln>
                  <a:noFill/>
                </a:ln>
                <a:solidFill>
                  <a:srgbClr val="000000"/>
                </a:solidFill>
                <a:effectLst/>
                <a:latin typeface="Calibri" pitchFamily="34" charset="0"/>
                <a:ea typeface="Times New Roman" pitchFamily="18" charset="0"/>
                <a:cs typeface="Calibri" pitchFamily="34" charset="0"/>
              </a:rPr>
              <a:t> </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форму </a:t>
            </a:r>
            <a:r>
              <a:rPr kumimoji="0" lang="ru-RU" sz="2000" b="0" i="0" u="none" strike="noStrike" cap="none" normalizeH="0" baseline="0" dirty="0" err="1" smtClean="0">
                <a:ln>
                  <a:noFill/>
                </a:ln>
                <a:solidFill>
                  <a:srgbClr val="000000"/>
                </a:solidFill>
                <a:effectLst/>
                <a:latin typeface="Calibri" pitchFamily="34" charset="0"/>
                <a:ea typeface="Times New Roman" pitchFamily="18" charset="0"/>
                <a:cs typeface="Calibri" pitchFamily="34" charset="0"/>
              </a:rPr>
              <a:t>показ.предмета</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ведущий наз.форму, а дети должны найти предмет такой же формы. Замечания: важно правильно </a:t>
            </a:r>
            <a:r>
              <a:rPr kumimoji="0" lang="ru-RU" sz="2000" b="0" i="0" u="none" strike="noStrike" cap="none" normalizeH="0" baseline="0" dirty="0" err="1" smtClean="0">
                <a:ln>
                  <a:noFill/>
                </a:ln>
                <a:solidFill>
                  <a:srgbClr val="000000"/>
                </a:solidFill>
                <a:effectLst/>
                <a:latin typeface="Calibri" pitchFamily="34" charset="0"/>
                <a:ea typeface="Times New Roman" pitchFamily="18" charset="0"/>
                <a:cs typeface="Calibri" pitchFamily="34" charset="0"/>
              </a:rPr>
              <a:t>отраж.в</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речи форму предметов. </a:t>
            </a:r>
            <a:r>
              <a:rPr kumimoji="0" lang="ru-RU" sz="2000" b="0" i="0" u="none" strike="noStrike" cap="none" normalizeH="0" baseline="0" dirty="0" err="1" smtClean="0">
                <a:ln>
                  <a:noFill/>
                </a:ln>
                <a:solidFill>
                  <a:srgbClr val="000000"/>
                </a:solidFill>
                <a:effectLst/>
                <a:latin typeface="Calibri" pitchFamily="34" charset="0"/>
                <a:ea typeface="Times New Roman" pitchFamily="18" charset="0"/>
                <a:cs typeface="Calibri" pitchFamily="34" charset="0"/>
              </a:rPr>
              <a:t>Сущ.след.варианты:для</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названия формы предмета </a:t>
            </a:r>
            <a:r>
              <a:rPr kumimoji="0" lang="ru-RU" sz="2000" b="0" i="0" u="none" strike="noStrike" cap="none" normalizeH="0" baseline="0" dirty="0" err="1" smtClean="0">
                <a:ln>
                  <a:noFill/>
                </a:ln>
                <a:solidFill>
                  <a:srgbClr val="000000"/>
                </a:solidFill>
                <a:effectLst/>
                <a:latin typeface="Calibri" pitchFamily="34" charset="0"/>
                <a:ea typeface="Times New Roman" pitchFamily="18" charset="0"/>
                <a:cs typeface="Calibri" pitchFamily="34" charset="0"/>
              </a:rPr>
              <a:t>использ.название</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a:t>
            </a:r>
            <a:r>
              <a:rPr kumimoji="0" lang="ru-RU" sz="2000" b="0" i="0" u="none" strike="noStrike" cap="none" normalizeH="0" baseline="0" dirty="0" err="1" smtClean="0">
                <a:ln>
                  <a:noFill/>
                </a:ln>
                <a:solidFill>
                  <a:srgbClr val="000000"/>
                </a:solidFill>
                <a:effectLst/>
                <a:latin typeface="Calibri" pitchFamily="34" charset="0"/>
                <a:ea typeface="Times New Roman" pitchFamily="18" charset="0"/>
                <a:cs typeface="Calibri" pitchFamily="34" charset="0"/>
              </a:rPr>
              <a:t>ГФ.Шкаф</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имеет форму 4угольной </a:t>
            </a:r>
            <a:r>
              <a:rPr kumimoji="0" lang="ru-RU" sz="2000" b="0" i="0" u="none" strike="noStrike" cap="none" normalizeH="0" baseline="0" dirty="0" err="1" smtClean="0">
                <a:ln>
                  <a:noFill/>
                </a:ln>
                <a:solidFill>
                  <a:srgbClr val="000000"/>
                </a:solidFill>
                <a:effectLst/>
                <a:latin typeface="Calibri" pitchFamily="34" charset="0"/>
                <a:ea typeface="Times New Roman" pitchFamily="18" charset="0"/>
                <a:cs typeface="Calibri" pitchFamily="34" charset="0"/>
              </a:rPr>
              <a:t>призмы,Поверхность</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стола-прямоугольника. </a:t>
            </a:r>
            <a:r>
              <a:rPr kumimoji="0" lang="ru-RU" sz="2000" b="0" i="0" u="none" strike="noStrike" cap="none" normalizeH="0" baseline="0" dirty="0" err="1" smtClean="0">
                <a:ln>
                  <a:noFill/>
                </a:ln>
                <a:solidFill>
                  <a:srgbClr val="000000"/>
                </a:solidFill>
                <a:effectLst/>
                <a:latin typeface="Calibri" pitchFamily="34" charset="0"/>
                <a:ea typeface="Times New Roman" pitchFamily="18" charset="0"/>
                <a:cs typeface="Calibri" pitchFamily="34" charset="0"/>
              </a:rPr>
              <a:t>Использ</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a:t>
            </a:r>
            <a:r>
              <a:rPr kumimoji="0" lang="ru-RU" sz="2000" b="0" i="0" u="none" strike="noStrike" cap="none" normalizeH="0" baseline="0" dirty="0" err="1" smtClean="0">
                <a:ln>
                  <a:noFill/>
                </a:ln>
                <a:solidFill>
                  <a:srgbClr val="000000"/>
                </a:solidFill>
                <a:effectLst/>
                <a:latin typeface="Calibri" pitchFamily="34" charset="0"/>
                <a:ea typeface="Times New Roman" pitchFamily="18" charset="0"/>
                <a:cs typeface="Calibri" pitchFamily="34" charset="0"/>
              </a:rPr>
              <a:t>прилаг</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a:t>
            </a:r>
            <a:r>
              <a:rPr kumimoji="0" lang="ru-RU" sz="2000" b="0" i="0" u="none" strike="noStrike" cap="none" normalizeH="0" baseline="0" dirty="0" err="1" smtClean="0">
                <a:ln>
                  <a:noFill/>
                </a:ln>
                <a:solidFill>
                  <a:srgbClr val="000000"/>
                </a:solidFill>
                <a:effectLst/>
                <a:latin typeface="Calibri" pitchFamily="34" charset="0"/>
                <a:ea typeface="Times New Roman" pitchFamily="18" charset="0"/>
                <a:cs typeface="Calibri" pitchFamily="34" charset="0"/>
              </a:rPr>
              <a:t>образ-е</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от названия ГФ (прямоугольная). Здесь </a:t>
            </a:r>
            <a:r>
              <a:rPr kumimoji="0" lang="ru-RU" sz="2000" b="0" i="0" u="none" strike="noStrike" cap="none" normalizeH="0" baseline="0" dirty="0" err="1" smtClean="0">
                <a:ln>
                  <a:noFill/>
                </a:ln>
                <a:solidFill>
                  <a:srgbClr val="000000"/>
                </a:solidFill>
                <a:effectLst/>
                <a:latin typeface="Calibri" pitchFamily="34" charset="0"/>
                <a:ea typeface="Times New Roman" pitchFamily="18" charset="0"/>
                <a:cs typeface="Calibri" pitchFamily="34" charset="0"/>
              </a:rPr>
              <a:t>обяз.следует</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указывать: объемная форма или плоскостная (шкаф </a:t>
            </a:r>
            <a:r>
              <a:rPr kumimoji="0" lang="ru-RU" sz="2000" b="0" i="0" u="none" strike="noStrike" cap="none" normalizeH="0" baseline="0" dirty="0" err="1" smtClean="0">
                <a:ln>
                  <a:noFill/>
                </a:ln>
                <a:solidFill>
                  <a:srgbClr val="000000"/>
                </a:solidFill>
                <a:effectLst/>
                <a:latin typeface="Calibri" pitchFamily="34" charset="0"/>
                <a:ea typeface="Times New Roman" pitchFamily="18" charset="0"/>
                <a:cs typeface="Calibri" pitchFamily="34" charset="0"/>
              </a:rPr>
              <a:t>пр,объемный</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поверхность </a:t>
            </a:r>
            <a:r>
              <a:rPr kumimoji="0" lang="ru-RU" sz="2000" b="0" i="0" u="none" strike="noStrike" cap="none" normalizeH="0" baseline="0" dirty="0" err="1" smtClean="0">
                <a:ln>
                  <a:noFill/>
                </a:ln>
                <a:solidFill>
                  <a:srgbClr val="000000"/>
                </a:solidFill>
                <a:effectLst/>
                <a:latin typeface="Calibri" pitchFamily="34" charset="0"/>
                <a:ea typeface="Times New Roman" pitchFamily="18" charset="0"/>
                <a:cs typeface="Calibri" pitchFamily="34" charset="0"/>
              </a:rPr>
              <a:t>стола-пр</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плоская). ВО  должен следить, чтобы дети не </a:t>
            </a:r>
            <a:r>
              <a:rPr kumimoji="0" lang="ru-RU" sz="2000" b="0" i="0" u="none" strike="noStrike" cap="none" normalizeH="0" baseline="0" dirty="0" err="1" smtClean="0">
                <a:ln>
                  <a:noFill/>
                </a:ln>
                <a:solidFill>
                  <a:srgbClr val="000000"/>
                </a:solidFill>
                <a:effectLst/>
                <a:latin typeface="Calibri" pitchFamily="34" charset="0"/>
                <a:ea typeface="Times New Roman" pitchFamily="18" charset="0"/>
                <a:cs typeface="Calibri" pitchFamily="34" charset="0"/>
              </a:rPr>
              <a:t>использ.название</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плоских ГФ для </a:t>
            </a:r>
            <a:r>
              <a:rPr kumimoji="0" lang="ru-RU" sz="2000" b="0" i="0" u="none" strike="noStrike" cap="none" normalizeH="0" baseline="0" dirty="0" err="1" smtClean="0">
                <a:ln>
                  <a:noFill/>
                </a:ln>
                <a:solidFill>
                  <a:srgbClr val="000000"/>
                </a:solidFill>
                <a:effectLst/>
                <a:latin typeface="Calibri" pitchFamily="34" charset="0"/>
                <a:ea typeface="Times New Roman" pitchFamily="18" charset="0"/>
                <a:cs typeface="Calibri" pitchFamily="34" charset="0"/>
              </a:rPr>
              <a:t>обознач.в</a:t>
            </a:r>
            <a:r>
              <a:rPr kumimoji="0" lang="ru-RU" sz="20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речи формы объемных предметов.</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194" name="Picture 2" descr="ÐÐ°ÑÑÐ¸Ð½ÐºÐ¸ Ð¿Ð¾ Ð·Ð°Ð¿ÑÐ¾ÑÑ Ð³ÐµÐ¾Ð¼ÐµÑÑÐ¸ÑÐµÑÐºÐ¸Ðµ ÑÐ¸Ð³ÑÑÑ"/>
          <p:cNvPicPr>
            <a:picLocks noChangeAspect="1" noChangeArrowheads="1"/>
          </p:cNvPicPr>
          <p:nvPr/>
        </p:nvPicPr>
        <p:blipFill>
          <a:blip r:embed="rId2"/>
          <a:srcRect t="8333" r="-3125" b="10416"/>
          <a:stretch>
            <a:fillRect/>
          </a:stretch>
        </p:blipFill>
        <p:spPr bwMode="auto">
          <a:xfrm rot="5400000">
            <a:off x="6530018" y="2315217"/>
            <a:ext cx="3286148" cy="194181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ÐÐ°ÑÑÐ¸Ð½ÐºÐ¸ Ð¿Ð¾ Ð·Ð°Ð¿ÑÐ¾ÑÑ ÑÑÐ°Ð¿Ñ Ð²Ð¾ÑÐ¿ÑÐ¸ÑÑÐ¸Ñ Ð³ÐµÐ¾Ð¼ÐµÑÑÐ¸ÑÐµÑÐºÐ¸Ñ ÑÐ¸Ð³ÑÑ Ð´ÐµÑÑÐ¼Ð¸"/>
          <p:cNvPicPr>
            <a:picLocks noChangeAspect="1" noChangeArrowheads="1"/>
          </p:cNvPicPr>
          <p:nvPr/>
        </p:nvPicPr>
        <p:blipFill>
          <a:blip r:embed="rId2"/>
          <a:srcRect t="16049" r="-926" b="44444"/>
          <a:stretch>
            <a:fillRect/>
          </a:stretch>
        </p:blipFill>
        <p:spPr bwMode="auto">
          <a:xfrm>
            <a:off x="-1" y="928670"/>
            <a:ext cx="9246621" cy="2714644"/>
          </a:xfrm>
          <a:prstGeom prst="rect">
            <a:avLst/>
          </a:prstGeom>
          <a:noFill/>
        </p:spPr>
      </p:pic>
      <p:pic>
        <p:nvPicPr>
          <p:cNvPr id="3" name="Picture 2"/>
          <p:cNvPicPr>
            <a:picLocks noChangeAspect="1" noChangeArrowheads="1"/>
          </p:cNvPicPr>
          <p:nvPr/>
        </p:nvPicPr>
        <p:blipFill>
          <a:blip r:embed="rId3" cstate="print"/>
          <a:srcRect/>
          <a:stretch>
            <a:fillRect/>
          </a:stretch>
        </p:blipFill>
        <p:spPr bwMode="auto">
          <a:xfrm>
            <a:off x="4857752" y="3786190"/>
            <a:ext cx="2448272" cy="2448272"/>
          </a:xfrm>
          <a:prstGeom prst="rect">
            <a:avLst/>
          </a:prstGeom>
          <a:noFill/>
          <a:ln w="9525">
            <a:noFill/>
            <a:miter lim="800000"/>
            <a:headEnd/>
            <a:tailEnd/>
          </a:ln>
          <a:effectLst/>
        </p:spPr>
      </p:pic>
      <p:pic>
        <p:nvPicPr>
          <p:cNvPr id="4" name="Picture 2" descr="ÐÐ¾ÑÐ¾Ð¶ÐµÐµ Ð¸Ð·Ð¾Ð±ÑÐ°Ð¶ÐµÐ½Ð¸Ðµ"/>
          <p:cNvPicPr>
            <a:picLocks noChangeAspect="1" noChangeArrowheads="1"/>
          </p:cNvPicPr>
          <p:nvPr/>
        </p:nvPicPr>
        <p:blipFill>
          <a:blip r:embed="rId4"/>
          <a:srcRect l="50001" t="26478" r="8333" b="32069"/>
          <a:stretch>
            <a:fillRect/>
          </a:stretch>
        </p:blipFill>
        <p:spPr bwMode="auto">
          <a:xfrm>
            <a:off x="1357290" y="3714752"/>
            <a:ext cx="2760104" cy="242889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928670"/>
            <a:ext cx="9144000" cy="2677656"/>
          </a:xfrm>
          <a:prstGeom prst="rect">
            <a:avLst/>
          </a:prstGeom>
        </p:spPr>
        <p:txBody>
          <a:bodyPr wrap="square">
            <a:spAutoFit/>
          </a:bodyPr>
          <a:lstStyle/>
          <a:p>
            <a:pPr algn="ctr"/>
            <a:r>
              <a:rPr lang="ru-RU" sz="2800" b="1" dirty="0" smtClean="0"/>
              <a:t>Вторая младшая группа (3-4 года)</a:t>
            </a:r>
            <a:r>
              <a:rPr lang="ru-RU" sz="2800" b="1" i="1" dirty="0" smtClean="0"/>
              <a:t/>
            </a:r>
            <a:br>
              <a:rPr lang="ru-RU" sz="2800" b="1" i="1" dirty="0" smtClean="0"/>
            </a:br>
            <a:endParaRPr lang="ru-RU" sz="2800" b="1" i="1" dirty="0" smtClean="0"/>
          </a:p>
          <a:p>
            <a:pPr algn="ctr"/>
            <a:r>
              <a:rPr lang="ru-RU" sz="2800" b="1" i="1" dirty="0" smtClean="0"/>
              <a:t>Форма. </a:t>
            </a:r>
            <a:r>
              <a:rPr lang="ru-RU" sz="2800" dirty="0" smtClean="0"/>
              <a:t>Познакомить с геометрическими фигурами: круг, квадрат, треугольник. Обследовать форму этих фигур, используя зрение и осязание.</a:t>
            </a:r>
            <a:br>
              <a:rPr lang="ru-RU" sz="2800" dirty="0" smtClean="0"/>
            </a:br>
            <a:endParaRPr lang="ru-RU" sz="2800" dirty="0"/>
          </a:p>
        </p:txBody>
      </p:sp>
      <p:pic>
        <p:nvPicPr>
          <p:cNvPr id="3" name="Picture 2" descr="ÐÐ¾ÑÐ¾Ð¶ÐµÐµ Ð¸Ð·Ð¾Ð±ÑÐ°Ð¶ÐµÐ½Ð¸Ðµ"/>
          <p:cNvPicPr>
            <a:picLocks noChangeAspect="1" noChangeArrowheads="1"/>
          </p:cNvPicPr>
          <p:nvPr/>
        </p:nvPicPr>
        <p:blipFill>
          <a:blip r:embed="rId2"/>
          <a:srcRect l="6767" t="11474" r="57706" b="52188"/>
          <a:stretch>
            <a:fillRect/>
          </a:stretch>
        </p:blipFill>
        <p:spPr bwMode="auto">
          <a:xfrm>
            <a:off x="3143240" y="3929066"/>
            <a:ext cx="2786082" cy="2520741"/>
          </a:xfrm>
          <a:prstGeom prst="rect">
            <a:avLst/>
          </a:prstGeom>
          <a:noFill/>
        </p:spPr>
      </p:pic>
      <p:pic>
        <p:nvPicPr>
          <p:cNvPr id="4" name="Picture 2" descr="ÐÐ¾ÑÐ¾Ð¶ÐµÐµ Ð¸Ð·Ð¾Ð±ÑÐ°Ð¶ÐµÐ½Ð¸Ðµ"/>
          <p:cNvPicPr>
            <a:picLocks noChangeAspect="1" noChangeArrowheads="1"/>
          </p:cNvPicPr>
          <p:nvPr/>
        </p:nvPicPr>
        <p:blipFill>
          <a:blip r:embed="rId2"/>
          <a:srcRect l="50001" t="26478" r="8333" b="32069"/>
          <a:stretch>
            <a:fillRect/>
          </a:stretch>
        </p:blipFill>
        <p:spPr bwMode="auto">
          <a:xfrm>
            <a:off x="0" y="3714752"/>
            <a:ext cx="2760104" cy="2428892"/>
          </a:xfrm>
          <a:prstGeom prst="rect">
            <a:avLst/>
          </a:prstGeom>
          <a:noFill/>
        </p:spPr>
      </p:pic>
      <p:pic>
        <p:nvPicPr>
          <p:cNvPr id="5" name="Picture 4" descr="ÐÐ°ÑÑÐ¸Ð½ÐºÐ¸ Ð¿Ð¾ Ð·Ð°Ð¿ÑÐ¾ÑÑ ÑÑÐµÑÐ³Ð¾Ð»ÑÐ½Ð¸Ðº"/>
          <p:cNvPicPr>
            <a:picLocks noChangeAspect="1" noChangeArrowheads="1"/>
          </p:cNvPicPr>
          <p:nvPr/>
        </p:nvPicPr>
        <p:blipFill>
          <a:blip r:embed="rId3"/>
          <a:srcRect/>
          <a:stretch>
            <a:fillRect/>
          </a:stretch>
        </p:blipFill>
        <p:spPr bwMode="auto">
          <a:xfrm>
            <a:off x="6118601" y="3786190"/>
            <a:ext cx="3025399" cy="2781977"/>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794802"/>
            <a:ext cx="8786842" cy="6063198"/>
          </a:xfrm>
          <a:prstGeom prst="rect">
            <a:avLst/>
          </a:prstGeom>
        </p:spPr>
        <p:txBody>
          <a:bodyPr wrap="square">
            <a:spAutoFit/>
          </a:bodyPr>
          <a:lstStyle/>
          <a:p>
            <a:pPr algn="ctr"/>
            <a:r>
              <a:rPr lang="ru-RU" sz="2800" b="1" dirty="0" smtClean="0"/>
              <a:t>            Средняя группа (4-5 лет)</a:t>
            </a:r>
          </a:p>
          <a:p>
            <a:pPr algn="ctr"/>
            <a:r>
              <a:rPr lang="ru-RU" sz="2400" b="1" i="1" dirty="0" smtClean="0"/>
              <a:t/>
            </a:r>
            <a:br>
              <a:rPr lang="ru-RU" sz="2400" b="1" i="1" dirty="0" smtClean="0"/>
            </a:br>
            <a:endParaRPr lang="ru-RU" sz="2400" b="1" i="1" dirty="0" smtClean="0"/>
          </a:p>
          <a:p>
            <a:pPr algn="ctr"/>
            <a:r>
              <a:rPr lang="ru-RU" sz="2400" b="1" i="1" dirty="0" smtClean="0"/>
              <a:t>Форма. </a:t>
            </a:r>
            <a:r>
              <a:rPr lang="ru-RU" sz="2400" dirty="0" smtClean="0"/>
              <a:t>Развивать представление детей о геометрических фигурах: круге, квадрата, треугольнике, а также шаре, кубе. Формировать умение выделять особые признаки фигур с помощью зрительного и осязательно-двигательного анализаторов (наличие или отсутствие углов, устойчивость, подвижность и др.). Познакомить детей с прямоугольником, сравнивая его с кругом, квадратом, треугольником. Учить различать и называть прямоугольник, его элементы: углы и стороны. Формировать представление о том, что фигуры могут быть разных размеров. Развивать умение соотносить форму предметов с известными детям геометрическими фигурами: тарелка — круг, платок — квадрат, мяч — шар, окно, дверь — прямоугольник и др.</a:t>
            </a:r>
            <a:endParaRPr lang="ru-RU" sz="2400" dirty="0"/>
          </a:p>
        </p:txBody>
      </p:sp>
      <p:pic>
        <p:nvPicPr>
          <p:cNvPr id="20486" name="Picture 6" descr="ÐÐ°ÑÑÐ¸Ð½ÐºÐ¸ Ð¿Ð¾ Ð·Ð°Ð¿ÑÐ¾ÑÑ ÑÐ°Ñ"/>
          <p:cNvPicPr>
            <a:picLocks noChangeAspect="1" noChangeArrowheads="1"/>
          </p:cNvPicPr>
          <p:nvPr/>
        </p:nvPicPr>
        <p:blipFill>
          <a:blip r:embed="rId2"/>
          <a:srcRect/>
          <a:stretch>
            <a:fillRect/>
          </a:stretch>
        </p:blipFill>
        <p:spPr bwMode="auto">
          <a:xfrm>
            <a:off x="357158" y="1"/>
            <a:ext cx="1943377" cy="1928802"/>
          </a:xfrm>
          <a:prstGeom prst="rect">
            <a:avLst/>
          </a:prstGeom>
          <a:noFill/>
        </p:spPr>
      </p:pic>
      <p:pic>
        <p:nvPicPr>
          <p:cNvPr id="20488" name="Picture 8" descr="ÐÐ¾ÑÐ¾Ð¶ÐµÐµ Ð¸Ð·Ð¾Ð±ÑÐ°Ð¶ÐµÐ½Ð¸Ðµ"/>
          <p:cNvPicPr>
            <a:picLocks noChangeAspect="1" noChangeArrowheads="1"/>
          </p:cNvPicPr>
          <p:nvPr/>
        </p:nvPicPr>
        <p:blipFill>
          <a:blip r:embed="rId3"/>
          <a:srcRect l="18013" t="14738" r="14847" b="18122"/>
          <a:stretch>
            <a:fillRect/>
          </a:stretch>
        </p:blipFill>
        <p:spPr bwMode="auto">
          <a:xfrm>
            <a:off x="7000892" y="0"/>
            <a:ext cx="2143108" cy="2143108"/>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261</TotalTime>
  <Words>954</Words>
  <PresentationFormat>Экран (4:3)</PresentationFormat>
  <Paragraphs>94</Paragraphs>
  <Slides>45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45</vt:i4>
      </vt:variant>
    </vt:vector>
  </HeadingPairs>
  <TitlesOfParts>
    <vt:vector size="46" baseType="lpstr">
      <vt:lpstr>Тема Office</vt:lpstr>
      <vt:lpstr>Формирование у дошкольников представлений о  геометрических фигурах</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Задание: выбери на картинке предметы круглой формы</vt:lpstr>
      <vt:lpstr>Задание: выбери на картинке предметы квадратной формы</vt:lpstr>
      <vt:lpstr>Слайд 40</vt:lpstr>
      <vt:lpstr>Задание: посчитай, сколько треугольников ты видишь на картинке</vt:lpstr>
      <vt:lpstr>Задание: соотнеси геометрическую фигуру с предметом</vt:lpstr>
      <vt:lpstr>Какие геометрические фигуры ты видишь на картинке?</vt:lpstr>
      <vt:lpstr>Слайд 44</vt:lpstr>
      <vt:lpstr>Слайд 45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1</cp:lastModifiedBy>
  <cp:revision>53</cp:revision>
  <dcterms:created xsi:type="dcterms:W3CDTF">2018-09-21T17:13:21Z</dcterms:created>
  <dcterms:modified xsi:type="dcterms:W3CDTF">2022-11-07T09:58:46Z</dcterms:modified>
</cp:coreProperties>
</file>