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30"/>
  </p:notesMasterIdLst>
  <p:sldIdLst>
    <p:sldId id="282" r:id="rId2"/>
    <p:sldId id="277" r:id="rId3"/>
    <p:sldId id="280" r:id="rId4"/>
    <p:sldId id="276" r:id="rId5"/>
    <p:sldId id="281" r:id="rId6"/>
    <p:sldId id="284" r:id="rId7"/>
    <p:sldId id="293" r:id="rId8"/>
    <p:sldId id="285" r:id="rId9"/>
    <p:sldId id="286" r:id="rId10"/>
    <p:sldId id="288" r:id="rId11"/>
    <p:sldId id="294" r:id="rId12"/>
    <p:sldId id="290" r:id="rId13"/>
    <p:sldId id="291" r:id="rId14"/>
    <p:sldId id="296" r:id="rId15"/>
    <p:sldId id="300" r:id="rId16"/>
    <p:sldId id="309" r:id="rId17"/>
    <p:sldId id="310" r:id="rId18"/>
    <p:sldId id="331" r:id="rId19"/>
    <p:sldId id="332" r:id="rId20"/>
    <p:sldId id="333" r:id="rId21"/>
    <p:sldId id="334" r:id="rId22"/>
    <p:sldId id="317" r:id="rId23"/>
    <p:sldId id="335" r:id="rId24"/>
    <p:sldId id="319" r:id="rId25"/>
    <p:sldId id="336" r:id="rId26"/>
    <p:sldId id="322" r:id="rId27"/>
    <p:sldId id="298" r:id="rId28"/>
    <p:sldId id="337"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446"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21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B07E00-6D00-45D4-9ACC-58DE331862D2}" type="datetimeFigureOut">
              <a:rPr lang="ru-RU" smtClean="0"/>
              <a:pPr/>
              <a:t>09.11.2022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027682-58BC-48A7-A67A-FC85CBC58964}" type="slidenum">
              <a:rPr lang="ru-RU" smtClean="0"/>
              <a:pPr/>
              <a:t>‹#›</a:t>
            </a:fld>
            <a:endParaRPr lang="ru-RU"/>
          </a:p>
        </p:txBody>
      </p:sp>
    </p:spTree>
    <p:extLst>
      <p:ext uri="{BB962C8B-B14F-4D97-AF65-F5344CB8AC3E}">
        <p14:creationId xmlns:p14="http://schemas.microsoft.com/office/powerpoint/2010/main" val="298582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2A8802B-DBDD-48FF-8072-E4E960C51360}" type="datetimeFigureOut">
              <a:rPr lang="ru-RU" smtClean="0"/>
              <a:pPr/>
              <a:t>09.11.2022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85F3C2E1-1ED6-4CE0-AFB4-13894F7BA4E3}" type="slidenum">
              <a:rPr lang="ru-RU" smtClean="0"/>
              <a:pPr/>
              <a:t>‹#›</a:t>
            </a:fld>
            <a:endParaRPr lang="ru-RU"/>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2A8802B-DBDD-48FF-8072-E4E960C51360}" type="datetimeFigureOut">
              <a:rPr lang="ru-RU" smtClean="0"/>
              <a:pPr/>
              <a:t>09.11.2022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F3C2E1-1ED6-4CE0-AFB4-13894F7BA4E3}" type="slidenum">
              <a:rPr lang="ru-RU" smtClean="0"/>
              <a:pPr/>
              <a:t>‹#›</a:t>
            </a:fld>
            <a:endParaRPr lang="ru-RU"/>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2A8802B-DBDD-48FF-8072-E4E960C51360}" type="datetimeFigureOut">
              <a:rPr lang="ru-RU" smtClean="0"/>
              <a:pPr/>
              <a:t>09.11.2022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F3C2E1-1ED6-4CE0-AFB4-13894F7BA4E3}" type="slidenum">
              <a:rPr lang="ru-RU" smtClean="0"/>
              <a:pPr/>
              <a:t>‹#›</a:t>
            </a:fld>
            <a:endParaRPr lang="ru-RU"/>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2A8802B-DBDD-48FF-8072-E4E960C51360}" type="datetimeFigureOut">
              <a:rPr lang="ru-RU" smtClean="0"/>
              <a:pPr/>
              <a:t>09.11.2022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F3C2E1-1ED6-4CE0-AFB4-13894F7BA4E3}"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2A8802B-DBDD-48FF-8072-E4E960C51360}" type="datetimeFigureOut">
              <a:rPr lang="ru-RU" smtClean="0"/>
              <a:pPr/>
              <a:t>09.11.2022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F3C2E1-1ED6-4CE0-AFB4-13894F7BA4E3}"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2A8802B-DBDD-48FF-8072-E4E960C51360}" type="datetimeFigureOut">
              <a:rPr lang="ru-RU" smtClean="0"/>
              <a:pPr/>
              <a:t>09.11.2022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F3C2E1-1ED6-4CE0-AFB4-13894F7BA4E3}"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2A8802B-DBDD-48FF-8072-E4E960C51360}" type="datetimeFigureOut">
              <a:rPr lang="ru-RU" smtClean="0"/>
              <a:pPr/>
              <a:t>09.11.2022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5F3C2E1-1ED6-4CE0-AFB4-13894F7BA4E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2A8802B-DBDD-48FF-8072-E4E960C51360}" type="datetimeFigureOut">
              <a:rPr lang="ru-RU" smtClean="0"/>
              <a:pPr/>
              <a:t>09.11.2022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5F3C2E1-1ED6-4CE0-AFB4-13894F7BA4E3}"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2A8802B-DBDD-48FF-8072-E4E960C51360}" type="datetimeFigureOut">
              <a:rPr lang="ru-RU" smtClean="0"/>
              <a:pPr/>
              <a:t>09.11.2022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5F3C2E1-1ED6-4CE0-AFB4-13894F7BA4E3}" type="slidenum">
              <a:rPr lang="ru-RU" smtClean="0"/>
              <a:pPr/>
              <a:t>‹#›</a:t>
            </a:fld>
            <a:endParaRPr lang="ru-RU"/>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2A8802B-DBDD-48FF-8072-E4E960C51360}" type="datetimeFigureOut">
              <a:rPr lang="ru-RU" smtClean="0"/>
              <a:pPr/>
              <a:t>09.11.2022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F3C2E1-1ED6-4CE0-AFB4-13894F7BA4E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2A8802B-DBDD-48FF-8072-E4E960C51360}" type="datetimeFigureOut">
              <a:rPr lang="ru-RU" smtClean="0"/>
              <a:pPr/>
              <a:t>09.11.2022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85F3C2E1-1ED6-4CE0-AFB4-13894F7BA4E3}"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2A8802B-DBDD-48FF-8072-E4E960C51360}" type="datetimeFigureOut">
              <a:rPr lang="ru-RU" smtClean="0"/>
              <a:pPr/>
              <a:t>09.11.2022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5F3C2E1-1ED6-4CE0-AFB4-13894F7BA4E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wipe dir="d"/>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2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5.jpeg"/></Relationships>
</file>

<file path=ppt/slides/_rels/slide28.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4" name="Picture 2" descr="C:\Users\User\Desktop\588yUgP844U.jpg"/>
          <p:cNvPicPr>
            <a:picLocks noChangeAspect="1" noChangeArrowheads="1"/>
          </p:cNvPicPr>
          <p:nvPr/>
        </p:nvPicPr>
        <p:blipFill>
          <a:blip r:embed="rId2" cstate="print"/>
          <a:srcRect/>
          <a:stretch>
            <a:fillRect/>
          </a:stretch>
        </p:blipFill>
        <p:spPr bwMode="auto">
          <a:xfrm>
            <a:off x="467544" y="260648"/>
            <a:ext cx="8208912" cy="6165304"/>
          </a:xfrm>
          <a:prstGeom prst="rect">
            <a:avLst/>
          </a:prstGeom>
          <a:noFill/>
        </p:spPr>
      </p:pic>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95736" y="1628800"/>
            <a:ext cx="6624736" cy="4378491"/>
          </a:xfrm>
        </p:spPr>
        <p:txBody>
          <a:bodyPr>
            <a:normAutofit/>
          </a:bodyPr>
          <a:lstStyle/>
          <a:p>
            <a:pPr algn="just">
              <a:buNone/>
            </a:pPr>
            <a:r>
              <a:rPr lang="ru-RU" sz="20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Владимир Викторович Першин </a:t>
            </a:r>
            <a:r>
              <a:rPr lang="ru-RU" sz="2400" dirty="0" smtClean="0">
                <a:latin typeface="Times New Roman" pitchFamily="18" charset="0"/>
                <a:cs typeface="Times New Roman" pitchFamily="18" charset="0"/>
              </a:rPr>
              <a:t>— советский и российский учёный, доктор технических наук, профессор Кузбасского государственного технического университета, действительный член Академии горных наук, Почётный работник топливно-энергетического комплекса, Почётный горняк, Почетный профессор Кузбасса, Почётный профессор </a:t>
            </a:r>
            <a:r>
              <a:rPr lang="ru-RU" sz="2400" dirty="0" err="1" smtClean="0">
                <a:latin typeface="Times New Roman" pitchFamily="18" charset="0"/>
                <a:cs typeface="Times New Roman" pitchFamily="18" charset="0"/>
              </a:rPr>
              <a:t>Шаньдунского</a:t>
            </a:r>
            <a:r>
              <a:rPr lang="ru-RU" sz="2400" dirty="0" smtClean="0">
                <a:latin typeface="Times New Roman" pitchFamily="18" charset="0"/>
                <a:cs typeface="Times New Roman" pitchFamily="18" charset="0"/>
              </a:rPr>
              <a:t> горного института (КНР), Почётный строитель России.</a:t>
            </a:r>
          </a:p>
          <a:p>
            <a:endParaRPr lang="ru-RU" sz="2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r>
              <a:rPr lang="ru-RU" sz="3600" b="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Известные выпускники</a:t>
            </a:r>
            <a:endParaRPr lang="ru-RU" sz="36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0722" name="Picture 2" descr="C:\Users\User\Desktop\Без названия (5).jpg"/>
          <p:cNvPicPr>
            <a:picLocks noChangeAspect="1" noChangeArrowheads="1"/>
          </p:cNvPicPr>
          <p:nvPr/>
        </p:nvPicPr>
        <p:blipFill>
          <a:blip r:embed="rId2" cstate="print"/>
          <a:srcRect/>
          <a:stretch>
            <a:fillRect/>
          </a:stretch>
        </p:blipFill>
        <p:spPr bwMode="auto">
          <a:xfrm>
            <a:off x="467544" y="1772816"/>
            <a:ext cx="1944216" cy="26056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User\Desktop\Gorbachev_TF.jpg"/>
          <p:cNvPicPr>
            <a:picLocks noChangeAspect="1" noChangeArrowheads="1"/>
          </p:cNvPicPr>
          <p:nvPr/>
        </p:nvPicPr>
        <p:blipFill>
          <a:blip r:embed="rId2" cstate="print"/>
          <a:srcRect/>
          <a:stretch>
            <a:fillRect/>
          </a:stretch>
        </p:blipFill>
        <p:spPr bwMode="auto">
          <a:xfrm>
            <a:off x="827584" y="620688"/>
            <a:ext cx="1656184" cy="2475075"/>
          </a:xfrm>
          <a:prstGeom prst="rect">
            <a:avLst/>
          </a:prstGeom>
          <a:noFill/>
        </p:spPr>
      </p:pic>
      <p:sp>
        <p:nvSpPr>
          <p:cNvPr id="5" name="Прямоугольник 4"/>
          <p:cNvSpPr/>
          <p:nvPr/>
        </p:nvSpPr>
        <p:spPr>
          <a:xfrm>
            <a:off x="2771800" y="764704"/>
            <a:ext cx="5544616" cy="1077218"/>
          </a:xfrm>
          <a:prstGeom prst="rect">
            <a:avLst/>
          </a:prstGeom>
        </p:spPr>
        <p:txBody>
          <a:bodyPr wrap="square">
            <a:spAutoFit/>
          </a:bodyPr>
          <a:lstStyle/>
          <a:p>
            <a:r>
              <a:rPr lang="ru-RU" sz="2400" b="1" dirty="0" smtClean="0">
                <a:latin typeface="Times New Roman" pitchFamily="18" charset="0"/>
                <a:cs typeface="Times New Roman" pitchFamily="18" charset="0"/>
              </a:rPr>
              <a:t>Тимофей Фёдорович Горбачев</a:t>
            </a: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Герой Социалистического труда, профессор, первый ректор </a:t>
            </a:r>
            <a:r>
              <a:rPr lang="ru-RU" sz="2000" dirty="0" err="1" smtClean="0">
                <a:latin typeface="Times New Roman" pitchFamily="18" charset="0"/>
                <a:cs typeface="Times New Roman" pitchFamily="18" charset="0"/>
              </a:rPr>
              <a:t>КузГТУ</a:t>
            </a:r>
            <a:endParaRPr lang="ru-RU" sz="2000" dirty="0">
              <a:latin typeface="Times New Roman" pitchFamily="18" charset="0"/>
              <a:cs typeface="Times New Roman" pitchFamily="18" charset="0"/>
            </a:endParaRPr>
          </a:p>
        </p:txBody>
      </p:sp>
      <p:pic>
        <p:nvPicPr>
          <p:cNvPr id="36865" name="Рисунок 14" descr="https://lh4.googleusercontent.com/VYhBeKjuZXRm9a_NsOlv4mmkoeepIuomKhR3H5Y79FOU3MLLSIhyhye6BaQWCqA-WCgGQCLBZOlGArKWdzsgtML-aIZ5d1OGRsmg1mT2ulz5EhDbdnDTbhKV5SYKuwLJZsU5UdBu5TjsRvFZKV82xRcrl0og1o-OUkscgPfedarAjOAOKbMi-IPJnvdieQ=s0"/>
          <p:cNvPicPr>
            <a:picLocks noChangeAspect="1" noChangeArrowheads="1"/>
          </p:cNvPicPr>
          <p:nvPr/>
        </p:nvPicPr>
        <p:blipFill>
          <a:blip r:embed="rId3" cstate="print"/>
          <a:srcRect/>
          <a:stretch>
            <a:fillRect/>
          </a:stretch>
        </p:blipFill>
        <p:spPr bwMode="auto">
          <a:xfrm>
            <a:off x="899592" y="3754216"/>
            <a:ext cx="1522090" cy="2258183"/>
          </a:xfrm>
          <a:prstGeom prst="rect">
            <a:avLst/>
          </a:prstGeom>
          <a:noFill/>
          <a:ln w="9525">
            <a:noFill/>
            <a:miter lim="800000"/>
            <a:headEnd/>
            <a:tailEnd/>
          </a:ln>
        </p:spPr>
      </p:pic>
      <p:sp>
        <p:nvSpPr>
          <p:cNvPr id="6" name="Прямоугольник 5"/>
          <p:cNvSpPr/>
          <p:nvPr/>
        </p:nvSpPr>
        <p:spPr>
          <a:xfrm>
            <a:off x="3203848" y="260648"/>
            <a:ext cx="4968552" cy="523220"/>
          </a:xfrm>
          <a:prstGeom prst="rect">
            <a:avLst/>
          </a:prstGeom>
        </p:spPr>
        <p:txBody>
          <a:bodyPr wrap="square">
            <a:spAutoFit/>
          </a:bodyPr>
          <a:lstStyle/>
          <a:p>
            <a:pPr lvl="0" algn="r" fontAlgn="base">
              <a:spcBef>
                <a:spcPct val="0"/>
              </a:spcBef>
              <a:spcAft>
                <a:spcPct val="0"/>
              </a:spcAft>
            </a:pPr>
            <a:r>
              <a:rPr lang="ru-RU" sz="2800" b="1" dirty="0" smtClean="0">
                <a:solidFill>
                  <a:srgbClr val="C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Люди науки</a:t>
            </a:r>
            <a:endParaRPr lang="ru-RU" sz="28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Прямоугольник 6"/>
          <p:cNvSpPr/>
          <p:nvPr/>
        </p:nvSpPr>
        <p:spPr>
          <a:xfrm>
            <a:off x="2771800" y="4005064"/>
            <a:ext cx="5544616" cy="2000548"/>
          </a:xfrm>
          <a:prstGeom prst="rect">
            <a:avLst/>
          </a:prstGeom>
        </p:spPr>
        <p:txBody>
          <a:bodyPr wrap="square">
            <a:spAutoFit/>
          </a:bodyPr>
          <a:lstStyle/>
          <a:p>
            <a:pPr algn="just"/>
            <a:r>
              <a:rPr lang="ru-RU" b="1" dirty="0" smtClean="0"/>
              <a:t> </a:t>
            </a:r>
            <a:r>
              <a:rPr lang="ru-RU" sz="2400" b="1" dirty="0" smtClean="0">
                <a:latin typeface="Times New Roman" pitchFamily="18" charset="0"/>
                <a:cs typeface="Times New Roman" pitchFamily="18" charset="0"/>
              </a:rPr>
              <a:t>Грицко Геннадий Игнатьевич</a:t>
            </a:r>
            <a:r>
              <a:rPr lang="ru-RU"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выдающийся учёный в области горных наук. Член-корреспондент АН СССР (1990), доктор технических наук (1968), профессор (1970). Почётный гражданин Кемеровской области. </a:t>
            </a:r>
            <a:r>
              <a:rPr lang="ru-RU" sz="2000" dirty="0" err="1" smtClean="0">
                <a:latin typeface="Times New Roman" pitchFamily="18" charset="0"/>
                <a:cs typeface="Times New Roman" pitchFamily="18" charset="0"/>
              </a:rPr>
              <a:t>Геомеханик</a:t>
            </a: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Tree>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Хямяляйнен Вениамин Анатольевич"/>
          <p:cNvPicPr>
            <a:picLocks noChangeAspect="1" noChangeArrowheads="1"/>
          </p:cNvPicPr>
          <p:nvPr/>
        </p:nvPicPr>
        <p:blipFill>
          <a:blip r:embed="rId2" cstate="print"/>
          <a:srcRect/>
          <a:stretch>
            <a:fillRect/>
          </a:stretch>
        </p:blipFill>
        <p:spPr bwMode="auto">
          <a:xfrm>
            <a:off x="408378" y="764704"/>
            <a:ext cx="1465388" cy="1783457"/>
          </a:xfrm>
          <a:prstGeom prst="rect">
            <a:avLst/>
          </a:prstGeom>
          <a:noFill/>
          <a:ln w="9525">
            <a:noFill/>
            <a:miter lim="800000"/>
            <a:headEnd/>
            <a:tailEnd/>
          </a:ln>
        </p:spPr>
      </p:pic>
      <p:sp>
        <p:nvSpPr>
          <p:cNvPr id="5" name="Прямоугольник 4"/>
          <p:cNvSpPr/>
          <p:nvPr/>
        </p:nvSpPr>
        <p:spPr>
          <a:xfrm>
            <a:off x="1907704" y="620688"/>
            <a:ext cx="6552728" cy="2616101"/>
          </a:xfrm>
          <a:prstGeom prst="rect">
            <a:avLst/>
          </a:prstGeom>
        </p:spPr>
        <p:txBody>
          <a:bodyPr wrap="square">
            <a:spAutoFit/>
          </a:bodyPr>
          <a:lstStyle/>
          <a:p>
            <a:pPr algn="just"/>
            <a:r>
              <a:rPr lang="ru-RU" dirty="0" smtClean="0"/>
              <a:t> </a:t>
            </a:r>
            <a:r>
              <a:rPr lang="ru-RU" sz="2400" b="1" dirty="0" err="1" smtClean="0">
                <a:latin typeface="Times New Roman" pitchFamily="18" charset="0"/>
                <a:cs typeface="Times New Roman" pitchFamily="18" charset="0"/>
              </a:rPr>
              <a:t>Хямяляйнен</a:t>
            </a:r>
            <a:r>
              <a:rPr lang="ru-RU" sz="2400" b="1" dirty="0" smtClean="0">
                <a:latin typeface="Times New Roman" pitchFamily="18" charset="0"/>
                <a:cs typeface="Times New Roman" pitchFamily="18" charset="0"/>
              </a:rPr>
              <a:t> Вениамин Анатольевич</a:t>
            </a:r>
            <a:r>
              <a:rPr lang="ru-RU" dirty="0" smtClean="0"/>
              <a:t>, </a:t>
            </a:r>
            <a:r>
              <a:rPr lang="ru-RU" sz="2000" dirty="0" smtClean="0">
                <a:latin typeface="Times New Roman" pitchFamily="18" charset="0"/>
                <a:cs typeface="Times New Roman" pitchFamily="18" charset="0"/>
              </a:rPr>
              <a:t>доктор технических наук, Заведующий кафедрой теоретической и геотехнической механики </a:t>
            </a:r>
            <a:r>
              <a:rPr lang="ru-RU" sz="2000" dirty="0" err="1" smtClean="0">
                <a:latin typeface="Times New Roman" pitchFamily="18" charset="0"/>
                <a:cs typeface="Times New Roman" pitchFamily="18" charset="0"/>
              </a:rPr>
              <a:t>КузГТУ</a:t>
            </a:r>
            <a:r>
              <a:rPr lang="ru-RU" sz="2000" dirty="0" smtClean="0">
                <a:latin typeface="Times New Roman" pitchFamily="18" charset="0"/>
                <a:cs typeface="Times New Roman" pitchFamily="18" charset="0"/>
              </a:rPr>
              <a:t>, Почётный работник высшего профессионального образования РФ, академик Российской академии естественных наук, Почётный работник угольной промышленности, Заслуженный деятель науки РФ, Почётный профессор Кузбасса, Почётный профессор </a:t>
            </a:r>
            <a:r>
              <a:rPr lang="ru-RU" sz="2000" dirty="0" err="1" smtClean="0">
                <a:latin typeface="Times New Roman" pitchFamily="18" charset="0"/>
                <a:cs typeface="Times New Roman" pitchFamily="18" charset="0"/>
              </a:rPr>
              <a:t>КузГТУ</a:t>
            </a:r>
            <a:r>
              <a:rPr lang="ru-RU" sz="2000" dirty="0" smtClean="0">
                <a:latin typeface="Times New Roman" pitchFamily="18" charset="0"/>
                <a:cs typeface="Times New Roman" pitchFamily="18" charset="0"/>
              </a:rPr>
              <a:t>, лауреат премии Кузбасса.</a:t>
            </a:r>
            <a:endParaRPr lang="ru-RU" sz="2000" dirty="0">
              <a:latin typeface="Times New Roman" pitchFamily="18" charset="0"/>
              <a:cs typeface="Times New Roman" pitchFamily="18" charset="0"/>
            </a:endParaRPr>
          </a:p>
        </p:txBody>
      </p:sp>
      <p:sp>
        <p:nvSpPr>
          <p:cNvPr id="18433" name="Rectangle 1"/>
          <p:cNvSpPr>
            <a:spLocks noChangeArrowheads="1"/>
          </p:cNvSpPr>
          <p:nvPr/>
        </p:nvSpPr>
        <p:spPr bwMode="auto">
          <a:xfrm>
            <a:off x="3491880" y="0"/>
            <a:ext cx="453650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C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Люди науки</a:t>
            </a:r>
            <a:endParaRPr kumimoji="0" lang="ru-RU" sz="2800" b="0" i="0" u="none" strike="noStrike" cap="none" normalizeH="0" baseline="0" dirty="0" smtClean="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2769" name="Рисунок 15" descr="https://lh6.googleusercontent.com/6lqnTBuEPT80j7QfIH0lIjLlavzY2dnL5TdbojTbpZGQgi-F7-ynnKtzdPaE-HtRh5SuNXtmtFY-SM3P8VlmpNIk9LGXARUJo2SCudVnZWZ6SdgnAVk2bjs-nu3YypM2HgFoOXKIfqCm-YhHXgQj3Mw6WPWPgdbF6Z9NMrUV4bTq9N7bumDpEqgk3lxTYw=s0"/>
          <p:cNvPicPr>
            <a:picLocks noChangeAspect="1" noChangeArrowheads="1"/>
          </p:cNvPicPr>
          <p:nvPr/>
        </p:nvPicPr>
        <p:blipFill>
          <a:blip r:embed="rId3" cstate="print"/>
          <a:srcRect/>
          <a:stretch>
            <a:fillRect/>
          </a:stretch>
        </p:blipFill>
        <p:spPr bwMode="auto">
          <a:xfrm>
            <a:off x="827584" y="3501008"/>
            <a:ext cx="1630827" cy="1951856"/>
          </a:xfrm>
          <a:prstGeom prst="rect">
            <a:avLst/>
          </a:prstGeom>
          <a:noFill/>
          <a:ln w="9525">
            <a:noFill/>
            <a:miter lim="800000"/>
            <a:headEnd/>
            <a:tailEnd/>
          </a:ln>
        </p:spPr>
      </p:pic>
      <p:sp>
        <p:nvSpPr>
          <p:cNvPr id="6" name="Прямоугольник 5"/>
          <p:cNvSpPr/>
          <p:nvPr/>
        </p:nvSpPr>
        <p:spPr>
          <a:xfrm>
            <a:off x="2483768" y="3573016"/>
            <a:ext cx="5976664" cy="2000548"/>
          </a:xfrm>
          <a:prstGeom prst="rect">
            <a:avLst/>
          </a:prstGeom>
        </p:spPr>
        <p:txBody>
          <a:bodyPr wrap="square">
            <a:spAutoFit/>
          </a:bodyPr>
          <a:lstStyle/>
          <a:p>
            <a:pPr algn="just"/>
            <a:r>
              <a:rPr lang="ru-RU" sz="2400" b="1" dirty="0" smtClean="0">
                <a:latin typeface="Times New Roman" pitchFamily="18" charset="0"/>
                <a:cs typeface="Times New Roman" pitchFamily="18" charset="0"/>
              </a:rPr>
              <a:t>Конторович Алексей </a:t>
            </a:r>
            <a:r>
              <a:rPr lang="ru-RU" sz="2400" b="1" dirty="0" err="1" smtClean="0">
                <a:latin typeface="Times New Roman" pitchFamily="18" charset="0"/>
                <a:cs typeface="Times New Roman" pitchFamily="18" charset="0"/>
              </a:rPr>
              <a:t>Эмильевич</a:t>
            </a:r>
            <a:r>
              <a:rPr lang="ru-RU" b="1" dirty="0" smtClean="0"/>
              <a:t>, </a:t>
            </a:r>
            <a:r>
              <a:rPr lang="ru-RU" sz="2000" dirty="0" smtClean="0">
                <a:latin typeface="Times New Roman" pitchFamily="18" charset="0"/>
                <a:cs typeface="Times New Roman" pitchFamily="18" charset="0"/>
              </a:rPr>
              <a:t>всемирно известный специалист в области геологии нефти и газа, органической геохимии, математической геологии. Председатель Президиума </a:t>
            </a:r>
            <a:r>
              <a:rPr lang="ru-RU" sz="2000" dirty="0" err="1" smtClean="0">
                <a:latin typeface="Times New Roman" pitchFamily="18" charset="0"/>
                <a:cs typeface="Times New Roman" pitchFamily="18" charset="0"/>
              </a:rPr>
              <a:t>КемНЦ</a:t>
            </a:r>
            <a:r>
              <a:rPr lang="ru-RU" sz="2000" dirty="0" smtClean="0">
                <a:latin typeface="Times New Roman" pitchFamily="18" charset="0"/>
                <a:cs typeface="Times New Roman" pitchFamily="18" charset="0"/>
              </a:rPr>
              <a:t> СО РАН, академик. Почётный гражданин Кемеровской области.</a:t>
            </a:r>
            <a:endParaRPr lang="ru-RU" sz="2000" dirty="0">
              <a:latin typeface="Times New Roman" pitchFamily="18" charset="0"/>
              <a:cs typeface="Times New Roman" pitchFamily="18" charset="0"/>
            </a:endParaRPr>
          </a:p>
        </p:txBody>
      </p:sp>
    </p:spTree>
  </p:cSld>
  <p:clrMapOvr>
    <a:masterClrMapping/>
  </p:clrMapOvr>
  <p:transition>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Рисунок 19" descr="https://lh3.googleusercontent.com/n5uEYAflu7tgYUW0nYA4o9xH0Lq7uWBGGFFZUwZgc6CY7leZhHGuDgHbWfbWwB4D_AlTIsTIOTTNRL2WySUXobppC9EHGt1sMcBNbQqa71-f2if-kKfYYhe28qznFl7rC1L7ugEXQB4tfc-V0wAvNgRIssUBK9UNwjBlCZFTAo0D4rzdryukTgN22XD1EA=s0"/>
          <p:cNvPicPr>
            <a:picLocks noChangeAspect="1" noChangeArrowheads="1"/>
          </p:cNvPicPr>
          <p:nvPr/>
        </p:nvPicPr>
        <p:blipFill>
          <a:blip r:embed="rId2" cstate="print"/>
          <a:srcRect/>
          <a:stretch>
            <a:fillRect/>
          </a:stretch>
        </p:blipFill>
        <p:spPr bwMode="auto">
          <a:xfrm>
            <a:off x="539552" y="692696"/>
            <a:ext cx="1332148" cy="1800200"/>
          </a:xfrm>
          <a:prstGeom prst="rect">
            <a:avLst/>
          </a:prstGeom>
          <a:noFill/>
          <a:ln w="9525">
            <a:noFill/>
            <a:miter lim="800000"/>
            <a:headEnd/>
            <a:tailEnd/>
          </a:ln>
        </p:spPr>
      </p:pic>
      <p:sp>
        <p:nvSpPr>
          <p:cNvPr id="5" name="Прямоугольник 4"/>
          <p:cNvSpPr/>
          <p:nvPr/>
        </p:nvSpPr>
        <p:spPr>
          <a:xfrm>
            <a:off x="2123728" y="548680"/>
            <a:ext cx="6336704" cy="2000548"/>
          </a:xfrm>
          <a:prstGeom prst="rect">
            <a:avLst/>
          </a:prstGeom>
        </p:spPr>
        <p:txBody>
          <a:bodyPr wrap="square">
            <a:spAutoFit/>
          </a:bodyPr>
          <a:lstStyle/>
          <a:p>
            <a:pPr algn="just"/>
            <a:r>
              <a:rPr lang="ru-RU" sz="2400" b="1" dirty="0" smtClean="0">
                <a:latin typeface="Times New Roman" pitchFamily="18" charset="0"/>
                <a:cs typeface="Times New Roman" pitchFamily="18" charset="0"/>
              </a:rPr>
              <a:t>Романов Владимир Павлович </a:t>
            </a:r>
            <a:r>
              <a:rPr lang="ru-RU" dirty="0" smtClean="0"/>
              <a:t>(</a:t>
            </a:r>
            <a:r>
              <a:rPr lang="ru-RU" sz="2000" dirty="0" smtClean="0">
                <a:latin typeface="Times New Roman" pitchFamily="18" charset="0"/>
                <a:cs typeface="Times New Roman" pitchFamily="18" charset="0"/>
              </a:rPr>
              <a:t>1915-2002).</a:t>
            </a: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 Академик Российской горной академии. Герой Социалистического труда. Дважды Заслуженный шахтёр России. Почётный гражданин Кемеровской области. С 1994 года он являлся директором фонда «Шахтёрская память»,</a:t>
            </a:r>
            <a:endParaRPr lang="ru-RU" sz="2000" dirty="0">
              <a:latin typeface="Times New Roman" pitchFamily="18" charset="0"/>
              <a:cs typeface="Times New Roman" pitchFamily="18" charset="0"/>
            </a:endParaRPr>
          </a:p>
        </p:txBody>
      </p:sp>
      <p:pic>
        <p:nvPicPr>
          <p:cNvPr id="31745" name="Рисунок 1" descr="http://library.kuzstu.ru/method/person_foto/korotkov.jpg"/>
          <p:cNvPicPr>
            <a:picLocks noChangeAspect="1" noChangeArrowheads="1"/>
          </p:cNvPicPr>
          <p:nvPr/>
        </p:nvPicPr>
        <p:blipFill>
          <a:blip r:embed="rId3" cstate="print"/>
          <a:srcRect/>
          <a:stretch>
            <a:fillRect/>
          </a:stretch>
        </p:blipFill>
        <p:spPr bwMode="auto">
          <a:xfrm>
            <a:off x="531866" y="3068960"/>
            <a:ext cx="1342327" cy="1911474"/>
          </a:xfrm>
          <a:prstGeom prst="rect">
            <a:avLst/>
          </a:prstGeom>
          <a:noFill/>
          <a:ln w="9525">
            <a:noFill/>
            <a:miter lim="800000"/>
            <a:headEnd/>
            <a:tailEnd/>
          </a:ln>
        </p:spPr>
      </p:pic>
      <p:sp>
        <p:nvSpPr>
          <p:cNvPr id="6" name="Прямоугольник 5"/>
          <p:cNvSpPr/>
          <p:nvPr/>
        </p:nvSpPr>
        <p:spPr>
          <a:xfrm>
            <a:off x="2286000" y="2828836"/>
            <a:ext cx="6246440" cy="3200876"/>
          </a:xfrm>
          <a:prstGeom prst="rect">
            <a:avLst/>
          </a:prstGeom>
        </p:spPr>
        <p:txBody>
          <a:bodyPr wrap="square">
            <a:spAutoFit/>
          </a:bodyPr>
          <a:lstStyle/>
          <a:p>
            <a:pPr algn="just"/>
            <a:r>
              <a:rPr lang="ru-RU" sz="2400" b="1" dirty="0" smtClean="0">
                <a:latin typeface="Times New Roman" pitchFamily="18" charset="0"/>
                <a:cs typeface="Times New Roman" pitchFamily="18" charset="0"/>
              </a:rPr>
              <a:t>Коротков Александр Николаевич</a:t>
            </a:r>
            <a:r>
              <a:rPr lang="ru-RU" dirty="0" smtClean="0"/>
              <a:t>, </a:t>
            </a:r>
            <a:r>
              <a:rPr lang="ru-RU" sz="2000" dirty="0" smtClean="0">
                <a:latin typeface="Times New Roman" pitchFamily="18" charset="0"/>
                <a:cs typeface="Times New Roman" pitchFamily="18" charset="0"/>
              </a:rPr>
              <a:t>доктор технических наук, профессор, Заслуженный работник Высшей школы РФ. Труд учёного отмечен медалями: «50 лет </a:t>
            </a:r>
            <a:r>
              <a:rPr lang="ru-RU" sz="2000" dirty="0" err="1" smtClean="0">
                <a:latin typeface="Times New Roman" pitchFamily="18" charset="0"/>
                <a:cs typeface="Times New Roman" pitchFamily="18" charset="0"/>
              </a:rPr>
              <a:t>КузГТУ</a:t>
            </a:r>
            <a:r>
              <a:rPr lang="ru-RU" sz="2000" dirty="0" smtClean="0">
                <a:latin typeface="Times New Roman" pitchFamily="18" charset="0"/>
                <a:cs typeface="Times New Roman" pitchFamily="18" charset="0"/>
              </a:rPr>
              <a:t>» (2000), «Медаль имени Альфреда Нобеля» (2007), «За веру и добро» (2008), «65 лет Кемеровской области» (2008), «За заслуги перед университетом» (2014), нагрудными знаками: «Честь и слава </a:t>
            </a:r>
            <a:r>
              <a:rPr lang="ru-RU" sz="2000" dirty="0" err="1" smtClean="0">
                <a:latin typeface="Times New Roman" pitchFamily="18" charset="0"/>
                <a:cs typeface="Times New Roman" pitchFamily="18" charset="0"/>
              </a:rPr>
              <a:t>КузГТУ</a:t>
            </a:r>
            <a:r>
              <a:rPr lang="ru-RU" sz="2000" dirty="0" smtClean="0">
                <a:latin typeface="Times New Roman" pitchFamily="18" charset="0"/>
                <a:cs typeface="Times New Roman" pitchFamily="18" charset="0"/>
              </a:rPr>
              <a:t>» (2005), «Основатель научной школы» (2008), «Выдающиеся учёные России» (2008). </a:t>
            </a:r>
          </a:p>
          <a:p>
            <a:endParaRPr lang="ru-RU" dirty="0"/>
          </a:p>
        </p:txBody>
      </p:sp>
    </p:spTree>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Пресс-центр | Администрация Правительства Кузбасса"/>
          <p:cNvPicPr>
            <a:picLocks noChangeAspect="1" noChangeArrowheads="1"/>
          </p:cNvPicPr>
          <p:nvPr/>
        </p:nvPicPr>
        <p:blipFill>
          <a:blip r:embed="rId2" cstate="print"/>
          <a:srcRect/>
          <a:stretch>
            <a:fillRect/>
          </a:stretch>
        </p:blipFill>
        <p:spPr bwMode="auto">
          <a:xfrm>
            <a:off x="395535" y="1052736"/>
            <a:ext cx="3366373" cy="24482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Прямоугольник 2"/>
          <p:cNvSpPr/>
          <p:nvPr/>
        </p:nvSpPr>
        <p:spPr>
          <a:xfrm>
            <a:off x="467544" y="332657"/>
            <a:ext cx="8424936" cy="461665"/>
          </a:xfrm>
          <a:prstGeom prst="rect">
            <a:avLst/>
          </a:prstGeom>
        </p:spPr>
        <p:txBody>
          <a:bodyPr wrap="square">
            <a:spAutoFit/>
          </a:bodyPr>
          <a:lstStyle/>
          <a:p>
            <a:r>
              <a:rPr lang="ru-RU"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Кемеровский государственный медицинский университет</a:t>
            </a:r>
            <a:endParaRPr lang="ru-RU" sz="24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Прямоугольник 3"/>
          <p:cNvSpPr/>
          <p:nvPr/>
        </p:nvSpPr>
        <p:spPr>
          <a:xfrm>
            <a:off x="2411760" y="4581128"/>
            <a:ext cx="5112568" cy="923330"/>
          </a:xfrm>
          <a:prstGeom prst="rect">
            <a:avLst/>
          </a:prstGeom>
        </p:spPr>
        <p:txBody>
          <a:bodyPr wrap="square">
            <a:spAutoFit/>
          </a:bodyPr>
          <a:lstStyle/>
          <a:p>
            <a:r>
              <a:rPr lang="ru-RU" b="1" dirty="0" err="1" smtClean="0"/>
              <a:t>Попонникова</a:t>
            </a:r>
            <a:r>
              <a:rPr lang="ru-RU" b="1" dirty="0" smtClean="0"/>
              <a:t> Татьяна Владимировна,</a:t>
            </a:r>
            <a:r>
              <a:rPr lang="ru-RU" dirty="0" smtClean="0"/>
              <a:t> Ректор, Доктор медицинских наук профессор</a:t>
            </a:r>
            <a:endParaRPr lang="ru-RU" b="1" dirty="0"/>
          </a:p>
        </p:txBody>
      </p:sp>
      <p:pic>
        <p:nvPicPr>
          <p:cNvPr id="2050" name="Picture 2" descr="C:\Users\User\Desktop\SLAJDER (1).jpg"/>
          <p:cNvPicPr>
            <a:picLocks noChangeAspect="1" noChangeArrowheads="1"/>
          </p:cNvPicPr>
          <p:nvPr/>
        </p:nvPicPr>
        <p:blipFill>
          <a:blip r:embed="rId3" cstate="print"/>
          <a:srcRect/>
          <a:stretch>
            <a:fillRect/>
          </a:stretch>
        </p:blipFill>
        <p:spPr bwMode="auto">
          <a:xfrm>
            <a:off x="4499992" y="2420888"/>
            <a:ext cx="4248472" cy="2071236"/>
          </a:xfrm>
          <a:prstGeom prst="rect">
            <a:avLst/>
          </a:prstGeom>
          <a:noFill/>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Прямоугольник 22"/>
          <p:cNvSpPr/>
          <p:nvPr/>
        </p:nvSpPr>
        <p:spPr>
          <a:xfrm>
            <a:off x="1979712" y="2420888"/>
            <a:ext cx="6840760" cy="2000548"/>
          </a:xfrm>
          <a:prstGeom prst="rect">
            <a:avLst/>
          </a:prstGeom>
        </p:spPr>
        <p:txBody>
          <a:bodyPr wrap="square">
            <a:spAutoFit/>
          </a:bodyPr>
          <a:lstStyle/>
          <a:p>
            <a:pPr algn="just" fontAlgn="base"/>
            <a:r>
              <a:rPr lang="ru-RU" sz="2400" b="1" dirty="0" err="1" smtClean="0">
                <a:latin typeface="Times New Roman" pitchFamily="18" charset="0"/>
                <a:cs typeface="Times New Roman" pitchFamily="18" charset="0"/>
              </a:rPr>
              <a:t>Барбараш</a:t>
            </a:r>
            <a:r>
              <a:rPr lang="ru-RU" sz="2400" b="1" dirty="0" smtClean="0">
                <a:latin typeface="Times New Roman" pitchFamily="18" charset="0"/>
                <a:cs typeface="Times New Roman" pitchFamily="18" charset="0"/>
              </a:rPr>
              <a:t> Ольга Леонидовна, </a:t>
            </a:r>
            <a:r>
              <a:rPr lang="ru-RU" sz="2000" dirty="0" smtClean="0">
                <a:latin typeface="Times New Roman" pitchFamily="18" charset="0"/>
                <a:cs typeface="Times New Roman" pitchFamily="18" charset="0"/>
              </a:rPr>
              <a:t>директор Федеральное государственное бюджетное научное учреждение "Научно-исследовательский институт комплексных проблем </a:t>
            </a:r>
            <a:r>
              <a:rPr lang="ru-RU" sz="2000" dirty="0" err="1" smtClean="0">
                <a:latin typeface="Times New Roman" pitchFamily="18" charset="0"/>
                <a:cs typeface="Times New Roman" pitchFamily="18" charset="0"/>
              </a:rPr>
              <a:t>сердечно-сосудистых</a:t>
            </a:r>
            <a:r>
              <a:rPr lang="ru-RU" sz="2000" dirty="0" smtClean="0">
                <a:latin typeface="Times New Roman" pitchFamily="18" charset="0"/>
                <a:cs typeface="Times New Roman" pitchFamily="18" charset="0"/>
              </a:rPr>
              <a:t> заболеваний НИИ КПССЗ, профессор, д-р мед. наук, член-корреспондент РАН.</a:t>
            </a:r>
            <a:endParaRPr lang="ru-RU" sz="2000" dirty="0">
              <a:latin typeface="Times New Roman" pitchFamily="18" charset="0"/>
              <a:cs typeface="Times New Roman" pitchFamily="18" charset="0"/>
            </a:endParaRPr>
          </a:p>
        </p:txBody>
      </p:sp>
      <p:sp>
        <p:nvSpPr>
          <p:cNvPr id="24" name="Прямоугольник 23"/>
          <p:cNvSpPr/>
          <p:nvPr/>
        </p:nvSpPr>
        <p:spPr>
          <a:xfrm>
            <a:off x="2411761" y="764704"/>
            <a:ext cx="6552727" cy="1384995"/>
          </a:xfrm>
          <a:prstGeom prst="rect">
            <a:avLst/>
          </a:prstGeom>
        </p:spPr>
        <p:txBody>
          <a:bodyPr wrap="square">
            <a:spAutoFit/>
          </a:bodyPr>
          <a:lstStyle/>
          <a:p>
            <a:pPr algn="just"/>
            <a:r>
              <a:rPr lang="ru-RU" sz="2400" b="1" dirty="0" smtClean="0">
                <a:latin typeface="Times New Roman" pitchFamily="18" charset="0"/>
                <a:cs typeface="Times New Roman" pitchFamily="18" charset="0"/>
              </a:rPr>
              <a:t>Леонид Семёнович </a:t>
            </a:r>
            <a:r>
              <a:rPr lang="ru-RU" sz="2400" b="1" dirty="0" err="1" smtClean="0">
                <a:latin typeface="Times New Roman" pitchFamily="18" charset="0"/>
                <a:cs typeface="Times New Roman" pitchFamily="18" charset="0"/>
              </a:rPr>
              <a:t>Барбараш</a:t>
            </a:r>
            <a:r>
              <a:rPr lang="ru-RU" sz="24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советский и российский кардиохирург, разрабатывающий фундаментальные и прикладные проблемы хирургии приобретённых пороков сердца, академик РАМН</a:t>
            </a:r>
            <a:r>
              <a:rPr lang="ru-RU" dirty="0" smtClean="0"/>
              <a:t>. </a:t>
            </a:r>
            <a:endParaRPr lang="ru-RU" dirty="0"/>
          </a:p>
        </p:txBody>
      </p:sp>
      <p:sp>
        <p:nvSpPr>
          <p:cNvPr id="25" name="Прямоугольник 24"/>
          <p:cNvSpPr/>
          <p:nvPr/>
        </p:nvSpPr>
        <p:spPr>
          <a:xfrm>
            <a:off x="2915816" y="4725144"/>
            <a:ext cx="5760640" cy="1384995"/>
          </a:xfrm>
          <a:prstGeom prst="rect">
            <a:avLst/>
          </a:prstGeom>
        </p:spPr>
        <p:txBody>
          <a:bodyPr wrap="square">
            <a:spAutoFit/>
          </a:bodyPr>
          <a:lstStyle/>
          <a:p>
            <a:pPr algn="just"/>
            <a:r>
              <a:rPr lang="ru-RU" sz="2400" b="1" dirty="0" smtClean="0">
                <a:latin typeface="Times New Roman" pitchFamily="18" charset="0"/>
                <a:cs typeface="Times New Roman" pitchFamily="18" charset="0"/>
              </a:rPr>
              <a:t>Вячеслав Анатольевич Петров</a:t>
            </a:r>
            <a:r>
              <a:rPr lang="ru-RU" dirty="0" smtClean="0"/>
              <a:t>, </a:t>
            </a:r>
            <a:r>
              <a:rPr lang="ru-RU" sz="2000" dirty="0" smtClean="0">
                <a:latin typeface="Times New Roman" pitchFamily="18" charset="0"/>
                <a:cs typeface="Times New Roman" pitchFamily="18" charset="0"/>
              </a:rPr>
              <a:t>врач, юрист, российский политик. Председатель и депутат Законодательного собрания Кемеровской области — Кузбасса с 14 сентября 2018 года</a:t>
            </a:r>
            <a:endParaRPr lang="ru-RU" sz="2000" dirty="0">
              <a:latin typeface="Times New Roman" pitchFamily="18" charset="0"/>
              <a:cs typeface="Times New Roman" pitchFamily="18" charset="0"/>
            </a:endParaRPr>
          </a:p>
        </p:txBody>
      </p:sp>
      <p:pic>
        <p:nvPicPr>
          <p:cNvPr id="5142" name="Picture 22" descr="C:\Users\User\Desktop\17f58e6a8cb1d57ebb885e57c53eeb88.png"/>
          <p:cNvPicPr>
            <a:picLocks noChangeAspect="1" noChangeArrowheads="1"/>
          </p:cNvPicPr>
          <p:nvPr/>
        </p:nvPicPr>
        <p:blipFill>
          <a:blip r:embed="rId2" cstate="print"/>
          <a:srcRect/>
          <a:stretch>
            <a:fillRect/>
          </a:stretch>
        </p:blipFill>
        <p:spPr bwMode="auto">
          <a:xfrm>
            <a:off x="1115616" y="4509120"/>
            <a:ext cx="1569343" cy="2052218"/>
          </a:xfrm>
          <a:prstGeom prst="rect">
            <a:avLst/>
          </a:prstGeom>
          <a:noFill/>
        </p:spPr>
      </p:pic>
      <p:pic>
        <p:nvPicPr>
          <p:cNvPr id="5143" name="Picture 23" descr="C:\Users\User\Desktop\Barabash_Leonid_Semenovich.jpg"/>
          <p:cNvPicPr>
            <a:picLocks noChangeAspect="1" noChangeArrowheads="1"/>
          </p:cNvPicPr>
          <p:nvPr/>
        </p:nvPicPr>
        <p:blipFill>
          <a:blip r:embed="rId3" cstate="print"/>
          <a:srcRect/>
          <a:stretch>
            <a:fillRect/>
          </a:stretch>
        </p:blipFill>
        <p:spPr bwMode="auto">
          <a:xfrm>
            <a:off x="899592" y="476672"/>
            <a:ext cx="1497766" cy="1872208"/>
          </a:xfrm>
          <a:prstGeom prst="rect">
            <a:avLst/>
          </a:prstGeom>
          <a:noFill/>
        </p:spPr>
      </p:pic>
      <p:pic>
        <p:nvPicPr>
          <p:cNvPr id="5144" name="Picture 24" descr="C:\Users\User\Desktop\Barbarash_O_L.jpg"/>
          <p:cNvPicPr>
            <a:picLocks noChangeAspect="1" noChangeArrowheads="1"/>
          </p:cNvPicPr>
          <p:nvPr/>
        </p:nvPicPr>
        <p:blipFill>
          <a:blip r:embed="rId4" cstate="print"/>
          <a:srcRect/>
          <a:stretch>
            <a:fillRect/>
          </a:stretch>
        </p:blipFill>
        <p:spPr bwMode="auto">
          <a:xfrm>
            <a:off x="395536" y="2492896"/>
            <a:ext cx="1368152" cy="1860207"/>
          </a:xfrm>
          <a:prstGeom prst="rect">
            <a:avLst/>
          </a:prstGeom>
          <a:noFill/>
        </p:spPr>
      </p:pic>
      <p:sp>
        <p:nvSpPr>
          <p:cNvPr id="29" name="Прямоугольник 28"/>
          <p:cNvSpPr/>
          <p:nvPr/>
        </p:nvSpPr>
        <p:spPr>
          <a:xfrm>
            <a:off x="4427984" y="260648"/>
            <a:ext cx="4032448" cy="523220"/>
          </a:xfrm>
          <a:prstGeom prst="rect">
            <a:avLst/>
          </a:prstGeom>
        </p:spPr>
        <p:txBody>
          <a:bodyPr wrap="square">
            <a:spAutoFit/>
          </a:bodyPr>
          <a:lstStyle/>
          <a:p>
            <a:r>
              <a:rPr lang="ru-RU" sz="28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Известные выпускники</a:t>
            </a:r>
            <a:endParaRPr lang="ru-RU" sz="2800" dirty="0">
              <a:solidFill>
                <a:srgbClr val="C00000"/>
              </a:solidFill>
              <a:effectLst>
                <a:outerShdw blurRad="38100" dist="38100" dir="2700000" algn="tl">
                  <a:srgbClr val="000000">
                    <a:alpha val="43137"/>
                  </a:srgbClr>
                </a:outerShdw>
              </a:effectLst>
            </a:endParaRPr>
          </a:p>
        </p:txBody>
      </p:sp>
    </p:spTree>
  </p:cSld>
  <p:clrMapOvr>
    <a:masterClrMapping/>
  </p:clrMapOvr>
  <p:transition>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332656"/>
            <a:ext cx="7272808" cy="830997"/>
          </a:xfrm>
          <a:prstGeom prst="rect">
            <a:avLst/>
          </a:prstGeom>
        </p:spPr>
        <p:txBody>
          <a:bodyPr wrap="square">
            <a:spAutoFit/>
          </a:bodyPr>
          <a:lstStyle/>
          <a:p>
            <a:r>
              <a:rPr lang="ru-RU"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Кемеровский  государственный  университет – опорный вуз Кемеровской области — Кузбасса</a:t>
            </a:r>
            <a:endParaRPr lang="ru-RU" sz="24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6627" name="Picture 3" descr="C:\Users\User\Desktop\Без названия (2).jpg"/>
          <p:cNvPicPr>
            <a:picLocks noChangeAspect="1" noChangeArrowheads="1"/>
          </p:cNvPicPr>
          <p:nvPr/>
        </p:nvPicPr>
        <p:blipFill>
          <a:blip r:embed="rId2" cstate="print"/>
          <a:srcRect/>
          <a:stretch>
            <a:fillRect/>
          </a:stretch>
        </p:blipFill>
        <p:spPr bwMode="auto">
          <a:xfrm>
            <a:off x="467544" y="1124744"/>
            <a:ext cx="2143125" cy="2143125"/>
          </a:xfrm>
          <a:prstGeom prst="rect">
            <a:avLst/>
          </a:prstGeom>
          <a:noFill/>
        </p:spPr>
      </p:pic>
      <p:pic>
        <p:nvPicPr>
          <p:cNvPr id="26628" name="Picture 4" descr="C:\Users\User\Desktop\images (1).jpg"/>
          <p:cNvPicPr>
            <a:picLocks noChangeAspect="1" noChangeArrowheads="1"/>
          </p:cNvPicPr>
          <p:nvPr/>
        </p:nvPicPr>
        <p:blipFill>
          <a:blip r:embed="rId3" cstate="print"/>
          <a:srcRect/>
          <a:stretch>
            <a:fillRect/>
          </a:stretch>
        </p:blipFill>
        <p:spPr bwMode="auto">
          <a:xfrm>
            <a:off x="1835696" y="3284984"/>
            <a:ext cx="4101027" cy="2304256"/>
          </a:xfrm>
          <a:prstGeom prst="rect">
            <a:avLst/>
          </a:prstGeom>
          <a:noFill/>
        </p:spPr>
      </p:pic>
      <p:pic>
        <p:nvPicPr>
          <p:cNvPr id="26629" name="Picture 5" descr="C:\Users\User\Desktop\images.jpg"/>
          <p:cNvPicPr>
            <a:picLocks noChangeAspect="1" noChangeArrowheads="1"/>
          </p:cNvPicPr>
          <p:nvPr/>
        </p:nvPicPr>
        <p:blipFill>
          <a:blip r:embed="rId4" cstate="print"/>
          <a:srcRect/>
          <a:stretch>
            <a:fillRect/>
          </a:stretch>
        </p:blipFill>
        <p:spPr bwMode="auto">
          <a:xfrm>
            <a:off x="6012160" y="4869160"/>
            <a:ext cx="2619375" cy="1743075"/>
          </a:xfrm>
          <a:prstGeom prst="rect">
            <a:avLst/>
          </a:prstGeom>
          <a:noFill/>
        </p:spPr>
      </p:pic>
    </p:spTree>
  </p:cSld>
  <p:clrMapOvr>
    <a:masterClrMapping/>
  </p:clrMapOvr>
  <p:transition>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User\Desktop\images.jpg"/>
          <p:cNvPicPr>
            <a:picLocks noChangeAspect="1" noChangeArrowheads="1"/>
          </p:cNvPicPr>
          <p:nvPr/>
        </p:nvPicPr>
        <p:blipFill>
          <a:blip r:embed="rId2" cstate="print"/>
          <a:srcRect/>
          <a:stretch>
            <a:fillRect/>
          </a:stretch>
        </p:blipFill>
        <p:spPr bwMode="auto">
          <a:xfrm>
            <a:off x="1331640" y="836712"/>
            <a:ext cx="1349499" cy="13494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Прямоугольник 2"/>
          <p:cNvSpPr/>
          <p:nvPr/>
        </p:nvSpPr>
        <p:spPr>
          <a:xfrm>
            <a:off x="2843808" y="1052736"/>
            <a:ext cx="5832648" cy="1077218"/>
          </a:xfrm>
          <a:prstGeom prst="rect">
            <a:avLst/>
          </a:prstGeom>
        </p:spPr>
        <p:txBody>
          <a:bodyPr wrap="square">
            <a:spAutoFit/>
          </a:bodyPr>
          <a:lstStyle/>
          <a:p>
            <a:pPr algn="just"/>
            <a:r>
              <a:rPr lang="ru-RU" sz="2400" b="1" dirty="0" smtClean="0">
                <a:latin typeface="Times New Roman" pitchFamily="18" charset="0"/>
                <a:cs typeface="Times New Roman" pitchFamily="18" charset="0"/>
              </a:rPr>
              <a:t>Татьяна Олеговна Алексеева,</a:t>
            </a:r>
            <a:r>
              <a:rPr lang="ru-RU" dirty="0" smtClean="0"/>
              <a:t> </a:t>
            </a:r>
            <a:r>
              <a:rPr lang="ru-RU" sz="2000" dirty="0" smtClean="0">
                <a:latin typeface="Times New Roman" pitchFamily="18" charset="0"/>
                <a:cs typeface="Times New Roman" pitchFamily="18" charset="0"/>
              </a:rPr>
              <a:t>российский общественный и политический деятель, президент Кузбасской торгово-промышленной палаты</a:t>
            </a:r>
            <a:endParaRPr lang="ru-RU" sz="2000" dirty="0">
              <a:latin typeface="Times New Roman" pitchFamily="18" charset="0"/>
              <a:cs typeface="Times New Roman" pitchFamily="18" charset="0"/>
            </a:endParaRPr>
          </a:p>
        </p:txBody>
      </p:sp>
      <p:sp>
        <p:nvSpPr>
          <p:cNvPr id="4" name="Прямоугольник 3"/>
          <p:cNvSpPr/>
          <p:nvPr/>
        </p:nvSpPr>
        <p:spPr>
          <a:xfrm>
            <a:off x="3419872" y="260648"/>
            <a:ext cx="4968552" cy="523220"/>
          </a:xfrm>
          <a:prstGeom prst="rect">
            <a:avLst/>
          </a:prstGeom>
        </p:spPr>
        <p:txBody>
          <a:bodyPr wrap="square">
            <a:spAutoFit/>
          </a:bodyPr>
          <a:lstStyle/>
          <a:p>
            <a:r>
              <a:rPr lang="ru-RU"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Известные выпускники</a:t>
            </a:r>
            <a:endParaRPr lang="ru-RU" sz="2800" dirty="0">
              <a:solidFill>
                <a:srgbClr val="002060"/>
              </a:solidFill>
              <a:effectLst>
                <a:outerShdw blurRad="38100" dist="38100" dir="2700000" algn="tl">
                  <a:srgbClr val="000000">
                    <a:alpha val="43137"/>
                  </a:srgbClr>
                </a:outerShdw>
              </a:effectLst>
            </a:endParaRPr>
          </a:p>
        </p:txBody>
      </p:sp>
      <p:sp>
        <p:nvSpPr>
          <p:cNvPr id="5" name="Прямоугольник 4"/>
          <p:cNvSpPr/>
          <p:nvPr/>
        </p:nvSpPr>
        <p:spPr>
          <a:xfrm>
            <a:off x="2286000" y="2690336"/>
            <a:ext cx="6318448" cy="1077218"/>
          </a:xfrm>
          <a:prstGeom prst="rect">
            <a:avLst/>
          </a:prstGeom>
        </p:spPr>
        <p:txBody>
          <a:bodyPr wrap="square">
            <a:spAutoFit/>
          </a:bodyPr>
          <a:lstStyle/>
          <a:p>
            <a:pPr algn="just"/>
            <a:r>
              <a:rPr lang="ru-RU" sz="2400" b="1" dirty="0" smtClean="0">
                <a:latin typeface="Times New Roman" pitchFamily="18" charset="0"/>
                <a:cs typeface="Times New Roman" pitchFamily="18" charset="0"/>
              </a:rPr>
              <a:t>Антон Вадимович </a:t>
            </a:r>
            <a:r>
              <a:rPr lang="ru-RU" sz="2400" b="1" dirty="0" err="1" smtClean="0">
                <a:latin typeface="Times New Roman" pitchFamily="18" charset="0"/>
                <a:cs typeface="Times New Roman" pitchFamily="18" charset="0"/>
              </a:rPr>
              <a:t>Горелкин</a:t>
            </a:r>
            <a:r>
              <a:rPr lang="ru-RU" sz="2400" b="1" dirty="0" smtClean="0">
                <a:latin typeface="Times New Roman" pitchFamily="18" charset="0"/>
                <a:cs typeface="Times New Roman" pitchFamily="18" charset="0"/>
              </a:rPr>
              <a:t>,</a:t>
            </a:r>
            <a:r>
              <a:rPr lang="ru-RU" dirty="0" smtClean="0"/>
              <a:t> </a:t>
            </a:r>
            <a:r>
              <a:rPr lang="ru-RU" sz="2000" dirty="0" smtClean="0">
                <a:latin typeface="Times New Roman" pitchFamily="18" charset="0"/>
                <a:cs typeface="Times New Roman" pitchFamily="18" charset="0"/>
              </a:rPr>
              <a:t>российский журналист и политик. Депутат Государственной Думы Федерального Собрания Российской Федерации</a:t>
            </a:r>
            <a:endParaRPr lang="ru-RU" sz="2000" dirty="0">
              <a:latin typeface="Times New Roman" pitchFamily="18" charset="0"/>
              <a:cs typeface="Times New Roman" pitchFamily="18" charset="0"/>
            </a:endParaRPr>
          </a:p>
        </p:txBody>
      </p:sp>
      <p:pic>
        <p:nvPicPr>
          <p:cNvPr id="51202" name="Picture 2" descr="C:\Users\User\Desktop\99112916.jpg"/>
          <p:cNvPicPr>
            <a:picLocks noChangeAspect="1" noChangeArrowheads="1"/>
          </p:cNvPicPr>
          <p:nvPr/>
        </p:nvPicPr>
        <p:blipFill>
          <a:blip r:embed="rId3" cstate="print"/>
          <a:srcRect/>
          <a:stretch>
            <a:fillRect/>
          </a:stretch>
        </p:blipFill>
        <p:spPr bwMode="auto">
          <a:xfrm>
            <a:off x="467544" y="2564904"/>
            <a:ext cx="1637928" cy="16379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Прямоугольник 6"/>
          <p:cNvSpPr/>
          <p:nvPr/>
        </p:nvSpPr>
        <p:spPr>
          <a:xfrm>
            <a:off x="3059832" y="4509119"/>
            <a:ext cx="5544616" cy="1692771"/>
          </a:xfrm>
          <a:prstGeom prst="rect">
            <a:avLst/>
          </a:prstGeom>
        </p:spPr>
        <p:txBody>
          <a:bodyPr wrap="square">
            <a:spAutoFit/>
          </a:bodyPr>
          <a:lstStyle/>
          <a:p>
            <a:pPr algn="just"/>
            <a:r>
              <a:rPr lang="ru-RU" sz="2400" b="1" dirty="0" smtClean="0">
                <a:latin typeface="Times New Roman" pitchFamily="18" charset="0"/>
                <a:cs typeface="Times New Roman" pitchFamily="18" charset="0"/>
              </a:rPr>
              <a:t>Владимир Алексеевич Волчек,</a:t>
            </a:r>
            <a:r>
              <a:rPr lang="ru-RU" dirty="0" smtClean="0"/>
              <a:t> </a:t>
            </a:r>
            <a:r>
              <a:rPr lang="ru-RU" sz="2000" dirty="0" smtClean="0">
                <a:latin typeface="Times New Roman" pitchFamily="18" charset="0"/>
                <a:cs typeface="Times New Roman" pitchFamily="18" charset="0"/>
              </a:rPr>
              <a:t>советский и российский историк и политический деятель. Доктор исторических наук, профессор. Почётный работник высшего профессионального образования</a:t>
            </a:r>
            <a:endParaRPr lang="ru-RU" sz="2000" dirty="0">
              <a:latin typeface="Times New Roman" pitchFamily="18" charset="0"/>
              <a:cs typeface="Times New Roman" pitchFamily="18" charset="0"/>
            </a:endParaRPr>
          </a:p>
        </p:txBody>
      </p:sp>
      <p:pic>
        <p:nvPicPr>
          <p:cNvPr id="51203" name="Picture 3" descr="C:\Users\User\Desktop\unnamed.jpg"/>
          <p:cNvPicPr>
            <a:picLocks noChangeAspect="1" noChangeArrowheads="1"/>
          </p:cNvPicPr>
          <p:nvPr/>
        </p:nvPicPr>
        <p:blipFill>
          <a:blip r:embed="rId4" cstate="print"/>
          <a:srcRect/>
          <a:stretch>
            <a:fillRect/>
          </a:stretch>
        </p:blipFill>
        <p:spPr bwMode="auto">
          <a:xfrm>
            <a:off x="1259632" y="4653136"/>
            <a:ext cx="1584176" cy="19538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Захаров Юрий Александрович | Центр военно-политических исследований"/>
          <p:cNvPicPr>
            <a:picLocks noChangeAspect="1" noChangeArrowheads="1"/>
          </p:cNvPicPr>
          <p:nvPr/>
        </p:nvPicPr>
        <p:blipFill>
          <a:blip r:embed="rId2" cstate="print"/>
          <a:srcRect/>
          <a:stretch>
            <a:fillRect/>
          </a:stretch>
        </p:blipFill>
        <p:spPr bwMode="auto">
          <a:xfrm>
            <a:off x="395536" y="1412776"/>
            <a:ext cx="1612783" cy="2160241"/>
          </a:xfrm>
          <a:prstGeom prst="rect">
            <a:avLst/>
          </a:prstGeom>
          <a:noFill/>
          <a:ln w="9525">
            <a:noFill/>
            <a:miter lim="800000"/>
            <a:headEnd/>
            <a:tailEnd/>
          </a:ln>
        </p:spPr>
      </p:pic>
      <p:sp>
        <p:nvSpPr>
          <p:cNvPr id="3" name="Прямоугольник 2"/>
          <p:cNvSpPr/>
          <p:nvPr/>
        </p:nvSpPr>
        <p:spPr>
          <a:xfrm>
            <a:off x="3923928" y="404664"/>
            <a:ext cx="4032448" cy="523220"/>
          </a:xfrm>
          <a:prstGeom prst="rect">
            <a:avLst/>
          </a:prstGeom>
        </p:spPr>
        <p:txBody>
          <a:bodyPr wrap="square">
            <a:spAutoFit/>
          </a:bodyPr>
          <a:lstStyle/>
          <a:p>
            <a:pPr lvl="0" algn="r" fontAlgn="base">
              <a:spcBef>
                <a:spcPct val="0"/>
              </a:spcBef>
              <a:spcAft>
                <a:spcPct val="0"/>
              </a:spcAft>
            </a:pPr>
            <a:r>
              <a:rPr lang="ru-RU" sz="2800" b="1" dirty="0" smtClean="0">
                <a:solidFill>
                  <a:srgbClr val="C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Люди науки</a:t>
            </a:r>
            <a:endParaRPr lang="ru-RU" sz="28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Прямоугольник 3"/>
          <p:cNvSpPr/>
          <p:nvPr/>
        </p:nvSpPr>
        <p:spPr>
          <a:xfrm>
            <a:off x="2195736" y="1196752"/>
            <a:ext cx="6408712" cy="5078313"/>
          </a:xfrm>
          <a:prstGeom prst="rect">
            <a:avLst/>
          </a:prstGeom>
        </p:spPr>
        <p:txBody>
          <a:bodyPr wrap="square">
            <a:spAutoFit/>
          </a:bodyPr>
          <a:lstStyle/>
          <a:p>
            <a:pPr algn="just"/>
            <a:r>
              <a:rPr lang="ru-RU" sz="2400" b="1" dirty="0" smtClean="0">
                <a:latin typeface="Times New Roman" pitchFamily="18" charset="0"/>
                <a:cs typeface="Times New Roman" pitchFamily="18" charset="0"/>
              </a:rPr>
              <a:t>Захаров Юрий Александрович</a:t>
            </a:r>
            <a:r>
              <a:rPr lang="ru-RU" b="1" dirty="0" smtClean="0"/>
              <a:t>.</a:t>
            </a:r>
            <a:r>
              <a:rPr lang="ru-RU" dirty="0" smtClean="0"/>
              <a:t> </a:t>
            </a:r>
            <a:r>
              <a:rPr lang="ru-RU" sz="2000" dirty="0" smtClean="0">
                <a:latin typeface="Times New Roman" pitchFamily="18" charset="0"/>
                <a:cs typeface="Times New Roman" pitchFamily="18" charset="0"/>
              </a:rPr>
              <a:t>Доктор химических наук, профессор. Заслуженный деятель науки РФ, академик </a:t>
            </a:r>
            <a:r>
              <a:rPr lang="ru-RU" sz="2000" i="1" dirty="0" smtClean="0">
                <a:latin typeface="Times New Roman" pitchFamily="18" charset="0"/>
                <a:cs typeface="Times New Roman" pitchFamily="18" charset="0"/>
              </a:rPr>
              <a:t>МАН ВШ</a:t>
            </a:r>
            <a:r>
              <a:rPr lang="ru-RU" sz="2000" dirty="0" smtClean="0">
                <a:latin typeface="Times New Roman" pitchFamily="18" charset="0"/>
                <a:cs typeface="Times New Roman" pitchFamily="18" charset="0"/>
              </a:rPr>
              <a:t>, член-корреспондент РАН, действительный член МАН ВШ и РАЕН. С 1978 по 2005 год – ректор Кемеровского государственного университета. Имеет правительственные награды: орден Трудового Красного Знамени, орден Почёта, медаль «За освоение целинных земель», лауреат премии Правительства РФ в области образования, 2-х премий правительства РСФСР за научно-технические работы, премии «За особый вклад в социально-экономическое и культурное развитие Кузбасса», записан в Книгу Почёта Сибири, награждён медалью МАН ВШ «За заслуги перед высшей школой». В Кемеровском государственном университете в 2013 году открыта его именная аудитория.   </a:t>
            </a:r>
            <a:endParaRPr lang="ru-RU" sz="2000" dirty="0">
              <a:latin typeface="Times New Roman" pitchFamily="18" charset="0"/>
              <a:cs typeface="Times New Roman" pitchFamily="18" charset="0"/>
            </a:endParaRPr>
          </a:p>
        </p:txBody>
      </p:sp>
    </p:spTree>
  </p:cSld>
  <p:clrMapOvr>
    <a:masterClrMapping/>
  </p:clrMapOvr>
  <p:transition>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Эдуард Михайлович Казин"/>
          <p:cNvPicPr>
            <a:picLocks noChangeAspect="1" noChangeArrowheads="1"/>
          </p:cNvPicPr>
          <p:nvPr/>
        </p:nvPicPr>
        <p:blipFill>
          <a:blip r:embed="rId2" cstate="print"/>
          <a:srcRect/>
          <a:stretch>
            <a:fillRect/>
          </a:stretch>
        </p:blipFill>
        <p:spPr bwMode="auto">
          <a:xfrm>
            <a:off x="251520" y="692696"/>
            <a:ext cx="1512168" cy="2160240"/>
          </a:xfrm>
          <a:prstGeom prst="rect">
            <a:avLst/>
          </a:prstGeom>
          <a:noFill/>
          <a:ln w="9525">
            <a:noFill/>
            <a:miter lim="800000"/>
            <a:headEnd/>
            <a:tailEnd/>
          </a:ln>
        </p:spPr>
      </p:pic>
      <p:sp>
        <p:nvSpPr>
          <p:cNvPr id="3" name="Прямоугольник 2"/>
          <p:cNvSpPr/>
          <p:nvPr/>
        </p:nvSpPr>
        <p:spPr>
          <a:xfrm>
            <a:off x="1835696" y="404664"/>
            <a:ext cx="6984776" cy="6658426"/>
          </a:xfrm>
          <a:prstGeom prst="rect">
            <a:avLst/>
          </a:prstGeom>
        </p:spPr>
        <p:txBody>
          <a:bodyPr wrap="square">
            <a:spAutoFit/>
          </a:bodyPr>
          <a:lstStyle/>
          <a:p>
            <a:pPr algn="just"/>
            <a:r>
              <a:rPr lang="ru-RU" b="1" dirty="0" smtClean="0"/>
              <a:t> </a:t>
            </a:r>
            <a:r>
              <a:rPr lang="ru-RU" sz="2400" b="1" dirty="0" err="1" smtClean="0">
                <a:latin typeface="Times New Roman" pitchFamily="18" charset="0"/>
                <a:cs typeface="Times New Roman" pitchFamily="18" charset="0"/>
              </a:rPr>
              <a:t>Казин</a:t>
            </a:r>
            <a:r>
              <a:rPr lang="ru-RU" sz="2400" b="1" dirty="0" smtClean="0">
                <a:latin typeface="Times New Roman" pitchFamily="18" charset="0"/>
                <a:cs typeface="Times New Roman" pitchFamily="18" charset="0"/>
              </a:rPr>
              <a:t> Эдуард Михайлович</a:t>
            </a:r>
            <a:r>
              <a:rPr lang="ru-RU" dirty="0" smtClean="0"/>
              <a:t>. </a:t>
            </a:r>
            <a:r>
              <a:rPr lang="ru-RU" sz="2000" dirty="0" smtClean="0">
                <a:latin typeface="Times New Roman" pitchFamily="18" charset="0"/>
                <a:cs typeface="Times New Roman" pitchFamily="18" charset="0"/>
              </a:rPr>
              <a:t>Доктор биологических наук, профессор кафедры физиологии человека и психофизиологии Института биологии, экологии и природных ресурсов </a:t>
            </a:r>
            <a:r>
              <a:rPr lang="ru-RU" sz="2000" dirty="0" err="1" smtClean="0">
                <a:latin typeface="Times New Roman" pitchFamily="18" charset="0"/>
                <a:cs typeface="Times New Roman" pitchFamily="18" charset="0"/>
              </a:rPr>
              <a:t>КемГУ</a:t>
            </a:r>
            <a:r>
              <a:rPr lang="ru-RU" sz="2000" dirty="0" smtClean="0">
                <a:latin typeface="Times New Roman" pitchFamily="18" charset="0"/>
                <a:cs typeface="Times New Roman" pitchFamily="18" charset="0"/>
              </a:rPr>
              <a:t>. Заслуженный деятель науки РФ. Научная деятельность Э. М. </a:t>
            </a:r>
            <a:r>
              <a:rPr lang="ru-RU" sz="2000" dirty="0" err="1" smtClean="0">
                <a:latin typeface="Times New Roman" pitchFamily="18" charset="0"/>
                <a:cs typeface="Times New Roman" pitchFamily="18" charset="0"/>
              </a:rPr>
              <a:t>Казина</a:t>
            </a:r>
            <a:r>
              <a:rPr lang="ru-RU" sz="2000" dirty="0" smtClean="0">
                <a:latin typeface="Times New Roman" pitchFamily="18" charset="0"/>
                <a:cs typeface="Times New Roman" pitchFamily="18" charset="0"/>
              </a:rPr>
              <a:t> отмечена орденом «LABORE ET SCIENTIA (Трудом и знанием)», медалями «им. Н.И. Вавилова», «За трудовую доблесть», «За особый вклад в развитие Кузбасса» </a:t>
            </a:r>
            <a:r>
              <a:rPr lang="en-US" sz="2000" dirty="0" smtClean="0">
                <a:latin typeface="Times New Roman" pitchFamily="18" charset="0"/>
                <a:cs typeface="Times New Roman" pitchFamily="18" charset="0"/>
              </a:rPr>
              <a:t>II</a:t>
            </a:r>
            <a:r>
              <a:rPr lang="ru-RU" sz="2000" dirty="0" smtClean="0">
                <a:latin typeface="Times New Roman" pitchFamily="18" charset="0"/>
                <a:cs typeface="Times New Roman" pitchFamily="18" charset="0"/>
              </a:rPr>
              <a:t> и III степени, орденом «Доблесть Кузбасса», Лауреат премии Кузбасса, знаком «Отличник высшей школы МО РФ», почётным званием «Основатель научной школы»,  «Заслуженный деятель науки РФ», Почётной грамотой МАН ВШ, «Золотым знаком» Кузбасса, дипломом фонда развития отечественного образования за лучшую научную книгу «Онтогенез. Адаптация. Здоровье. Образование», дипломом «Золотая медаль» за учебное пособие «</a:t>
            </a:r>
            <a:r>
              <a:rPr lang="ru-RU" sz="2000" dirty="0" err="1" smtClean="0">
                <a:latin typeface="Times New Roman" pitchFamily="18" charset="0"/>
                <a:cs typeface="Times New Roman" pitchFamily="18" charset="0"/>
              </a:rPr>
              <a:t>Здоровьесберегающая</a:t>
            </a:r>
            <a:r>
              <a:rPr lang="ru-RU" sz="2000" dirty="0" smtClean="0">
                <a:latin typeface="Times New Roman" pitchFamily="18" charset="0"/>
                <a:cs typeface="Times New Roman" pitchFamily="18" charset="0"/>
              </a:rPr>
              <a:t> деятельность в системе образования: Теория и практика», дипломом «Золотая медаль» за учебно-методический комплекс «Онтогенез. Адаптация. Здоровье. Образование». Международной выставки-ярмарки, дипломом «Золотая кафедра России».</a:t>
            </a:r>
          </a:p>
          <a:p>
            <a:endParaRPr lang="ru-RU" dirty="0"/>
          </a:p>
        </p:txBody>
      </p:sp>
    </p:spTree>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sp>
        <p:nvSpPr>
          <p:cNvPr id="4099" name="Rectangle 3"/>
          <p:cNvSpPr>
            <a:spLocks noChangeArrowheads="1"/>
          </p:cNvSpPr>
          <p:nvPr/>
        </p:nvSpPr>
        <p:spPr bwMode="auto">
          <a:xfrm>
            <a:off x="683568" y="2268452"/>
            <a:ext cx="8064896"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buNone/>
            </a:pPr>
            <a:r>
              <a:rPr lang="ru-RU" sz="4000" b="1" dirty="0" smtClean="0">
                <a:latin typeface="Times New Roman" pitchFamily="18" charset="0"/>
                <a:cs typeface="Times New Roman" pitchFamily="18" charset="0"/>
              </a:rPr>
              <a:t>Урок города</a:t>
            </a:r>
            <a:endParaRPr lang="ru-RU" sz="4000" dirty="0" smtClean="0">
              <a:latin typeface="Times New Roman" pitchFamily="18" charset="0"/>
              <a:cs typeface="Times New Roman" pitchFamily="18" charset="0"/>
            </a:endParaRPr>
          </a:p>
          <a:p>
            <a:pPr algn="ctr">
              <a:buNone/>
            </a:pPr>
            <a:r>
              <a:rPr lang="ru-RU" sz="4000" b="1" dirty="0" smtClean="0">
                <a:solidFill>
                  <a:srgbClr val="C00000"/>
                </a:solidFill>
                <a:latin typeface="Times New Roman" pitchFamily="18" charset="0"/>
                <a:cs typeface="Times New Roman" pitchFamily="18" charset="0"/>
              </a:rPr>
              <a:t>«</a:t>
            </a:r>
            <a:r>
              <a:rPr lang="ru-RU" sz="4000" b="1" dirty="0" err="1" smtClean="0">
                <a:solidFill>
                  <a:srgbClr val="C00000"/>
                </a:solidFill>
                <a:latin typeface="Times New Roman" pitchFamily="18" charset="0"/>
                <a:cs typeface="Times New Roman" pitchFamily="18" charset="0"/>
              </a:rPr>
              <a:t>Кемеровчане</a:t>
            </a:r>
            <a:r>
              <a:rPr lang="ru-RU" sz="4000" b="1" dirty="0" smtClean="0">
                <a:solidFill>
                  <a:srgbClr val="C00000"/>
                </a:solidFill>
                <a:latin typeface="Times New Roman" pitchFamily="18" charset="0"/>
                <a:cs typeface="Times New Roman" pitchFamily="18" charset="0"/>
              </a:rPr>
              <a:t> - деятели науки», </a:t>
            </a:r>
            <a:r>
              <a:rPr lang="ru-RU" sz="4000" dirty="0" smtClean="0">
                <a:solidFill>
                  <a:srgbClr val="C00000"/>
                </a:solidFill>
                <a:latin typeface="Times New Roman" pitchFamily="18" charset="0"/>
                <a:cs typeface="Times New Roman" pitchFamily="18" charset="0"/>
              </a:rPr>
              <a:t> </a:t>
            </a:r>
          </a:p>
          <a:p>
            <a:pPr algn="ctr">
              <a:buNone/>
            </a:pPr>
            <a:r>
              <a:rPr lang="ru-RU" sz="4000" dirty="0" smtClean="0">
                <a:latin typeface="Times New Roman" pitchFamily="18" charset="0"/>
                <a:cs typeface="Times New Roman" pitchFamily="18" charset="0"/>
              </a:rPr>
              <a:t>посвященный Году науки и технологий</a:t>
            </a:r>
          </a:p>
        </p:txBody>
      </p:sp>
      <p:pic>
        <p:nvPicPr>
          <p:cNvPr id="6" name="Picture 1" descr="C:\Users\User\Desktop\Без названия.png"/>
          <p:cNvPicPr>
            <a:picLocks noGrp="1" noChangeAspect="1" noChangeArrowheads="1"/>
          </p:cNvPicPr>
          <p:nvPr>
            <p:ph idx="1"/>
          </p:nvPr>
        </p:nvPicPr>
        <p:blipFill>
          <a:blip r:embed="rId2" cstate="print"/>
          <a:srcRect/>
          <a:stretch>
            <a:fillRect/>
          </a:stretch>
        </p:blipFill>
        <p:spPr bwMode="auto">
          <a:xfrm>
            <a:off x="395536" y="260648"/>
            <a:ext cx="1224136" cy="1949549"/>
          </a:xfrm>
          <a:prstGeom prst="rect">
            <a:avLst/>
          </a:prstGeom>
          <a:noFill/>
        </p:spPr>
      </p:pic>
      <p:pic>
        <p:nvPicPr>
          <p:cNvPr id="7" name="Picture 2" descr="C:\Users\User\Desktop\1h_iSHV37J-HOxoztDs3U6kRprFs6VjIM-SNwtQJtMMNnHJI0ifZi4zfwqX4jvdGlIv4Aq4iULslkVyPE84ANjX5xIJqzkduj9Rw9POzR0evXFk5UuY5xh1m3PpPUrVT.jpg"/>
          <p:cNvPicPr>
            <a:picLocks noGrp="1" noChangeAspect="1" noChangeArrowheads="1"/>
          </p:cNvPicPr>
          <p:nvPr>
            <p:ph idx="1"/>
          </p:nvPr>
        </p:nvPicPr>
        <p:blipFill>
          <a:blip r:embed="rId3" cstate="print"/>
          <a:srcRect/>
          <a:stretch>
            <a:fillRect/>
          </a:stretch>
        </p:blipFill>
        <p:spPr bwMode="auto">
          <a:xfrm>
            <a:off x="6012160" y="188640"/>
            <a:ext cx="2746399" cy="1830932"/>
          </a:xfrm>
          <a:prstGeom prst="rect">
            <a:avLst/>
          </a:prstGeom>
          <a:noFill/>
        </p:spPr>
      </p:pic>
      <p:pic>
        <p:nvPicPr>
          <p:cNvPr id="4100" name="Picture 4" descr="ПРОСТО БИБЛИОБЛОГ: 2021 – Год науки и технологий"/>
          <p:cNvPicPr>
            <a:picLocks noChangeAspect="1" noChangeArrowheads="1"/>
          </p:cNvPicPr>
          <p:nvPr/>
        </p:nvPicPr>
        <p:blipFill>
          <a:blip r:embed="rId4" cstate="print"/>
          <a:srcRect/>
          <a:stretch>
            <a:fillRect/>
          </a:stretch>
        </p:blipFill>
        <p:spPr bwMode="auto">
          <a:xfrm>
            <a:off x="5940152" y="4576750"/>
            <a:ext cx="2942481" cy="2281250"/>
          </a:xfrm>
          <a:prstGeom prst="rect">
            <a:avLst/>
          </a:prstGeom>
          <a:noFill/>
          <a:ln w="9525">
            <a:noFill/>
            <a:miter lim="800000"/>
            <a:headEnd/>
            <a:tailEnd/>
          </a:ln>
        </p:spPr>
      </p:pic>
    </p:spTree>
  </p:cSld>
  <p:clrMapOvr>
    <a:masterClrMapping/>
  </p:clrMapOvr>
  <p:transition>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Рисунок 25" descr="http://openkemerovo.ru/x/images/2/21/1_1.jpg"/>
          <p:cNvPicPr>
            <a:picLocks noChangeAspect="1" noChangeArrowheads="1"/>
          </p:cNvPicPr>
          <p:nvPr/>
        </p:nvPicPr>
        <p:blipFill>
          <a:blip r:embed="rId2" cstate="print"/>
          <a:srcRect/>
          <a:stretch>
            <a:fillRect/>
          </a:stretch>
        </p:blipFill>
        <p:spPr bwMode="auto">
          <a:xfrm>
            <a:off x="1115616" y="476672"/>
            <a:ext cx="1409700" cy="1905000"/>
          </a:xfrm>
          <a:prstGeom prst="rect">
            <a:avLst/>
          </a:prstGeom>
          <a:noFill/>
          <a:ln w="9525">
            <a:noFill/>
            <a:miter lim="800000"/>
            <a:headEnd/>
            <a:tailEnd/>
          </a:ln>
        </p:spPr>
      </p:pic>
      <p:sp>
        <p:nvSpPr>
          <p:cNvPr id="3" name="Прямоугольник 2"/>
          <p:cNvSpPr/>
          <p:nvPr/>
        </p:nvSpPr>
        <p:spPr>
          <a:xfrm>
            <a:off x="2555776" y="548680"/>
            <a:ext cx="6336704" cy="1384995"/>
          </a:xfrm>
          <a:prstGeom prst="rect">
            <a:avLst/>
          </a:prstGeom>
        </p:spPr>
        <p:txBody>
          <a:bodyPr wrap="square">
            <a:spAutoFit/>
          </a:bodyPr>
          <a:lstStyle/>
          <a:p>
            <a:pPr algn="just"/>
            <a:r>
              <a:rPr lang="ru-RU" b="1" dirty="0" smtClean="0"/>
              <a:t> </a:t>
            </a:r>
            <a:r>
              <a:rPr lang="ru-RU" sz="2400" b="1" dirty="0" err="1" smtClean="0">
                <a:latin typeface="Times New Roman" pitchFamily="18" charset="0"/>
                <a:cs typeface="Times New Roman" pitchFamily="18" charset="0"/>
              </a:rPr>
              <a:t>Лавряшина</a:t>
            </a:r>
            <a:r>
              <a:rPr lang="ru-RU" sz="2400" b="1" dirty="0" smtClean="0">
                <a:latin typeface="Times New Roman" pitchFamily="18" charset="0"/>
                <a:cs typeface="Times New Roman" pitchFamily="18" charset="0"/>
              </a:rPr>
              <a:t> Мария Борисовна, </a:t>
            </a:r>
            <a:r>
              <a:rPr lang="ru-RU" sz="2000" dirty="0" smtClean="0">
                <a:latin typeface="Times New Roman" pitchFamily="18" charset="0"/>
                <a:cs typeface="Times New Roman" pitchFamily="18" charset="0"/>
              </a:rPr>
              <a:t>доктор</a:t>
            </a: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 биологических наук, профессор, участник более 30 экспедиций по исследованию генофонда народов России</a:t>
            </a:r>
            <a:endParaRPr lang="ru-RU" sz="2000" dirty="0">
              <a:latin typeface="Times New Roman" pitchFamily="18" charset="0"/>
              <a:cs typeface="Times New Roman" pitchFamily="18" charset="0"/>
            </a:endParaRPr>
          </a:p>
        </p:txBody>
      </p:sp>
      <p:pic>
        <p:nvPicPr>
          <p:cNvPr id="72708" name="Рисунок 21" descr="https://lh5.googleusercontent.com/muLWHJ_VpMXE9M6kN1DUUnm7o5rz5p-rRoLV0KUHleXkRlCJ8HdpM7XiHdgBiM_pgQd4_XmODEZ7sHbO2Eb3uKeiXMQag878vl1DcJOr521fwfV7cS7vsN6ET4z59DRvXPY1YeaKV05F96Wltjvr5kx3_jbUAUvrGEw0YV9v8ci6ksiz4dAH9MfOcHGzOA=s0"/>
          <p:cNvPicPr>
            <a:picLocks noChangeAspect="1" noChangeArrowheads="1"/>
          </p:cNvPicPr>
          <p:nvPr/>
        </p:nvPicPr>
        <p:blipFill>
          <a:blip r:embed="rId3" cstate="print"/>
          <a:srcRect/>
          <a:stretch>
            <a:fillRect/>
          </a:stretch>
        </p:blipFill>
        <p:spPr bwMode="auto">
          <a:xfrm>
            <a:off x="179512" y="2858882"/>
            <a:ext cx="1624935" cy="2370318"/>
          </a:xfrm>
          <a:prstGeom prst="rect">
            <a:avLst/>
          </a:prstGeom>
          <a:noFill/>
          <a:ln w="9525">
            <a:noFill/>
            <a:miter lim="800000"/>
            <a:headEnd/>
            <a:tailEnd/>
          </a:ln>
        </p:spPr>
      </p:pic>
      <p:sp>
        <p:nvSpPr>
          <p:cNvPr id="7" name="Прямоугольник 6"/>
          <p:cNvSpPr/>
          <p:nvPr/>
        </p:nvSpPr>
        <p:spPr>
          <a:xfrm>
            <a:off x="1907704" y="2551837"/>
            <a:ext cx="6984776" cy="4154984"/>
          </a:xfrm>
          <a:prstGeom prst="rect">
            <a:avLst/>
          </a:prstGeom>
        </p:spPr>
        <p:txBody>
          <a:bodyPr wrap="square">
            <a:spAutoFit/>
          </a:bodyPr>
          <a:lstStyle/>
          <a:p>
            <a:pPr algn="just"/>
            <a:r>
              <a:rPr lang="ru-RU" sz="2400" b="1" dirty="0" err="1" smtClean="0">
                <a:latin typeface="Times New Roman" pitchFamily="18" charset="0"/>
                <a:cs typeface="Times New Roman" pitchFamily="18" charset="0"/>
              </a:rPr>
              <a:t>Финкельштейн</a:t>
            </a:r>
            <a:r>
              <a:rPr lang="ru-RU" sz="2400" b="1" dirty="0" smtClean="0">
                <a:latin typeface="Times New Roman" pitchFamily="18" charset="0"/>
                <a:cs typeface="Times New Roman" pitchFamily="18" charset="0"/>
              </a:rPr>
              <a:t> Вилен Моисеевич </a:t>
            </a:r>
            <a:r>
              <a:rPr lang="ru-RU" sz="2000" b="1" dirty="0" smtClean="0">
                <a:latin typeface="Times New Roman" pitchFamily="18" charset="0"/>
                <a:cs typeface="Times New Roman" pitchFamily="18" charset="0"/>
              </a:rPr>
              <a:t>(1925-2019</a:t>
            </a:r>
            <a:r>
              <a:rPr lang="ru-RU" sz="24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Доцент кафедры алгебры и геометрии ФГБОУВПО «Кемеровский государственный университет», кандидат физико-математических наук. Стаж работы составляет 42 года.  Благодаря его таланту труднейший предмет – математика – для многих студентов стал любимым. За свои ратные и трудовые заслуги Вилен Моисеевич имеет награды, в их числе ордена Отечественной войны </a:t>
            </a:r>
            <a:r>
              <a:rPr lang="en-US" sz="2000" dirty="0" smtClean="0">
                <a:latin typeface="Times New Roman" pitchFamily="18" charset="0"/>
                <a:cs typeface="Times New Roman" pitchFamily="18" charset="0"/>
              </a:rPr>
              <a:t>I</a:t>
            </a:r>
            <a:r>
              <a:rPr lang="ru-RU" sz="2000" dirty="0" smtClean="0">
                <a:latin typeface="Times New Roman" pitchFamily="18" charset="0"/>
                <a:cs typeface="Times New Roman" pitchFamily="18" charset="0"/>
              </a:rPr>
              <a:t> и II степени,  медали «За боевые заслуги», «За взятие Кёнигсберга», «За победу над Германией», «маршал Жуков» и другие. За трудовую деятельность награждён почётным знаком «За отличные успехи в работе», медалью «За особый вклад в развитие Кузбасса» </a:t>
            </a:r>
            <a:r>
              <a:rPr lang="en-US" sz="2000" dirty="0" smtClean="0">
                <a:latin typeface="Times New Roman" pitchFamily="18" charset="0"/>
                <a:cs typeface="Times New Roman" pitchFamily="18" charset="0"/>
              </a:rPr>
              <a:t>III</a:t>
            </a:r>
            <a:r>
              <a:rPr lang="ru-RU" sz="2000" dirty="0" smtClean="0">
                <a:latin typeface="Times New Roman" pitchFamily="18" charset="0"/>
                <a:cs typeface="Times New Roman" pitchFamily="18" charset="0"/>
              </a:rPr>
              <a:t> степени.</a:t>
            </a:r>
            <a:endParaRPr lang="ru-RU" sz="2000" dirty="0">
              <a:latin typeface="Times New Roman" pitchFamily="18" charset="0"/>
              <a:cs typeface="Times New Roman" pitchFamily="18" charset="0"/>
            </a:endParaRPr>
          </a:p>
        </p:txBody>
      </p:sp>
    </p:spTree>
  </p:cSld>
  <p:clrMapOvr>
    <a:masterClrMapping/>
  </p:clrMapOvr>
  <p:transition>
    <p:wipe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D0%B8%D0%B7%20%D0%9E%D0%9F%20%D0%9A%D0%9E%202"/>
          <p:cNvPicPr>
            <a:picLocks noChangeAspect="1" noChangeArrowheads="1"/>
          </p:cNvPicPr>
          <p:nvPr/>
        </p:nvPicPr>
        <p:blipFill>
          <a:blip r:embed="rId2" cstate="print"/>
          <a:srcRect/>
          <a:stretch>
            <a:fillRect/>
          </a:stretch>
        </p:blipFill>
        <p:spPr bwMode="auto">
          <a:xfrm>
            <a:off x="251520" y="548680"/>
            <a:ext cx="2164277" cy="1728192"/>
          </a:xfrm>
          <a:prstGeom prst="rect">
            <a:avLst/>
          </a:prstGeom>
          <a:noFill/>
          <a:ln w="9525">
            <a:noFill/>
            <a:miter lim="800000"/>
            <a:headEnd/>
            <a:tailEnd/>
          </a:ln>
        </p:spPr>
      </p:pic>
      <p:sp>
        <p:nvSpPr>
          <p:cNvPr id="3" name="Прямоугольник 2"/>
          <p:cNvSpPr/>
          <p:nvPr/>
        </p:nvSpPr>
        <p:spPr>
          <a:xfrm>
            <a:off x="2555776" y="1268759"/>
            <a:ext cx="6192688" cy="4401205"/>
          </a:xfrm>
          <a:prstGeom prst="rect">
            <a:avLst/>
          </a:prstGeom>
        </p:spPr>
        <p:txBody>
          <a:bodyPr wrap="square">
            <a:spAutoFit/>
          </a:bodyPr>
          <a:lstStyle/>
          <a:p>
            <a:pPr algn="just"/>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Скалон</a:t>
            </a:r>
            <a:r>
              <a:rPr lang="ru-RU" sz="2000" b="1" dirty="0" smtClean="0">
                <a:latin typeface="Times New Roman" pitchFamily="18" charset="0"/>
                <a:cs typeface="Times New Roman" pitchFamily="18" charset="0"/>
              </a:rPr>
              <a:t> Николай Васильевич</a:t>
            </a:r>
            <a:r>
              <a:rPr lang="ru-RU" b="1" dirty="0" smtClean="0"/>
              <a:t>.</a:t>
            </a:r>
            <a:r>
              <a:rPr lang="ru-RU" dirty="0" smtClean="0"/>
              <a:t> </a:t>
            </a:r>
          </a:p>
          <a:p>
            <a:pPr algn="just"/>
            <a:r>
              <a:rPr lang="ru-RU" sz="2000" dirty="0" smtClean="0">
                <a:latin typeface="Times New Roman" pitchFamily="18" charset="0"/>
                <a:cs typeface="Times New Roman" pitchFamily="18" charset="0"/>
              </a:rPr>
              <a:t>Доктор педагогических наук, профессор. Член комиссий по образованию и науке, по культуре и духовно-нравственному воспитанию Общественной палаты Кемеровской области-Кузбасса, Научного совета по проблемам экологического образования Российской академии образования (Москва), Русского географического общества; Русского энтомологического общества; общественного совета Министерства природных ресурсов и экологии Кузбасса;  общественного экспертного совета в области охраны окружающей среды и рационального природопользования Автор более 350 научных публикаций и учебно-методических работ. </a:t>
            </a:r>
            <a:endParaRPr lang="ru-RU" sz="2000" dirty="0"/>
          </a:p>
        </p:txBody>
      </p:sp>
    </p:spTree>
  </p:cSld>
  <p:clrMapOvr>
    <a:masterClrMapping/>
  </p:clrMapOvr>
  <p:transition>
    <p:wipe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КемГИК, Кемеровский государственный институт культуры - официальный сайт  Studika.ru"/>
          <p:cNvPicPr>
            <a:picLocks noChangeAspect="1" noChangeArrowheads="1"/>
          </p:cNvPicPr>
          <p:nvPr/>
        </p:nvPicPr>
        <p:blipFill>
          <a:blip r:embed="rId2" cstate="print"/>
          <a:srcRect/>
          <a:stretch>
            <a:fillRect/>
          </a:stretch>
        </p:blipFill>
        <p:spPr bwMode="auto">
          <a:xfrm>
            <a:off x="1043608" y="980728"/>
            <a:ext cx="3888432" cy="2897249"/>
          </a:xfrm>
          <a:prstGeom prst="rect">
            <a:avLst/>
          </a:prstGeom>
          <a:noFill/>
          <a:ln w="9525">
            <a:noFill/>
            <a:miter lim="800000"/>
            <a:headEnd/>
            <a:tailEnd/>
          </a:ln>
        </p:spPr>
      </p:pic>
      <p:sp>
        <p:nvSpPr>
          <p:cNvPr id="3" name="Прямоугольник 2"/>
          <p:cNvSpPr/>
          <p:nvPr/>
        </p:nvSpPr>
        <p:spPr>
          <a:xfrm>
            <a:off x="899592" y="332657"/>
            <a:ext cx="7704856" cy="461665"/>
          </a:xfrm>
          <a:prstGeom prst="rect">
            <a:avLst/>
          </a:prstGeom>
        </p:spPr>
        <p:txBody>
          <a:bodyPr wrap="square">
            <a:spAutoFit/>
          </a:bodyPr>
          <a:lstStyle/>
          <a:p>
            <a:r>
              <a:rPr lang="ru-RU"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Кемеровский государственный институт культуры</a:t>
            </a:r>
            <a:endParaRPr lang="ru-RU" sz="24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Прямоугольник 3"/>
          <p:cNvSpPr/>
          <p:nvPr/>
        </p:nvSpPr>
        <p:spPr>
          <a:xfrm>
            <a:off x="827584" y="4149080"/>
            <a:ext cx="7776864" cy="2308324"/>
          </a:xfrm>
          <a:prstGeom prst="rect">
            <a:avLst/>
          </a:prstGeom>
        </p:spPr>
        <p:txBody>
          <a:bodyPr wrap="square">
            <a:spAutoFit/>
          </a:bodyPr>
          <a:lstStyle/>
          <a:p>
            <a:pPr algn="just"/>
            <a:r>
              <a:rPr lang="ru-RU" sz="2400" dirty="0" smtClean="0">
                <a:latin typeface="Times New Roman" pitchFamily="18" charset="0"/>
                <a:cs typeface="Times New Roman" pitchFamily="18" charset="0"/>
              </a:rPr>
              <a:t>Кемеровский государственный институт культуры — ведущий образовательный комплекс Западной Сибири по подготовке специалистов высшей квалификации в сфере культуры и искусства, известный в России научный центр в области </a:t>
            </a:r>
            <a:r>
              <a:rPr lang="ru-RU" sz="2400" dirty="0" err="1" smtClean="0">
                <a:latin typeface="Times New Roman" pitchFamily="18" charset="0"/>
                <a:cs typeface="Times New Roman" pitchFamily="18" charset="0"/>
              </a:rPr>
              <a:t>культурологии</a:t>
            </a:r>
            <a:r>
              <a:rPr lang="ru-RU" sz="2400" dirty="0" smtClean="0">
                <a:latin typeface="Times New Roman" pitchFamily="18" charset="0"/>
                <a:cs typeface="Times New Roman" pitchFamily="18" charset="0"/>
              </a:rPr>
              <a:t>, социально-культурной деятельности, библиотечно-информационной технологии</a:t>
            </a:r>
            <a:endParaRPr lang="ru-RU" sz="2400" dirty="0">
              <a:latin typeface="Times New Roman" pitchFamily="18" charset="0"/>
              <a:cs typeface="Times New Roman" pitchFamily="18" charset="0"/>
            </a:endParaRPr>
          </a:p>
        </p:txBody>
      </p:sp>
      <p:pic>
        <p:nvPicPr>
          <p:cNvPr id="8195" name="Picture 3" descr="C:\Users\User\Desktop\Без названия (1).jpg"/>
          <p:cNvPicPr>
            <a:picLocks noChangeAspect="1" noChangeArrowheads="1"/>
          </p:cNvPicPr>
          <p:nvPr/>
        </p:nvPicPr>
        <p:blipFill>
          <a:blip r:embed="rId3" cstate="print"/>
          <a:srcRect/>
          <a:stretch>
            <a:fillRect/>
          </a:stretch>
        </p:blipFill>
        <p:spPr bwMode="auto">
          <a:xfrm>
            <a:off x="6804248" y="908720"/>
            <a:ext cx="1762125" cy="2171700"/>
          </a:xfrm>
          <a:prstGeom prst="rect">
            <a:avLst/>
          </a:prstGeom>
          <a:noFill/>
        </p:spPr>
      </p:pic>
    </p:spTree>
  </p:cSld>
  <p:clrMapOvr>
    <a:masterClrMapping/>
  </p:clrMapOvr>
  <p:transition>
    <p:wipe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Кудрина Е.Л..jpg"/>
          <p:cNvPicPr>
            <a:picLocks noChangeAspect="1" noChangeArrowheads="1"/>
          </p:cNvPicPr>
          <p:nvPr/>
        </p:nvPicPr>
        <p:blipFill>
          <a:blip r:embed="rId2" cstate="print"/>
          <a:srcRect/>
          <a:stretch>
            <a:fillRect/>
          </a:stretch>
        </p:blipFill>
        <p:spPr bwMode="auto">
          <a:xfrm>
            <a:off x="467544" y="1268760"/>
            <a:ext cx="1344453" cy="1800200"/>
          </a:xfrm>
          <a:prstGeom prst="rect">
            <a:avLst/>
          </a:prstGeom>
          <a:noFill/>
          <a:ln w="9525">
            <a:noFill/>
            <a:miter lim="800000"/>
            <a:headEnd/>
            <a:tailEnd/>
          </a:ln>
        </p:spPr>
      </p:pic>
      <p:sp>
        <p:nvSpPr>
          <p:cNvPr id="4" name="Прямоугольник 3"/>
          <p:cNvSpPr/>
          <p:nvPr/>
        </p:nvSpPr>
        <p:spPr>
          <a:xfrm>
            <a:off x="1979712" y="1268760"/>
            <a:ext cx="6336704" cy="1692771"/>
          </a:xfrm>
          <a:prstGeom prst="rect">
            <a:avLst/>
          </a:prstGeom>
        </p:spPr>
        <p:txBody>
          <a:bodyPr wrap="square">
            <a:spAutoFit/>
          </a:bodyPr>
          <a:lstStyle/>
          <a:p>
            <a:pPr algn="just"/>
            <a:r>
              <a:rPr lang="ru-RU" sz="2400" b="1" dirty="0" smtClean="0">
                <a:latin typeface="Times New Roman" pitchFamily="18" charset="0"/>
                <a:cs typeface="Times New Roman" pitchFamily="18" charset="0"/>
              </a:rPr>
              <a:t>Кудрина Екатерина Леонидовна</a:t>
            </a:r>
            <a:r>
              <a:rPr lang="ru-RU" b="1" dirty="0" smtClean="0"/>
              <a:t>, </a:t>
            </a:r>
            <a:r>
              <a:rPr lang="ru-RU" sz="2000" b="1" dirty="0" smtClean="0">
                <a:latin typeface="Times New Roman" pitchFamily="18" charset="0"/>
                <a:cs typeface="Times New Roman" pitchFamily="18" charset="0"/>
              </a:rPr>
              <a:t>д</a:t>
            </a:r>
            <a:r>
              <a:rPr lang="ru-RU" sz="2000" dirty="0" smtClean="0">
                <a:latin typeface="Times New Roman" pitchFamily="18" charset="0"/>
                <a:cs typeface="Times New Roman" pitchFamily="18" charset="0"/>
              </a:rPr>
              <a:t>октор педагогических наук, профессор, Заслуженный работник культуры Российской Федерации. Ректор Кемеровского государственного института культуры в 1995-2016 годах</a:t>
            </a:r>
            <a:endParaRPr lang="ru-RU" sz="2000" dirty="0">
              <a:latin typeface="Times New Roman" pitchFamily="18" charset="0"/>
              <a:cs typeface="Times New Roman" pitchFamily="18" charset="0"/>
            </a:endParaRPr>
          </a:p>
        </p:txBody>
      </p:sp>
      <p:pic>
        <p:nvPicPr>
          <p:cNvPr id="45059" name="Picture 3" descr="KVWzQiI2GbXd1zSFqsQvwXGZFa_ziivGoz_pRvMBjOFZo9Zs3trwDD8OCdtohJ_kmucpn86ft7Ztfj-eNpyCKcsBQwJn-wrxaxyVCoenmTo0mD3HFXuGKNUBvzD3Rre527L1u4s"/>
          <p:cNvPicPr>
            <a:picLocks noChangeAspect="1" noChangeArrowheads="1"/>
          </p:cNvPicPr>
          <p:nvPr/>
        </p:nvPicPr>
        <p:blipFill>
          <a:blip r:embed="rId3" cstate="print"/>
          <a:srcRect/>
          <a:stretch>
            <a:fillRect/>
          </a:stretch>
        </p:blipFill>
        <p:spPr bwMode="auto">
          <a:xfrm>
            <a:off x="395536" y="3717032"/>
            <a:ext cx="1485900" cy="1762125"/>
          </a:xfrm>
          <a:prstGeom prst="rect">
            <a:avLst/>
          </a:prstGeom>
          <a:noFill/>
          <a:ln w="9525">
            <a:noFill/>
            <a:miter lim="800000"/>
            <a:headEnd/>
            <a:tailEnd/>
          </a:ln>
        </p:spPr>
      </p:pic>
      <p:sp>
        <p:nvSpPr>
          <p:cNvPr id="6" name="Прямоугольник 5"/>
          <p:cNvSpPr/>
          <p:nvPr/>
        </p:nvSpPr>
        <p:spPr>
          <a:xfrm>
            <a:off x="2051720" y="3501009"/>
            <a:ext cx="6912768" cy="2923877"/>
          </a:xfrm>
          <a:prstGeom prst="rect">
            <a:avLst/>
          </a:prstGeom>
        </p:spPr>
        <p:txBody>
          <a:bodyPr wrap="square">
            <a:spAutoFit/>
          </a:bodyPr>
          <a:lstStyle/>
          <a:p>
            <a:pPr algn="just"/>
            <a:r>
              <a:rPr lang="ru-RU" b="1" dirty="0" smtClean="0"/>
              <a:t> </a:t>
            </a:r>
            <a:r>
              <a:rPr lang="ru-RU" sz="2400" b="1" dirty="0" smtClean="0">
                <a:latin typeface="Times New Roman" pitchFamily="18" charset="0"/>
                <a:cs typeface="Times New Roman" pitchFamily="18" charset="0"/>
              </a:rPr>
              <a:t>Мартынов Анатолий Иванович</a:t>
            </a:r>
            <a:r>
              <a:rPr lang="ru-RU" sz="2000" dirty="0" smtClean="0">
                <a:latin typeface="Times New Roman" pitchFamily="18" charset="0"/>
                <a:cs typeface="Times New Roman" pitchFamily="18" charset="0"/>
              </a:rPr>
              <a:t>, доктор исторических наук, профессор кафедры музейного дела </a:t>
            </a:r>
            <a:r>
              <a:rPr lang="ru-RU" sz="2000" dirty="0" err="1" smtClean="0">
                <a:latin typeface="Times New Roman" pitchFamily="18" charset="0"/>
                <a:cs typeface="Times New Roman" pitchFamily="18" charset="0"/>
              </a:rPr>
              <a:t>КемГИК</a:t>
            </a:r>
            <a:r>
              <a:rPr lang="ru-RU" sz="2000" dirty="0" smtClean="0">
                <a:latin typeface="Times New Roman" pitchFamily="18" charset="0"/>
                <a:cs typeface="Times New Roman" pitchFamily="18" charset="0"/>
              </a:rPr>
              <a:t>, сотрудник Кузбасской лаборатории археологии и этнографии Института археологии и этнографии СО РАН  по направлению «История и историография Сибири»,  Заслуженный деятель науки РСФСР, РФ, Почётный работник высшего образования РФ,  Почётный гражданин Кемеровской области, академик </a:t>
            </a:r>
            <a:r>
              <a:rPr lang="ru-RU" sz="2000" i="1" dirty="0" smtClean="0">
                <a:latin typeface="Times New Roman" pitchFamily="18" charset="0"/>
                <a:cs typeface="Times New Roman" pitchFamily="18" charset="0"/>
              </a:rPr>
              <a:t>РАЕН</a:t>
            </a:r>
            <a:r>
              <a:rPr lang="ru-RU" sz="2000" dirty="0" smtClean="0">
                <a:latin typeface="Times New Roman" pitchFamily="18" charset="0"/>
                <a:cs typeface="Times New Roman" pitchFamily="18" charset="0"/>
              </a:rPr>
              <a:t>, основоположник кузбасской археологии</a:t>
            </a:r>
            <a:endParaRPr lang="ru-RU" sz="2000" dirty="0">
              <a:latin typeface="Times New Roman" pitchFamily="18" charset="0"/>
              <a:cs typeface="Times New Roman" pitchFamily="18" charset="0"/>
            </a:endParaRPr>
          </a:p>
        </p:txBody>
      </p:sp>
      <p:sp>
        <p:nvSpPr>
          <p:cNvPr id="7" name="Прямоугольник 6"/>
          <p:cNvSpPr/>
          <p:nvPr/>
        </p:nvSpPr>
        <p:spPr>
          <a:xfrm>
            <a:off x="4716016" y="404664"/>
            <a:ext cx="2232248" cy="461665"/>
          </a:xfrm>
          <a:prstGeom prst="rect">
            <a:avLst/>
          </a:prstGeom>
        </p:spPr>
        <p:txBody>
          <a:bodyPr wrap="square">
            <a:spAutoFit/>
          </a:bodyPr>
          <a:lstStyle/>
          <a:p>
            <a:pPr lvl="0" algn="r" fontAlgn="base">
              <a:spcBef>
                <a:spcPct val="0"/>
              </a:spcBef>
              <a:spcAft>
                <a:spcPct val="0"/>
              </a:spcAft>
            </a:pPr>
            <a:r>
              <a:rPr lang="ru-RU" sz="2400" b="1" dirty="0" smtClean="0">
                <a:solidFill>
                  <a:srgbClr val="C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Люди науки</a:t>
            </a:r>
            <a:endParaRPr lang="ru-RU" sz="24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p:wipe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6606480" cy="1200329"/>
          </a:xfrm>
          <a:prstGeom prst="rect">
            <a:avLst/>
          </a:prstGeom>
        </p:spPr>
        <p:txBody>
          <a:bodyPr wrap="square">
            <a:spAutoFit/>
          </a:bodyPr>
          <a:lstStyle/>
          <a:p>
            <a:r>
              <a:rPr lang="ru-RU"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Кузбасская государственная сельскохозяйственная академия</a:t>
            </a:r>
          </a:p>
          <a:p>
            <a:r>
              <a:rPr lang="ru-RU" sz="24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(Кузбасская ГСХА)</a:t>
            </a:r>
          </a:p>
        </p:txBody>
      </p:sp>
      <p:pic>
        <p:nvPicPr>
          <p:cNvPr id="10243" name="Picture 3" descr="C:\Users\User\Desktop\Без названия (1).jpg"/>
          <p:cNvPicPr>
            <a:picLocks noChangeAspect="1" noChangeArrowheads="1"/>
          </p:cNvPicPr>
          <p:nvPr/>
        </p:nvPicPr>
        <p:blipFill>
          <a:blip r:embed="rId2" cstate="print"/>
          <a:srcRect/>
          <a:stretch>
            <a:fillRect/>
          </a:stretch>
        </p:blipFill>
        <p:spPr bwMode="auto">
          <a:xfrm>
            <a:off x="6300192" y="260910"/>
            <a:ext cx="2618982" cy="1742813"/>
          </a:xfrm>
          <a:prstGeom prst="rect">
            <a:avLst/>
          </a:prstGeom>
          <a:noFill/>
        </p:spPr>
      </p:pic>
      <p:pic>
        <p:nvPicPr>
          <p:cNvPr id="10244" name="Picture 4" descr="C:\Users\User\Desktop\043.jpg"/>
          <p:cNvPicPr>
            <a:picLocks noChangeAspect="1" noChangeArrowheads="1"/>
          </p:cNvPicPr>
          <p:nvPr/>
        </p:nvPicPr>
        <p:blipFill>
          <a:blip r:embed="rId3" cstate="print"/>
          <a:srcRect/>
          <a:stretch>
            <a:fillRect/>
          </a:stretch>
        </p:blipFill>
        <p:spPr bwMode="auto">
          <a:xfrm>
            <a:off x="3851920" y="1556792"/>
            <a:ext cx="2443882" cy="1627275"/>
          </a:xfrm>
          <a:prstGeom prst="rect">
            <a:avLst/>
          </a:prstGeom>
          <a:noFill/>
        </p:spPr>
      </p:pic>
      <p:pic>
        <p:nvPicPr>
          <p:cNvPr id="10246" name="Picture 6" descr="C:\Users\User\Desktop\048.jpg"/>
          <p:cNvPicPr>
            <a:picLocks noChangeAspect="1" noChangeArrowheads="1"/>
          </p:cNvPicPr>
          <p:nvPr/>
        </p:nvPicPr>
        <p:blipFill>
          <a:blip r:embed="rId4" cstate="print"/>
          <a:srcRect/>
          <a:stretch>
            <a:fillRect/>
          </a:stretch>
        </p:blipFill>
        <p:spPr bwMode="auto">
          <a:xfrm>
            <a:off x="755576" y="2060848"/>
            <a:ext cx="2921852" cy="2108845"/>
          </a:xfrm>
          <a:prstGeom prst="rect">
            <a:avLst/>
          </a:prstGeom>
          <a:noFill/>
        </p:spPr>
      </p:pic>
      <p:pic>
        <p:nvPicPr>
          <p:cNvPr id="10247" name="Picture 7" descr="C:\Users\User\Desktop\796.jpg"/>
          <p:cNvPicPr>
            <a:picLocks noChangeAspect="1" noChangeArrowheads="1"/>
          </p:cNvPicPr>
          <p:nvPr/>
        </p:nvPicPr>
        <p:blipFill>
          <a:blip r:embed="rId5" cstate="print"/>
          <a:srcRect/>
          <a:stretch>
            <a:fillRect/>
          </a:stretch>
        </p:blipFill>
        <p:spPr bwMode="auto">
          <a:xfrm>
            <a:off x="4860032" y="4725144"/>
            <a:ext cx="2826271" cy="1878815"/>
          </a:xfrm>
          <a:prstGeom prst="rect">
            <a:avLst/>
          </a:prstGeom>
          <a:noFill/>
        </p:spPr>
      </p:pic>
      <p:pic>
        <p:nvPicPr>
          <p:cNvPr id="10248" name="Picture 8" descr="C:\Users\User\Desktop\042.jpg"/>
          <p:cNvPicPr>
            <a:picLocks noChangeAspect="1" noChangeArrowheads="1"/>
          </p:cNvPicPr>
          <p:nvPr/>
        </p:nvPicPr>
        <p:blipFill>
          <a:blip r:embed="rId6" cstate="print"/>
          <a:srcRect/>
          <a:stretch>
            <a:fillRect/>
          </a:stretch>
        </p:blipFill>
        <p:spPr bwMode="auto">
          <a:xfrm>
            <a:off x="971600" y="4653136"/>
            <a:ext cx="3631506" cy="2042998"/>
          </a:xfrm>
          <a:prstGeom prst="rect">
            <a:avLst/>
          </a:prstGeom>
          <a:noFill/>
        </p:spPr>
      </p:pic>
      <p:sp>
        <p:nvSpPr>
          <p:cNvPr id="10" name="Прямоугольник 9"/>
          <p:cNvSpPr/>
          <p:nvPr/>
        </p:nvSpPr>
        <p:spPr>
          <a:xfrm>
            <a:off x="3851920" y="3212976"/>
            <a:ext cx="4968552" cy="1323439"/>
          </a:xfrm>
          <a:prstGeom prst="rect">
            <a:avLst/>
          </a:prstGeom>
        </p:spPr>
        <p:txBody>
          <a:bodyPr wrap="square">
            <a:spAutoFit/>
          </a:bodyPr>
          <a:lstStyle/>
          <a:p>
            <a:pPr algn="just"/>
            <a:r>
              <a:rPr lang="ru-RU" sz="2000" b="1" dirty="0" smtClean="0">
                <a:latin typeface="Times New Roman" pitchFamily="18" charset="0"/>
                <a:cs typeface="Times New Roman" pitchFamily="18" charset="0"/>
              </a:rPr>
              <a:t>Готовит специалистов в области сельского хозяйства. Подчинена министерству сельского хозяйства Российской Федерации</a:t>
            </a:r>
            <a:endParaRPr lang="ru-RU" sz="2000" b="1"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D1%80%D0%B0%D1%81%D1%81%D0%BE%D0%BB%D0%BE%D0%B2"/>
          <p:cNvPicPr>
            <a:picLocks noChangeAspect="1" noChangeArrowheads="1"/>
          </p:cNvPicPr>
          <p:nvPr/>
        </p:nvPicPr>
        <p:blipFill>
          <a:blip r:embed="rId2" cstate="print"/>
          <a:srcRect/>
          <a:stretch>
            <a:fillRect/>
          </a:stretch>
        </p:blipFill>
        <p:spPr bwMode="auto">
          <a:xfrm>
            <a:off x="827584" y="1052736"/>
            <a:ext cx="1333500" cy="2000250"/>
          </a:xfrm>
          <a:prstGeom prst="rect">
            <a:avLst/>
          </a:prstGeom>
          <a:noFill/>
          <a:ln w="9525">
            <a:noFill/>
            <a:miter lim="800000"/>
            <a:headEnd/>
            <a:tailEnd/>
          </a:ln>
        </p:spPr>
      </p:pic>
      <p:sp>
        <p:nvSpPr>
          <p:cNvPr id="3" name="Прямоугольник 2"/>
          <p:cNvSpPr/>
          <p:nvPr/>
        </p:nvSpPr>
        <p:spPr>
          <a:xfrm>
            <a:off x="2195736" y="1124744"/>
            <a:ext cx="6480720" cy="1692771"/>
          </a:xfrm>
          <a:prstGeom prst="rect">
            <a:avLst/>
          </a:prstGeom>
        </p:spPr>
        <p:txBody>
          <a:bodyPr wrap="square">
            <a:spAutoFit/>
          </a:bodyPr>
          <a:lstStyle/>
          <a:p>
            <a:pPr algn="just"/>
            <a:r>
              <a:rPr lang="ru-RU" b="1" dirty="0" smtClean="0"/>
              <a:t> </a:t>
            </a:r>
            <a:r>
              <a:rPr lang="ru-RU" sz="2400" b="1" dirty="0" smtClean="0">
                <a:latin typeface="Times New Roman" pitchFamily="18" charset="0"/>
                <a:cs typeface="Times New Roman" pitchFamily="18" charset="0"/>
              </a:rPr>
              <a:t>Рассолов Сергей Николаевич</a:t>
            </a:r>
            <a:r>
              <a:rPr lang="ru-RU" b="1" dirty="0" smtClean="0"/>
              <a:t>, </a:t>
            </a:r>
            <a:r>
              <a:rPr lang="ru-RU" sz="2000" dirty="0" smtClean="0">
                <a:latin typeface="Times New Roman" pitchFamily="18" charset="0"/>
                <a:cs typeface="Times New Roman" pitchFamily="18" charset="0"/>
              </a:rPr>
              <a:t>декан зоотехнического факультета Кузбасской государственной сельскохозяйственной академии (КГСА). Доктор сельскохозяйственных наук, доцент. Член-корреспондент Российской академии естественных наук.</a:t>
            </a:r>
            <a:endParaRPr lang="ru-RU" sz="2000" dirty="0">
              <a:latin typeface="Times New Roman" pitchFamily="18" charset="0"/>
              <a:cs typeface="Times New Roman" pitchFamily="18" charset="0"/>
            </a:endParaRPr>
          </a:p>
        </p:txBody>
      </p:sp>
      <p:sp>
        <p:nvSpPr>
          <p:cNvPr id="4" name="Прямоугольник 3"/>
          <p:cNvSpPr/>
          <p:nvPr/>
        </p:nvSpPr>
        <p:spPr>
          <a:xfrm>
            <a:off x="3419872" y="476672"/>
            <a:ext cx="4320480" cy="523220"/>
          </a:xfrm>
          <a:prstGeom prst="rect">
            <a:avLst/>
          </a:prstGeom>
        </p:spPr>
        <p:txBody>
          <a:bodyPr wrap="square">
            <a:spAutoFit/>
          </a:bodyPr>
          <a:lstStyle/>
          <a:p>
            <a:pPr lvl="0" algn="r" fontAlgn="base">
              <a:spcBef>
                <a:spcPct val="0"/>
              </a:spcBef>
              <a:spcAft>
                <a:spcPct val="0"/>
              </a:spcAft>
            </a:pPr>
            <a:r>
              <a:rPr lang="ru-RU" sz="2800" b="1" dirty="0" smtClean="0">
                <a:solidFill>
                  <a:srgbClr val="C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Люди науки</a:t>
            </a:r>
            <a:endParaRPr lang="ru-RU" sz="28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3731" name="Picture 3" descr="%D0%A3%D0%BB%D1%8C%D1%80%D0%B8%D1%85"/>
          <p:cNvPicPr>
            <a:picLocks noChangeAspect="1" noChangeArrowheads="1"/>
          </p:cNvPicPr>
          <p:nvPr/>
        </p:nvPicPr>
        <p:blipFill>
          <a:blip r:embed="rId3" cstate="print"/>
          <a:srcRect/>
          <a:stretch>
            <a:fillRect/>
          </a:stretch>
        </p:blipFill>
        <p:spPr bwMode="auto">
          <a:xfrm>
            <a:off x="323528" y="3861048"/>
            <a:ext cx="1266825" cy="1895475"/>
          </a:xfrm>
          <a:prstGeom prst="rect">
            <a:avLst/>
          </a:prstGeom>
          <a:noFill/>
          <a:ln w="9525">
            <a:noFill/>
            <a:miter lim="800000"/>
            <a:headEnd/>
            <a:tailEnd/>
          </a:ln>
        </p:spPr>
      </p:pic>
      <p:sp>
        <p:nvSpPr>
          <p:cNvPr id="6" name="Прямоугольник 5"/>
          <p:cNvSpPr/>
          <p:nvPr/>
        </p:nvSpPr>
        <p:spPr>
          <a:xfrm>
            <a:off x="1763688" y="3284984"/>
            <a:ext cx="7128792" cy="3231654"/>
          </a:xfrm>
          <a:prstGeom prst="rect">
            <a:avLst/>
          </a:prstGeom>
        </p:spPr>
        <p:txBody>
          <a:bodyPr wrap="square">
            <a:spAutoFit/>
          </a:bodyPr>
          <a:lstStyle/>
          <a:p>
            <a:pPr algn="just"/>
            <a:r>
              <a:rPr lang="ru-RU" sz="2400" b="1" dirty="0" smtClean="0">
                <a:latin typeface="Times New Roman" pitchFamily="18" charset="0"/>
                <a:cs typeface="Times New Roman" pitchFamily="18" charset="0"/>
              </a:rPr>
              <a:t>Ульрих Елена Викторовна</a:t>
            </a:r>
            <a:r>
              <a:rPr lang="ru-RU" b="1" dirty="0" smtClean="0"/>
              <a:t>, </a:t>
            </a:r>
            <a:r>
              <a:rPr lang="ru-RU" sz="2000" dirty="0" smtClean="0">
                <a:latin typeface="Times New Roman" pitchFamily="18" charset="0"/>
                <a:cs typeface="Times New Roman" pitchFamily="18" charset="0"/>
              </a:rPr>
              <a:t>доктор технических наук (2011).</a:t>
            </a: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Профессор кафедры </a:t>
            </a:r>
            <a:r>
              <a:rPr lang="ru-RU" sz="2000" dirty="0" err="1" smtClean="0">
                <a:latin typeface="Times New Roman" pitchFamily="18" charset="0"/>
                <a:cs typeface="Times New Roman" pitchFamily="18" charset="0"/>
              </a:rPr>
              <a:t>агробиотехнологий</a:t>
            </a:r>
            <a:r>
              <a:rPr lang="ru-RU" sz="2000" dirty="0" smtClean="0">
                <a:latin typeface="Times New Roman" pitchFamily="18" charset="0"/>
                <a:cs typeface="Times New Roman" pitchFamily="18" charset="0"/>
              </a:rPr>
              <a:t> Кемеровского государственного сельскохозяйственного института (КГСХИ Почётные звания и награды:  член-корреспондент Российской Академии Естествознания; почётное звание «Заслуженный деятель науки и образования»; Орден Петра Великого; Орден «Трудом и знанием»; «Золотая медаль «За новаторскую работу в области высшего образования»»; медаль Европейского научного консорциума; имени В. И. Вернадского за успехи в развитии отечественной науки</a:t>
            </a:r>
            <a:endParaRPr lang="ru-RU" sz="2000" dirty="0">
              <a:latin typeface="Times New Roman" pitchFamily="18" charset="0"/>
              <a:cs typeface="Times New Roman" pitchFamily="18" charset="0"/>
            </a:endParaRPr>
          </a:p>
        </p:txBody>
      </p:sp>
    </p:spTree>
  </p:cSld>
  <p:clrMapOvr>
    <a:masterClrMapping/>
  </p:clrMapOvr>
  <p:transition>
    <p:wipe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phpthumb&amp;ctx=web&amp;w=1000&amp;h=1000&amp;zc=0&amp;far=&amp;q=90&amp;src=%2Fassets%2Fgallery%2F1%2F4"/>
          <p:cNvPicPr>
            <a:picLocks noChangeAspect="1" noChangeArrowheads="1"/>
          </p:cNvPicPr>
          <p:nvPr/>
        </p:nvPicPr>
        <p:blipFill>
          <a:blip r:embed="rId2" cstate="print"/>
          <a:srcRect/>
          <a:stretch>
            <a:fillRect/>
          </a:stretch>
        </p:blipFill>
        <p:spPr bwMode="auto">
          <a:xfrm>
            <a:off x="5094788" y="1484784"/>
            <a:ext cx="3005257" cy="1584176"/>
          </a:xfrm>
          <a:prstGeom prst="rect">
            <a:avLst/>
          </a:prstGeom>
          <a:noFill/>
          <a:ln w="9525">
            <a:noFill/>
            <a:miter lim="800000"/>
            <a:headEnd/>
            <a:tailEnd/>
          </a:ln>
        </p:spPr>
      </p:pic>
      <p:sp>
        <p:nvSpPr>
          <p:cNvPr id="3" name="Прямоугольник 2"/>
          <p:cNvSpPr/>
          <p:nvPr/>
        </p:nvSpPr>
        <p:spPr>
          <a:xfrm>
            <a:off x="683568" y="548680"/>
            <a:ext cx="7992888" cy="1200329"/>
          </a:xfrm>
          <a:prstGeom prst="rect">
            <a:avLst/>
          </a:prstGeom>
        </p:spPr>
        <p:txBody>
          <a:bodyPr wrap="square">
            <a:spAutoFit/>
          </a:bodyPr>
          <a:lstStyle/>
          <a:p>
            <a:pPr algn="just"/>
            <a:r>
              <a:rPr lang="ru-RU" sz="2400" dirty="0" smtClean="0">
                <a:solidFill>
                  <a:srgbClr val="C00000"/>
                </a:solidFill>
                <a:latin typeface="Times New Roman" pitchFamily="18" charset="0"/>
                <a:cs typeface="Times New Roman" pitchFamily="18" charset="0"/>
              </a:rPr>
              <a:t>«</a:t>
            </a:r>
            <a:r>
              <a:rPr lang="ru-RU" sz="2400" b="1" dirty="0" smtClean="0">
                <a:solidFill>
                  <a:srgbClr val="C00000"/>
                </a:solidFill>
                <a:latin typeface="Times New Roman" pitchFamily="18" charset="0"/>
                <a:cs typeface="Times New Roman" pitchFamily="18" charset="0"/>
              </a:rPr>
              <a:t>Научно-исследовательский институт комплексных проблем </a:t>
            </a:r>
            <a:r>
              <a:rPr lang="ru-RU" sz="2400" b="1" dirty="0" err="1" smtClean="0">
                <a:solidFill>
                  <a:srgbClr val="C00000"/>
                </a:solidFill>
                <a:latin typeface="Times New Roman" pitchFamily="18" charset="0"/>
                <a:cs typeface="Times New Roman" pitchFamily="18" charset="0"/>
              </a:rPr>
              <a:t>сердечно-сосудистых</a:t>
            </a:r>
            <a:r>
              <a:rPr lang="ru-RU" sz="2400" b="1" dirty="0" smtClean="0">
                <a:solidFill>
                  <a:srgbClr val="C00000"/>
                </a:solidFill>
                <a:latin typeface="Times New Roman" pitchFamily="18" charset="0"/>
                <a:cs typeface="Times New Roman" pitchFamily="18" charset="0"/>
              </a:rPr>
              <a:t> заболеваний Сибирского отделения РАМН</a:t>
            </a:r>
            <a:r>
              <a:rPr lang="ru-RU" sz="2400" dirty="0" smtClean="0">
                <a:solidFill>
                  <a:srgbClr val="C00000"/>
                </a:solidFill>
                <a:latin typeface="Times New Roman" pitchFamily="18" charset="0"/>
                <a:cs typeface="Times New Roman" pitchFamily="18" charset="0"/>
              </a:rPr>
              <a:t>».</a:t>
            </a:r>
            <a:endParaRPr lang="ru-RU" sz="2400" dirty="0">
              <a:solidFill>
                <a:srgbClr val="C00000"/>
              </a:solidFill>
              <a:latin typeface="Times New Roman" pitchFamily="18" charset="0"/>
              <a:cs typeface="Times New Roman" pitchFamily="18" charset="0"/>
            </a:endParaRPr>
          </a:p>
        </p:txBody>
      </p:sp>
      <p:sp>
        <p:nvSpPr>
          <p:cNvPr id="4" name="Прямоугольник 3"/>
          <p:cNvSpPr/>
          <p:nvPr/>
        </p:nvSpPr>
        <p:spPr>
          <a:xfrm>
            <a:off x="899592" y="3212976"/>
            <a:ext cx="7344816" cy="2677656"/>
          </a:xfrm>
          <a:prstGeom prst="rect">
            <a:avLst/>
          </a:prstGeom>
        </p:spPr>
        <p:txBody>
          <a:bodyPr wrap="square">
            <a:spAutoFit/>
          </a:bodyPr>
          <a:lstStyle/>
          <a:p>
            <a:pPr lvl="0" algn="just"/>
            <a:r>
              <a:rPr lang="ru-RU" sz="2400" dirty="0" smtClean="0">
                <a:latin typeface="Times New Roman" pitchFamily="18" charset="0"/>
                <a:cs typeface="Times New Roman" pitchFamily="18" charset="0"/>
              </a:rPr>
              <a:t>        Институт проводит клинические испытания медицинских изделий, клинические исследования лекарственных препаратов для медицинского применения. </a:t>
            </a:r>
          </a:p>
          <a:p>
            <a:pPr lvl="0" algn="just"/>
            <a:r>
              <a:rPr lang="ru-RU" sz="2400" dirty="0" smtClean="0">
                <a:solidFill>
                  <a:srgbClr val="000000"/>
                </a:solidFill>
                <a:latin typeface="Times New Roman" pitchFamily="18" charset="0"/>
                <a:ea typeface="Times New Roman" pitchFamily="18" charset="0"/>
                <a:cs typeface="Times New Roman" pitchFamily="18" charset="0"/>
              </a:rPr>
              <a:t>          В 2019 году институт стал Лауреатом Премии Правительства РФ в области качества</a:t>
            </a:r>
            <a:r>
              <a:rPr lang="ru-RU" sz="1400" dirty="0" smtClean="0">
                <a:solidFill>
                  <a:srgbClr val="000000"/>
                </a:solidFill>
                <a:latin typeface="Arial" pitchFamily="34" charset="0"/>
                <a:ea typeface="Times New Roman" pitchFamily="18" charset="0"/>
                <a:cs typeface="Arial" pitchFamily="34" charset="0"/>
              </a:rPr>
              <a:t>.</a:t>
            </a:r>
            <a:endParaRPr lang="ru-RU" dirty="0" smtClean="0">
              <a:latin typeface="Arial" pitchFamily="34" charset="0"/>
              <a:cs typeface="Arial" pitchFamily="34" charset="0"/>
            </a:endParaRPr>
          </a:p>
          <a:p>
            <a:pPr algn="just"/>
            <a:endParaRPr lang="ru-RU" sz="2400" dirty="0">
              <a:latin typeface="Times New Roman" pitchFamily="18" charset="0"/>
              <a:cs typeface="Times New Roman" pitchFamily="18" charset="0"/>
            </a:endParaRPr>
          </a:p>
        </p:txBody>
      </p:sp>
    </p:spTree>
  </p:cSld>
  <p:clrMapOvr>
    <a:masterClrMapping/>
  </p:clrMapOvr>
  <p:transition>
    <p:wipe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1760" y="1124744"/>
            <a:ext cx="6480720" cy="523220"/>
          </a:xfrm>
          <a:prstGeom prst="rect">
            <a:avLst/>
          </a:prstGeom>
        </p:spPr>
        <p:txBody>
          <a:bodyPr wrap="square">
            <a:spAutoFit/>
          </a:bodyPr>
          <a:lstStyle/>
          <a:p>
            <a:pPr algn="r"/>
            <a:r>
              <a:rPr lang="ru-RU" sz="28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Детский технопарк «</a:t>
            </a:r>
            <a:r>
              <a:rPr lang="ru-RU" sz="2800" b="1" i="1"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Кванториум</a:t>
            </a:r>
            <a:r>
              <a:rPr lang="ru-RU" sz="28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42»</a:t>
            </a:r>
            <a:r>
              <a:rPr lang="ru-RU"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рямоугольник 2"/>
          <p:cNvSpPr/>
          <p:nvPr/>
        </p:nvSpPr>
        <p:spPr>
          <a:xfrm>
            <a:off x="899592" y="332656"/>
            <a:ext cx="7560840" cy="523220"/>
          </a:xfrm>
          <a:prstGeom prst="rect">
            <a:avLst/>
          </a:prstGeom>
        </p:spPr>
        <p:txBody>
          <a:bodyPr wrap="square">
            <a:spAutoFit/>
          </a:bodyPr>
          <a:lstStyle/>
          <a:p>
            <a:pPr algn="ctr"/>
            <a:r>
              <a:rPr lang="ru-RU" sz="2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Ждем юных гениев, творцов, изобретателей!</a:t>
            </a:r>
            <a:endParaRPr lang="ru-RU" sz="28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Прямоугольник 6"/>
          <p:cNvSpPr/>
          <p:nvPr/>
        </p:nvSpPr>
        <p:spPr>
          <a:xfrm>
            <a:off x="2987824" y="1772816"/>
            <a:ext cx="5904656" cy="4093428"/>
          </a:xfrm>
          <a:prstGeom prst="rect">
            <a:avLst/>
          </a:prstGeom>
        </p:spPr>
        <p:txBody>
          <a:bodyPr wrap="square">
            <a:spAutoFit/>
          </a:bodyPr>
          <a:lstStyle/>
          <a:p>
            <a:pPr algn="just" fontAlgn="base"/>
            <a:r>
              <a:rPr lang="ru-RU" sz="2000" b="1" dirty="0" smtClean="0">
                <a:latin typeface="Times New Roman" pitchFamily="18" charset="0"/>
                <a:cs typeface="Times New Roman" pitchFamily="18" charset="0"/>
              </a:rPr>
              <a:t>Цель открытия </a:t>
            </a:r>
            <a:r>
              <a:rPr lang="ru-RU" sz="2000" b="1" dirty="0" err="1" smtClean="0">
                <a:latin typeface="Times New Roman" pitchFamily="18" charset="0"/>
                <a:cs typeface="Times New Roman" pitchFamily="18" charset="0"/>
              </a:rPr>
              <a:t>Кванториума</a:t>
            </a:r>
            <a:r>
              <a:rPr lang="ru-RU" sz="2000" b="1" dirty="0" smtClean="0">
                <a:latin typeface="Times New Roman" pitchFamily="18" charset="0"/>
                <a:cs typeface="Times New Roman" pitchFamily="18" charset="0"/>
              </a:rPr>
              <a:t> 42 – создание инновационной среды, формирующей у детей изобретательское, </a:t>
            </a:r>
            <a:r>
              <a:rPr lang="ru-RU" sz="2000" b="1" dirty="0" err="1" smtClean="0">
                <a:latin typeface="Times New Roman" pitchFamily="18" charset="0"/>
                <a:cs typeface="Times New Roman" pitchFamily="18" charset="0"/>
              </a:rPr>
              <a:t>креативное</a:t>
            </a:r>
            <a:r>
              <a:rPr lang="ru-RU" sz="2000" b="1" dirty="0" smtClean="0">
                <a:latin typeface="Times New Roman" pitchFamily="18" charset="0"/>
                <a:cs typeface="Times New Roman" pitchFamily="18" charset="0"/>
              </a:rPr>
              <a:t>, критическое и продуктовое мышление, обеспечение доступности качественного дополнительного образования технической и </a:t>
            </a:r>
            <a:r>
              <a:rPr lang="ru-RU" sz="2000" b="1" dirty="0" err="1" smtClean="0">
                <a:latin typeface="Times New Roman" pitchFamily="18" charset="0"/>
                <a:cs typeface="Times New Roman" pitchFamily="18" charset="0"/>
              </a:rPr>
              <a:t>естественно-научной</a:t>
            </a:r>
            <a:r>
              <a:rPr lang="ru-RU" sz="2000" b="1" dirty="0" smtClean="0">
                <a:latin typeface="Times New Roman" pitchFamily="18" charset="0"/>
                <a:cs typeface="Times New Roman" pitchFamily="18" charset="0"/>
              </a:rPr>
              <a:t> направленностей для личностного и профессионального самоопределения обучающихся, возрождение престижа инженерных и научных профессий, подготовка будущих кадров для высокотехнологичных отраслей промышленности Кемеровской области.</a:t>
            </a:r>
            <a:endParaRPr lang="ru-RU" sz="2000" b="1" dirty="0">
              <a:latin typeface="Times New Roman" pitchFamily="18" charset="0"/>
              <a:cs typeface="Times New Roman" pitchFamily="18" charset="0"/>
            </a:endParaRPr>
          </a:p>
        </p:txBody>
      </p:sp>
      <p:pic>
        <p:nvPicPr>
          <p:cNvPr id="5122" name="Picture 2" descr="C:\Users\User\Desktop\Без названия.png"/>
          <p:cNvPicPr>
            <a:picLocks noChangeAspect="1" noChangeArrowheads="1"/>
          </p:cNvPicPr>
          <p:nvPr/>
        </p:nvPicPr>
        <p:blipFill>
          <a:blip r:embed="rId2" cstate="print"/>
          <a:srcRect/>
          <a:stretch>
            <a:fillRect/>
          </a:stretch>
        </p:blipFill>
        <p:spPr bwMode="auto">
          <a:xfrm>
            <a:off x="323528" y="1052736"/>
            <a:ext cx="2040227" cy="15121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123" name="Picture 3" descr="C:\Users\User\Desktop\Без названия (3).jpg"/>
          <p:cNvPicPr>
            <a:picLocks noChangeAspect="1" noChangeArrowheads="1"/>
          </p:cNvPicPr>
          <p:nvPr/>
        </p:nvPicPr>
        <p:blipFill>
          <a:blip r:embed="rId3" cstate="print"/>
          <a:srcRect/>
          <a:stretch>
            <a:fillRect/>
          </a:stretch>
        </p:blipFill>
        <p:spPr bwMode="auto">
          <a:xfrm>
            <a:off x="683568" y="2780928"/>
            <a:ext cx="2106935" cy="1578168"/>
          </a:xfrm>
          <a:prstGeom prst="rect">
            <a:avLst/>
          </a:prstGeom>
          <a:noFill/>
        </p:spPr>
      </p:pic>
      <p:pic>
        <p:nvPicPr>
          <p:cNvPr id="5124" name="Picture 4" descr="C:\Users\User\Desktop\Без названия (1).jpg"/>
          <p:cNvPicPr>
            <a:picLocks noChangeAspect="1" noChangeArrowheads="1"/>
          </p:cNvPicPr>
          <p:nvPr/>
        </p:nvPicPr>
        <p:blipFill>
          <a:blip r:embed="rId4" cstate="print"/>
          <a:srcRect/>
          <a:stretch>
            <a:fillRect/>
          </a:stretch>
        </p:blipFill>
        <p:spPr bwMode="auto">
          <a:xfrm>
            <a:off x="323528" y="4581128"/>
            <a:ext cx="2619375" cy="1743075"/>
          </a:xfrm>
          <a:prstGeom prst="rect">
            <a:avLst/>
          </a:prstGeom>
          <a:noFill/>
        </p:spPr>
      </p:pic>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2420888"/>
            <a:ext cx="7272808" cy="1384995"/>
          </a:xfrm>
          <a:prstGeom prst="rect">
            <a:avLst/>
          </a:prstGeom>
        </p:spPr>
        <p:txBody>
          <a:bodyPr wrap="square">
            <a:spAutoFit/>
          </a:bodyPr>
          <a:lstStyle/>
          <a:p>
            <a:pPr algn="just"/>
            <a:r>
              <a:rPr lang="ru-RU" sz="2800" b="1" dirty="0" smtClean="0">
                <a:solidFill>
                  <a:srgbClr val="C00000"/>
                </a:solidFill>
                <a:latin typeface="Times New Roman" pitchFamily="18" charset="0"/>
                <a:cs typeface="Times New Roman" pitchFamily="18" charset="0"/>
              </a:rPr>
              <a:t>Наука необходима народу. Страна, которая ее не развивает, неизбежно превращается в колонию.  </a:t>
            </a:r>
            <a:r>
              <a:rPr lang="ru-RU" sz="2800" b="1" dirty="0" smtClean="0">
                <a:latin typeface="Times New Roman" pitchFamily="18" charset="0"/>
                <a:cs typeface="Times New Roman" pitchFamily="18" charset="0"/>
              </a:rPr>
              <a:t>Ф. </a:t>
            </a:r>
            <a:r>
              <a:rPr lang="ru-RU" sz="2800" b="1" dirty="0" err="1" smtClean="0">
                <a:latin typeface="Times New Roman" pitchFamily="18" charset="0"/>
                <a:cs typeface="Times New Roman" pitchFamily="18" charset="0"/>
              </a:rPr>
              <a:t>Жолио-Кюри</a:t>
            </a:r>
            <a:r>
              <a:rPr lang="ru-RU" sz="2800" b="1" dirty="0" smtClean="0">
                <a:latin typeface="Times New Roman" pitchFamily="18" charset="0"/>
                <a:cs typeface="Times New Roman" pitchFamily="18" charset="0"/>
              </a:rPr>
              <a:t>.</a:t>
            </a:r>
            <a:endParaRPr lang="ru-RU" sz="2800" dirty="0">
              <a:latin typeface="Times New Roman" pitchFamily="18" charset="0"/>
              <a:cs typeface="Times New Roman" pitchFamily="18" charset="0"/>
            </a:endParaRPr>
          </a:p>
        </p:txBody>
      </p:sp>
      <p:sp>
        <p:nvSpPr>
          <p:cNvPr id="3" name="Прямоугольник 2"/>
          <p:cNvSpPr/>
          <p:nvPr/>
        </p:nvSpPr>
        <p:spPr>
          <a:xfrm>
            <a:off x="611560" y="548680"/>
            <a:ext cx="7776864" cy="1384995"/>
          </a:xfrm>
          <a:prstGeom prst="rect">
            <a:avLst/>
          </a:prstGeom>
        </p:spPr>
        <p:txBody>
          <a:bodyPr wrap="square">
            <a:spAutoFit/>
          </a:bodyPr>
          <a:lstStyle/>
          <a:p>
            <a:pPr algn="just"/>
            <a:r>
              <a:rPr lang="ru-RU" sz="2800" b="1" dirty="0" smtClean="0">
                <a:solidFill>
                  <a:srgbClr val="002060"/>
                </a:solidFill>
                <a:latin typeface="Times New Roman" pitchFamily="18" charset="0"/>
                <a:cs typeface="Times New Roman" pitchFamily="18" charset="0"/>
              </a:rPr>
              <a:t>Только наука изменит мир. Наука в широком смысле: и как расщеплять атом, и как воспитывать людей</a:t>
            </a: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Н. М. Амосов.</a:t>
            </a:r>
            <a:endParaRPr lang="ru-RU" sz="2800" dirty="0">
              <a:latin typeface="Times New Roman" pitchFamily="18" charset="0"/>
              <a:cs typeface="Times New Roman" pitchFamily="18" charset="0"/>
            </a:endParaRPr>
          </a:p>
        </p:txBody>
      </p:sp>
      <p:pic>
        <p:nvPicPr>
          <p:cNvPr id="78850" name="Picture 2" descr="C:\Users\User\Desktop\гнн.jpg"/>
          <p:cNvPicPr>
            <a:picLocks noChangeAspect="1" noChangeArrowheads="1"/>
          </p:cNvPicPr>
          <p:nvPr/>
        </p:nvPicPr>
        <p:blipFill>
          <a:blip r:embed="rId2" cstate="print"/>
          <a:srcRect/>
          <a:stretch>
            <a:fillRect/>
          </a:stretch>
        </p:blipFill>
        <p:spPr bwMode="auto">
          <a:xfrm>
            <a:off x="5364088" y="4178602"/>
            <a:ext cx="3377952" cy="2482795"/>
          </a:xfrm>
          <a:prstGeom prst="rect">
            <a:avLst/>
          </a:prstGeom>
          <a:noFill/>
        </p:spPr>
      </p:pic>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7170" name="Picture 2" descr="C:\Users\User\Desktop\slide_03 (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5" name="Picture 2" descr="C:\Users\User\Desktop\slide_02 (1).jpg"/>
          <p:cNvPicPr>
            <a:picLocks noChangeAspect="1" noChangeArrowheads="1"/>
          </p:cNvPicPr>
          <p:nvPr/>
        </p:nvPicPr>
        <p:blipFill>
          <a:blip r:embed="rId3" cstate="print"/>
          <a:srcRect b="74119"/>
          <a:stretch>
            <a:fillRect/>
          </a:stretch>
        </p:blipFill>
        <p:spPr bwMode="auto">
          <a:xfrm>
            <a:off x="179512" y="5373216"/>
            <a:ext cx="6264696" cy="1216005"/>
          </a:xfrm>
          <a:prstGeom prst="rect">
            <a:avLst/>
          </a:prstGeom>
          <a:noFill/>
        </p:spPr>
      </p:pic>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80728"/>
            <a:ext cx="8229600" cy="5026563"/>
          </a:xfrm>
        </p:spPr>
        <p:txBody>
          <a:bodyPr/>
          <a:lstStyle/>
          <a:p>
            <a:pPr algn="just">
              <a:buNone/>
            </a:pPr>
            <a:r>
              <a:rPr lang="ru-RU" dirty="0" smtClean="0"/>
              <a:t> </a:t>
            </a:r>
            <a:r>
              <a:rPr lang="ru-RU" sz="2800" b="1" dirty="0" smtClean="0">
                <a:latin typeface="Times New Roman" pitchFamily="18" charset="0"/>
                <a:cs typeface="Times New Roman" pitchFamily="18" charset="0"/>
              </a:rPr>
              <a:t>Наш край Кемеровская область – Кузбасс всегда привлекал внимание учёных </a:t>
            </a:r>
            <a:endParaRPr lang="ru-RU" sz="2800" b="1" dirty="0">
              <a:latin typeface="Times New Roman" pitchFamily="18" charset="0"/>
              <a:cs typeface="Times New Roman" pitchFamily="18" charset="0"/>
            </a:endParaRPr>
          </a:p>
        </p:txBody>
      </p:sp>
      <p:sp>
        <p:nvSpPr>
          <p:cNvPr id="5" name="Прямоугольник 4"/>
          <p:cNvSpPr/>
          <p:nvPr/>
        </p:nvSpPr>
        <p:spPr>
          <a:xfrm>
            <a:off x="1259632" y="260649"/>
            <a:ext cx="7056784" cy="646331"/>
          </a:xfrm>
          <a:prstGeom prst="rect">
            <a:avLst/>
          </a:prstGeom>
        </p:spPr>
        <p:txBody>
          <a:bodyPr wrap="square">
            <a:spAutoFit/>
          </a:bodyPr>
          <a:lstStyle/>
          <a:p>
            <a:r>
              <a:rPr lang="ru-RU" sz="36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Развитие науки в Кемерово</a:t>
            </a:r>
            <a:endParaRPr lang="ru-RU" sz="36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076" name="Picture 4" descr="C:\Users\User\Desktop\Без названия (2).jpg"/>
          <p:cNvPicPr>
            <a:picLocks noChangeAspect="1" noChangeArrowheads="1"/>
          </p:cNvPicPr>
          <p:nvPr/>
        </p:nvPicPr>
        <p:blipFill>
          <a:blip r:embed="rId2" cstate="print"/>
          <a:srcRect b="18057"/>
          <a:stretch>
            <a:fillRect/>
          </a:stretch>
        </p:blipFill>
        <p:spPr bwMode="auto">
          <a:xfrm>
            <a:off x="251520" y="1916832"/>
            <a:ext cx="1676400" cy="2232248"/>
          </a:xfrm>
          <a:prstGeom prst="rect">
            <a:avLst/>
          </a:prstGeom>
          <a:noFill/>
        </p:spPr>
      </p:pic>
      <p:sp>
        <p:nvSpPr>
          <p:cNvPr id="8" name="Прямоугольник 7"/>
          <p:cNvSpPr/>
          <p:nvPr/>
        </p:nvSpPr>
        <p:spPr>
          <a:xfrm>
            <a:off x="2195736" y="2276873"/>
            <a:ext cx="6264696" cy="1015663"/>
          </a:xfrm>
          <a:prstGeom prst="rect">
            <a:avLst/>
          </a:prstGeom>
        </p:spPr>
        <p:txBody>
          <a:bodyPr wrap="square">
            <a:spAutoFit/>
          </a:bodyPr>
          <a:lstStyle/>
          <a:p>
            <a:pPr algn="just"/>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Петр Александрович Чихачёв</a:t>
            </a:r>
            <a:r>
              <a:rPr lang="ru-RU" sz="2000" dirty="0" smtClean="0">
                <a:latin typeface="Times New Roman" pitchFamily="18" charset="0"/>
                <a:cs typeface="Times New Roman" pitchFamily="18" charset="0"/>
              </a:rPr>
              <a:t>, в </a:t>
            </a:r>
            <a:r>
              <a:rPr lang="ru-RU" sz="2000" b="1" dirty="0" smtClean="0">
                <a:latin typeface="Times New Roman" pitchFamily="18" charset="0"/>
                <a:cs typeface="Times New Roman" pitchFamily="18" charset="0"/>
              </a:rPr>
              <a:t>1845 году</a:t>
            </a:r>
            <a:r>
              <a:rPr lang="ru-RU" sz="2000" dirty="0" smtClean="0">
                <a:latin typeface="Times New Roman" pitchFamily="18" charset="0"/>
                <a:cs typeface="Times New Roman" pitchFamily="18" charset="0"/>
              </a:rPr>
              <a:t> назвавший наш край Кузнецким каменноугольным бассейном (Кузбассом).</a:t>
            </a:r>
            <a:endParaRPr lang="ru-RU" sz="2000" dirty="0">
              <a:latin typeface="Times New Roman" pitchFamily="18" charset="0"/>
              <a:cs typeface="Times New Roman" pitchFamily="18" charset="0"/>
            </a:endParaRPr>
          </a:p>
        </p:txBody>
      </p:sp>
      <p:pic>
        <p:nvPicPr>
          <p:cNvPr id="9" name="Picture 3" descr="C:\Users\User\Desktop\E3Ul7iKI47Jr.jpg"/>
          <p:cNvPicPr>
            <a:picLocks noChangeAspect="1" noChangeArrowheads="1"/>
          </p:cNvPicPr>
          <p:nvPr/>
        </p:nvPicPr>
        <p:blipFill>
          <a:blip r:embed="rId3" cstate="print"/>
          <a:srcRect/>
          <a:stretch>
            <a:fillRect/>
          </a:stretch>
        </p:blipFill>
        <p:spPr bwMode="auto">
          <a:xfrm>
            <a:off x="2411760" y="4293096"/>
            <a:ext cx="1626337" cy="22768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0" name="Прямоугольник 9"/>
          <p:cNvSpPr/>
          <p:nvPr/>
        </p:nvSpPr>
        <p:spPr>
          <a:xfrm>
            <a:off x="4211960" y="4653136"/>
            <a:ext cx="4572000" cy="707886"/>
          </a:xfrm>
          <a:prstGeom prst="rect">
            <a:avLst/>
          </a:prstGeom>
        </p:spPr>
        <p:txBody>
          <a:bodyPr>
            <a:spAutoFit/>
          </a:bodyPr>
          <a:lstStyle/>
          <a:p>
            <a:pPr algn="just"/>
            <a:r>
              <a:rPr lang="ru-RU" sz="2000" b="1" dirty="0" smtClean="0">
                <a:latin typeface="Times New Roman" pitchFamily="18" charset="0"/>
                <a:cs typeface="Times New Roman" pitchFamily="18" charset="0"/>
              </a:rPr>
              <a:t>Бутов Павел Иванович </a:t>
            </a:r>
            <a:r>
              <a:rPr lang="ru-RU" sz="2000" dirty="0" smtClean="0">
                <a:latin typeface="Times New Roman" pitchFamily="18" charset="0"/>
                <a:cs typeface="Times New Roman" pitchFamily="18" charset="0"/>
              </a:rPr>
              <a:t>-геолог, открыватель </a:t>
            </a:r>
            <a:r>
              <a:rPr lang="ru-RU" sz="2000" dirty="0" err="1" smtClean="0">
                <a:latin typeface="Times New Roman" pitchFamily="18" charset="0"/>
                <a:cs typeface="Times New Roman" pitchFamily="18" charset="0"/>
              </a:rPr>
              <a:t>Бутовского</a:t>
            </a:r>
            <a:r>
              <a:rPr lang="ru-RU" sz="2000" dirty="0" smtClean="0">
                <a:latin typeface="Times New Roman" pitchFamily="18" charset="0"/>
                <a:cs typeface="Times New Roman" pitchFamily="18" charset="0"/>
              </a:rPr>
              <a:t>  пласта</a:t>
            </a:r>
            <a:endParaRPr lang="ru-RU" sz="2000"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sp>
        <p:nvSpPr>
          <p:cNvPr id="5" name="Прямоугольник 4"/>
          <p:cNvSpPr/>
          <p:nvPr/>
        </p:nvSpPr>
        <p:spPr>
          <a:xfrm>
            <a:off x="3923928" y="1412776"/>
            <a:ext cx="4824536" cy="1323439"/>
          </a:xfrm>
          <a:prstGeom prst="rect">
            <a:avLst/>
          </a:prstGeom>
        </p:spPr>
        <p:txBody>
          <a:bodyPr wrap="square">
            <a:spAutoFit/>
          </a:bodyPr>
          <a:lstStyle/>
          <a:p>
            <a:r>
              <a:rPr lang="ru-RU" sz="2000" b="1" dirty="0" err="1" smtClean="0">
                <a:effectLst>
                  <a:outerShdw blurRad="38100" dist="38100" dir="2700000" algn="tl">
                    <a:srgbClr val="000000">
                      <a:alpha val="43137"/>
                    </a:srgbClr>
                  </a:outerShdw>
                </a:effectLst>
                <a:latin typeface="Times New Roman" pitchFamily="18" charset="0"/>
                <a:cs typeface="Times New Roman" pitchFamily="18" charset="0"/>
              </a:rPr>
              <a:t>Лутугин</a:t>
            </a: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 Леонид Иванович</a:t>
            </a:r>
            <a:r>
              <a:rPr lang="ru-RU" dirty="0" smtClean="0"/>
              <a:t>. </a:t>
            </a:r>
          </a:p>
          <a:p>
            <a:pPr algn="just"/>
            <a:r>
              <a:rPr lang="ru-RU" sz="2000" dirty="0" smtClean="0">
                <a:latin typeface="Times New Roman" pitchFamily="18" charset="0"/>
                <a:cs typeface="Times New Roman" pitchFamily="18" charset="0"/>
              </a:rPr>
              <a:t>По его рекомендации на </a:t>
            </a:r>
            <a:r>
              <a:rPr lang="ru-RU" sz="2000" i="1" dirty="0" smtClean="0">
                <a:latin typeface="Times New Roman" pitchFamily="18" charset="0"/>
                <a:cs typeface="Times New Roman" pitchFamily="18" charset="0"/>
              </a:rPr>
              <a:t>Кемеровском руднике</a:t>
            </a:r>
            <a:r>
              <a:rPr lang="ru-RU" sz="2000" dirty="0" smtClean="0">
                <a:latin typeface="Times New Roman" pitchFamily="18" charset="0"/>
                <a:cs typeface="Times New Roman" pitchFamily="18" charset="0"/>
              </a:rPr>
              <a:t> была заложена шахта «Центральная»</a:t>
            </a:r>
            <a:endParaRPr lang="ru-RU" dirty="0"/>
          </a:p>
        </p:txBody>
      </p:sp>
      <p:pic>
        <p:nvPicPr>
          <p:cNvPr id="8195" name="Picture 3" descr="C:\Users\User\Desktop\Lutugin_LI.jpg"/>
          <p:cNvPicPr>
            <a:picLocks noGrp="1" noChangeAspect="1" noChangeArrowheads="1"/>
          </p:cNvPicPr>
          <p:nvPr>
            <p:ph idx="1"/>
          </p:nvPr>
        </p:nvPicPr>
        <p:blipFill>
          <a:blip r:embed="rId2" cstate="print"/>
          <a:srcRect/>
          <a:stretch>
            <a:fillRect/>
          </a:stretch>
        </p:blipFill>
        <p:spPr bwMode="auto">
          <a:xfrm>
            <a:off x="467544" y="260648"/>
            <a:ext cx="1736887" cy="2371103"/>
          </a:xfrm>
          <a:prstGeom prst="rect">
            <a:avLst/>
          </a:prstGeom>
          <a:noFill/>
        </p:spPr>
      </p:pic>
      <p:pic>
        <p:nvPicPr>
          <p:cNvPr id="8196" name="Picture 4" descr="C:\Users\User\Desktop\220px-Lutuginlikuzbass.jpg"/>
          <p:cNvPicPr>
            <a:picLocks noChangeAspect="1" noChangeArrowheads="1"/>
          </p:cNvPicPr>
          <p:nvPr/>
        </p:nvPicPr>
        <p:blipFill>
          <a:blip r:embed="rId3" cstate="print"/>
          <a:srcRect/>
          <a:stretch>
            <a:fillRect/>
          </a:stretch>
        </p:blipFill>
        <p:spPr bwMode="auto">
          <a:xfrm>
            <a:off x="2195736" y="1268760"/>
            <a:ext cx="1591444" cy="2177385"/>
          </a:xfrm>
          <a:prstGeom prst="rect">
            <a:avLst/>
          </a:prstGeom>
          <a:noFill/>
        </p:spPr>
      </p:pic>
      <p:sp>
        <p:nvSpPr>
          <p:cNvPr id="9" name="Прямоугольник 8"/>
          <p:cNvSpPr/>
          <p:nvPr/>
        </p:nvSpPr>
        <p:spPr>
          <a:xfrm>
            <a:off x="467544" y="4077072"/>
            <a:ext cx="8280920" cy="1938992"/>
          </a:xfrm>
          <a:prstGeom prst="rect">
            <a:avLst/>
          </a:prstGeom>
        </p:spPr>
        <p:txBody>
          <a:bodyPr wrap="square">
            <a:spAutoFit/>
          </a:bodyPr>
          <a:lstStyle/>
          <a:p>
            <a:pPr algn="just"/>
            <a:r>
              <a:rPr lang="ru-RU" sz="2400" dirty="0" smtClean="0">
                <a:latin typeface="Times New Roman" pitchFamily="18" charset="0"/>
                <a:cs typeface="Times New Roman" pitchFamily="18" charset="0"/>
              </a:rPr>
              <a:t>В окрестностях </a:t>
            </a:r>
            <a:r>
              <a:rPr lang="ru-RU" sz="2400" dirty="0" err="1" smtClean="0">
                <a:latin typeface="Times New Roman" pitchFamily="18" charset="0"/>
                <a:cs typeface="Times New Roman" pitchFamily="18" charset="0"/>
              </a:rPr>
              <a:t>Щегловска</a:t>
            </a:r>
            <a:r>
              <a:rPr lang="ru-RU" sz="2400" dirty="0" smtClean="0">
                <a:latin typeface="Times New Roman" pitchFamily="18" charset="0"/>
                <a:cs typeface="Times New Roman" pitchFamily="18" charset="0"/>
              </a:rPr>
              <a:t> работали ученики </a:t>
            </a:r>
            <a:r>
              <a:rPr lang="ru-RU" sz="2400" dirty="0" err="1" smtClean="0">
                <a:latin typeface="Times New Roman" pitchFamily="18" charset="0"/>
                <a:cs typeface="Times New Roman" pitchFamily="18" charset="0"/>
              </a:rPr>
              <a:t>Лутугина</a:t>
            </a:r>
            <a:r>
              <a:rPr lang="ru-RU" sz="2400" dirty="0" smtClean="0">
                <a:latin typeface="Times New Roman" pitchFamily="18" charset="0"/>
                <a:cs typeface="Times New Roman" pitchFamily="18" charset="0"/>
              </a:rPr>
              <a:t> П. И. Бутов и В. И. Яворский. В результате их работ были открыты новые угольные месторождения, заложены шахты </a:t>
            </a:r>
            <a:r>
              <a:rPr lang="ru-RU" sz="2400" b="1" dirty="0" smtClean="0">
                <a:latin typeface="Times New Roman" pitchFamily="18" charset="0"/>
                <a:cs typeface="Times New Roman" pitchFamily="18" charset="0"/>
              </a:rPr>
              <a:t>«Пионер», «</a:t>
            </a:r>
            <a:r>
              <a:rPr lang="ru-RU" sz="2400" b="1" dirty="0" err="1" smtClean="0">
                <a:latin typeface="Times New Roman" pitchFamily="18" charset="0"/>
                <a:cs typeface="Times New Roman" pitchFamily="18" charset="0"/>
              </a:rPr>
              <a:t>Бутовская</a:t>
            </a:r>
            <a:r>
              <a:rPr lang="ru-RU" sz="2400" b="1" dirty="0" smtClean="0">
                <a:latin typeface="Times New Roman" pitchFamily="18" charset="0"/>
                <a:cs typeface="Times New Roman" pitchFamily="18" charset="0"/>
              </a:rPr>
              <a:t>», «Северная», «</a:t>
            </a:r>
            <a:r>
              <a:rPr lang="ru-RU" sz="2400" b="1" dirty="0" err="1" smtClean="0">
                <a:latin typeface="Times New Roman" pitchFamily="18" charset="0"/>
                <a:cs typeface="Times New Roman" pitchFamily="18" charset="0"/>
              </a:rPr>
              <a:t>Ягуновская</a:t>
            </a:r>
            <a:r>
              <a:rPr lang="ru-RU" sz="2400" b="1" dirty="0" smtClean="0">
                <a:latin typeface="Times New Roman" pitchFamily="18" charset="0"/>
                <a:cs typeface="Times New Roman" pitchFamily="18" charset="0"/>
              </a:rPr>
              <a:t>» Кемеровского рудника</a:t>
            </a:r>
            <a:r>
              <a:rPr lang="ru-RU" sz="2400" dirty="0" smtClean="0">
                <a:latin typeface="Times New Roman" pitchFamily="18" charset="0"/>
                <a:cs typeface="Times New Roman" pitchFamily="18" charset="0"/>
              </a:rPr>
              <a:t>, вступившие в строй в 1930-е годы. </a:t>
            </a:r>
            <a:endParaRPr lang="ru-RU" sz="2400"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04664"/>
            <a:ext cx="8229600" cy="5602627"/>
          </a:xfrm>
        </p:spPr>
        <p:txBody>
          <a:bodyPr>
            <a:normAutofit/>
          </a:bodyPr>
          <a:lstStyle/>
          <a:p>
            <a:pPr algn="just">
              <a:buNone/>
            </a:pPr>
            <a:r>
              <a:rPr lang="ru-RU" sz="2400" dirty="0" smtClean="0">
                <a:latin typeface="Times New Roman" pitchFamily="18" charset="0"/>
                <a:cs typeface="Times New Roman" pitchFamily="18" charset="0"/>
              </a:rPr>
              <a:t>    После образования города </a:t>
            </a:r>
            <a:r>
              <a:rPr lang="ru-RU" sz="2400" dirty="0" err="1" smtClean="0">
                <a:latin typeface="Times New Roman" pitchFamily="18" charset="0"/>
                <a:cs typeface="Times New Roman" pitchFamily="18" charset="0"/>
              </a:rPr>
              <a:t>Щегловска</a:t>
            </a:r>
            <a:r>
              <a:rPr lang="ru-RU" sz="2400" dirty="0" smtClean="0">
                <a:latin typeface="Times New Roman" pitchFamily="18" charset="0"/>
                <a:cs typeface="Times New Roman" pitchFamily="18" charset="0"/>
              </a:rPr>
              <a:t> (с </a:t>
            </a:r>
            <a:r>
              <a:rPr lang="ru-RU" sz="2400" b="1" dirty="0" smtClean="0">
                <a:latin typeface="Times New Roman" pitchFamily="18" charset="0"/>
                <a:cs typeface="Times New Roman" pitchFamily="18" charset="0"/>
              </a:rPr>
              <a:t>1932 года</a:t>
            </a:r>
            <a:r>
              <a:rPr lang="ru-RU" sz="2400" dirty="0" smtClean="0">
                <a:latin typeface="Times New Roman" pitchFamily="18" charset="0"/>
                <a:cs typeface="Times New Roman" pitchFamily="18" charset="0"/>
              </a:rPr>
              <a:t> – Кемерово) в нём, помимо приезжих учёных, постепенно стали формироваться свои научные кадры</a:t>
            </a:r>
          </a:p>
          <a:p>
            <a:pPr algn="just"/>
            <a:endParaRPr lang="ru-RU" sz="2800" b="1" dirty="0" smtClean="0">
              <a:latin typeface="Times New Roman" pitchFamily="18" charset="0"/>
              <a:cs typeface="Times New Roman" pitchFamily="18" charset="0"/>
            </a:endParaRPr>
          </a:p>
        </p:txBody>
      </p:sp>
      <p:pic>
        <p:nvPicPr>
          <p:cNvPr id="4" name="Рисунок 7" descr="Изображение выглядит как человек, мужчина, внутренний, старый&#10;&#10;Описание создано с высокой степенью достоверности"/>
          <p:cNvPicPr>
            <a:picLocks noChangeAspect="1"/>
          </p:cNvPicPr>
          <p:nvPr/>
        </p:nvPicPr>
        <p:blipFill>
          <a:blip r:embed="rId2" cstate="print"/>
          <a:stretch>
            <a:fillRect/>
          </a:stretch>
        </p:blipFill>
        <p:spPr>
          <a:xfrm>
            <a:off x="323528" y="2060848"/>
            <a:ext cx="4223325" cy="31778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5" descr="Изображение выглядит как человек, внутренний, мужчина, смотрит&#10;&#10;Описание создано с очень высокой степенью достоверности"/>
          <p:cNvPicPr>
            <a:picLocks noChangeAspect="1"/>
          </p:cNvPicPr>
          <p:nvPr/>
        </p:nvPicPr>
        <p:blipFill>
          <a:blip r:embed="rId3" cstate="print"/>
          <a:stretch>
            <a:fillRect/>
          </a:stretch>
        </p:blipFill>
        <p:spPr>
          <a:xfrm>
            <a:off x="5004048" y="1916832"/>
            <a:ext cx="1743456" cy="27340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Прямоугольник 5"/>
          <p:cNvSpPr/>
          <p:nvPr/>
        </p:nvSpPr>
        <p:spPr>
          <a:xfrm>
            <a:off x="3059832" y="5229199"/>
            <a:ext cx="5328592" cy="707886"/>
          </a:xfrm>
          <a:prstGeom prst="rect">
            <a:avLst/>
          </a:prstGeom>
        </p:spPr>
        <p:txBody>
          <a:bodyPr wrap="square">
            <a:spAutoFit/>
          </a:bodyPr>
          <a:lstStyle/>
          <a:p>
            <a:r>
              <a:rPr lang="ru-RU" sz="2000" b="1" dirty="0" err="1" smtClean="0">
                <a:effectLst>
                  <a:outerShdw blurRad="38100" dist="38100" dir="2700000" algn="tl">
                    <a:srgbClr val="000000">
                      <a:alpha val="43137"/>
                    </a:srgbClr>
                  </a:outerShdw>
                </a:effectLst>
                <a:latin typeface="Times New Roman" pitchFamily="18" charset="0"/>
                <a:cs typeface="Times New Roman" pitchFamily="18" charset="0"/>
              </a:rPr>
              <a:t>Подгорбунский</a:t>
            </a: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 Михаил Алексеевич</a:t>
            </a:r>
            <a:r>
              <a:rPr lang="ru-RU" sz="2000" b="1"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основоположник Кузбасской хирургии </a:t>
            </a: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23528" y="1340768"/>
            <a:ext cx="8363272" cy="4666523"/>
          </a:xfrm>
        </p:spPr>
        <p:txBody>
          <a:bodyPr/>
          <a:lstStyle/>
          <a:p>
            <a:pPr algn="just">
              <a:buNone/>
            </a:pPr>
            <a:r>
              <a:rPr lang="ru-RU" dirty="0" smtClean="0">
                <a:latin typeface="Times New Roman" pitchFamily="18" charset="0"/>
                <a:cs typeface="Times New Roman" pitchFamily="18" charset="0"/>
              </a:rPr>
              <a:t>        </a:t>
            </a:r>
            <a:r>
              <a:rPr lang="ru-RU" sz="2800" b="1" dirty="0" smtClean="0">
                <a:solidFill>
                  <a:srgbClr val="002060"/>
                </a:solidFill>
                <a:latin typeface="Times New Roman" pitchFamily="18" charset="0"/>
                <a:cs typeface="Times New Roman" pitchFamily="18" charset="0"/>
              </a:rPr>
              <a:t>В Кемерово интенсивно работали на нужды фронта научно-исследовательские и проектные институты, лаборатории и учёные различных специальностей, эвакуированные в Кузбасс.</a:t>
            </a:r>
          </a:p>
          <a:p>
            <a:pPr algn="just">
              <a:buNone/>
            </a:pPr>
            <a:r>
              <a:rPr lang="ru-RU" sz="2800" b="1" dirty="0" smtClean="0">
                <a:solidFill>
                  <a:srgbClr val="002060"/>
                </a:solidFill>
                <a:latin typeface="Times New Roman" pitchFamily="18" charset="0"/>
                <a:cs typeface="Times New Roman" pitchFamily="18" charset="0"/>
              </a:rPr>
              <a:t>       Учёные-химики решали проблемы, связанные с расширением производства оборонных видов продукции.</a:t>
            </a:r>
            <a:r>
              <a:rPr lang="ru-RU" sz="2800" b="1" dirty="0" smtClean="0">
                <a:solidFill>
                  <a:srgbClr val="002060"/>
                </a:solidFill>
              </a:rPr>
              <a:t>            </a:t>
            </a:r>
          </a:p>
          <a:p>
            <a:pPr algn="just">
              <a:buNone/>
            </a:pPr>
            <a:r>
              <a:rPr lang="ru-RU" sz="2800" b="1" dirty="0" smtClean="0">
                <a:solidFill>
                  <a:srgbClr val="002060"/>
                </a:solidFill>
              </a:rPr>
              <a:t>       	</a:t>
            </a:r>
            <a:r>
              <a:rPr lang="ru-RU" sz="2800" b="1" dirty="0" smtClean="0">
                <a:solidFill>
                  <a:srgbClr val="002060"/>
                </a:solidFill>
                <a:latin typeface="Times New Roman" pitchFamily="18" charset="0"/>
                <a:cs typeface="Times New Roman" pitchFamily="18" charset="0"/>
              </a:rPr>
              <a:t>Работники </a:t>
            </a:r>
            <a:r>
              <a:rPr lang="ru-RU" sz="2800" b="1" dirty="0" err="1" smtClean="0">
                <a:solidFill>
                  <a:srgbClr val="002060"/>
                </a:solidFill>
                <a:latin typeface="Times New Roman" pitchFamily="18" charset="0"/>
                <a:cs typeface="Times New Roman" pitchFamily="18" charset="0"/>
              </a:rPr>
              <a:t>Теплоэлектропроекта</a:t>
            </a:r>
            <a:r>
              <a:rPr lang="ru-RU" sz="2800" b="1" dirty="0" smtClean="0">
                <a:solidFill>
                  <a:srgbClr val="002060"/>
                </a:solidFill>
                <a:latin typeface="Times New Roman" pitchFamily="18" charset="0"/>
                <a:cs typeface="Times New Roman" pitchFamily="18" charset="0"/>
              </a:rPr>
              <a:t> составили план энергоснабжения Кузбасса на 1943 год</a:t>
            </a:r>
          </a:p>
          <a:p>
            <a:pPr algn="just">
              <a:buNone/>
            </a:pPr>
            <a:endParaRPr lang="ru-RU" sz="2400" dirty="0" smtClean="0">
              <a:latin typeface="Times New Roman" pitchFamily="18" charset="0"/>
              <a:cs typeface="Times New Roman" pitchFamily="18" charset="0"/>
            </a:endParaRPr>
          </a:p>
          <a:p>
            <a:pPr algn="just">
              <a:buNone/>
            </a:pPr>
            <a:endParaRPr lang="ru-RU" dirty="0" smtClean="0"/>
          </a:p>
          <a:p>
            <a:endParaRPr lang="ru-RU" dirty="0"/>
          </a:p>
        </p:txBody>
      </p:sp>
      <p:sp>
        <p:nvSpPr>
          <p:cNvPr id="3" name="Заголовок 2"/>
          <p:cNvSpPr>
            <a:spLocks noGrp="1"/>
          </p:cNvSpPr>
          <p:nvPr>
            <p:ph type="title"/>
          </p:nvPr>
        </p:nvSpPr>
        <p:spPr/>
        <p:txBody>
          <a:bodyPr>
            <a:normAutofit/>
          </a:bodyPr>
          <a:lstStyle/>
          <a:p>
            <a:pPr algn="ctr"/>
            <a:r>
              <a:rPr lang="ru-RU" sz="3200" dirty="0" smtClean="0">
                <a:latin typeface="Times New Roman" pitchFamily="18" charset="0"/>
                <a:cs typeface="Times New Roman" pitchFamily="18" charset="0"/>
              </a:rPr>
              <a:t>В годы Великой Отечественной войны</a:t>
            </a:r>
            <a:endParaRPr lang="ru-RU" sz="3200" dirty="0"/>
          </a:p>
        </p:txBody>
      </p:sp>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411760" y="1481328"/>
            <a:ext cx="6275040" cy="4525963"/>
          </a:xfrm>
        </p:spPr>
        <p:txBody>
          <a:bodyPr>
            <a:normAutofit lnSpcReduction="10000"/>
          </a:bodyPr>
          <a:lstStyle/>
          <a:p>
            <a:pPr>
              <a:buNone/>
            </a:pPr>
            <a:r>
              <a:rPr lang="ru-RU" sz="2800" dirty="0" smtClean="0">
                <a:latin typeface="Times New Roman" pitchFamily="18" charset="0"/>
                <a:cs typeface="Times New Roman" pitchFamily="18" charset="0"/>
              </a:rPr>
              <a:t>    </a:t>
            </a:r>
          </a:p>
          <a:p>
            <a:pPr>
              <a:buNone/>
            </a:pPr>
            <a:r>
              <a:rPr lang="ru-RU" sz="2800" b="1" dirty="0" smtClean="0">
                <a:latin typeface="Times New Roman" pitchFamily="18" charset="0"/>
                <a:cs typeface="Times New Roman" pitchFamily="18" charset="0"/>
              </a:rPr>
              <a:t>Учительский институт</a:t>
            </a: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1949</a:t>
            </a:r>
            <a:r>
              <a:rPr lang="ru-RU" sz="2800" dirty="0" smtClean="0">
                <a:latin typeface="Times New Roman" pitchFamily="18" charset="0"/>
                <a:cs typeface="Times New Roman" pitchFamily="18" charset="0"/>
              </a:rPr>
              <a:t>) в </a:t>
            </a:r>
            <a:r>
              <a:rPr lang="ru-RU" sz="2800" i="1" dirty="0" err="1" smtClean="0">
                <a:latin typeface="Times New Roman" pitchFamily="18" charset="0"/>
                <a:cs typeface="Times New Roman" pitchFamily="18" charset="0"/>
              </a:rPr>
              <a:t>Соцгороде</a:t>
            </a:r>
            <a:r>
              <a:rPr lang="ru-RU" sz="2800" dirty="0" smtClean="0">
                <a:latin typeface="Times New Roman" pitchFamily="18" charset="0"/>
                <a:cs typeface="Times New Roman" pitchFamily="18" charset="0"/>
              </a:rPr>
              <a:t>, </a:t>
            </a:r>
          </a:p>
          <a:p>
            <a:pPr>
              <a:buNone/>
            </a:pPr>
            <a:endParaRPr lang="ru-RU" sz="2800" dirty="0" smtClean="0">
              <a:latin typeface="Times New Roman" pitchFamily="18" charset="0"/>
              <a:cs typeface="Times New Roman" pitchFamily="18" charset="0"/>
            </a:endParaRPr>
          </a:p>
          <a:p>
            <a:pPr>
              <a:buNone/>
            </a:pPr>
            <a:r>
              <a:rPr lang="ru-RU" sz="2800" b="1" dirty="0" smtClean="0">
                <a:latin typeface="Times New Roman" pitchFamily="18" charset="0"/>
                <a:cs typeface="Times New Roman" pitchFamily="18" charset="0"/>
              </a:rPr>
              <a:t>Горный институт</a:t>
            </a: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1950</a:t>
            </a:r>
            <a:r>
              <a:rPr lang="ru-RU" sz="2800" dirty="0" smtClean="0">
                <a:latin typeface="Times New Roman" pitchFamily="18" charset="0"/>
                <a:cs typeface="Times New Roman" pitchFamily="18" charset="0"/>
              </a:rPr>
              <a:t>) на нынешней «Радуге» </a:t>
            </a:r>
          </a:p>
          <a:p>
            <a:pPr>
              <a:buNone/>
            </a:pPr>
            <a:endParaRPr lang="ru-RU" sz="2800" dirty="0" smtClean="0">
              <a:latin typeface="Times New Roman" pitchFamily="18" charset="0"/>
              <a:cs typeface="Times New Roman" pitchFamily="18" charset="0"/>
            </a:endParaRPr>
          </a:p>
          <a:p>
            <a:pPr>
              <a:buNone/>
            </a:pPr>
            <a:endParaRPr lang="ru-RU" sz="2800"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Медицинский институт</a:t>
            </a: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1955</a:t>
            </a:r>
            <a:r>
              <a:rPr lang="ru-RU" sz="2800" dirty="0" smtClean="0">
                <a:latin typeface="Times New Roman" pitchFamily="18" charset="0"/>
                <a:cs typeface="Times New Roman" pitchFamily="18" charset="0"/>
              </a:rPr>
              <a:t>) в Кировском районе.</a:t>
            </a:r>
            <a:endParaRPr lang="ru-RU" sz="2800" dirty="0">
              <a:latin typeface="Times New Roman" pitchFamily="18" charset="0"/>
              <a:cs typeface="Times New Roman" pitchFamily="18" charset="0"/>
            </a:endParaRPr>
          </a:p>
        </p:txBody>
      </p:sp>
      <p:pic>
        <p:nvPicPr>
          <p:cNvPr id="6" name="Picture 1" descr="6058c17d7bc2e2c9b60f_2000x"/>
          <p:cNvPicPr>
            <a:picLocks noChangeAspect="1" noChangeArrowheads="1"/>
          </p:cNvPicPr>
          <p:nvPr/>
        </p:nvPicPr>
        <p:blipFill>
          <a:blip r:embed="rId2" cstate="print"/>
          <a:srcRect/>
          <a:stretch>
            <a:fillRect/>
          </a:stretch>
        </p:blipFill>
        <p:spPr bwMode="auto">
          <a:xfrm>
            <a:off x="395536" y="3032476"/>
            <a:ext cx="2050695" cy="15448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Прямоугольник 6"/>
          <p:cNvSpPr/>
          <p:nvPr/>
        </p:nvSpPr>
        <p:spPr>
          <a:xfrm>
            <a:off x="611560" y="404665"/>
            <a:ext cx="7848872" cy="954107"/>
          </a:xfrm>
          <a:prstGeom prst="rect">
            <a:avLst/>
          </a:prstGeom>
        </p:spPr>
        <p:txBody>
          <a:bodyPr wrap="square">
            <a:spAutoFit/>
          </a:bodyPr>
          <a:lstStyle/>
          <a:p>
            <a:pPr algn="ctr"/>
            <a:r>
              <a:rPr lang="ru-RU" sz="2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 послевоенное десятилетие в городе появилось сразу три вуза: </a:t>
            </a:r>
            <a:endParaRPr lang="ru-RU" sz="2800" b="1" dirty="0">
              <a:solidFill>
                <a:srgbClr val="002060"/>
              </a:solidFill>
              <a:effectLst>
                <a:outerShdw blurRad="38100" dist="38100" dir="2700000" algn="tl">
                  <a:srgbClr val="000000">
                    <a:alpha val="43137"/>
                  </a:srgbClr>
                </a:outerShdw>
              </a:effectLst>
            </a:endParaRPr>
          </a:p>
        </p:txBody>
      </p:sp>
      <p:pic>
        <p:nvPicPr>
          <p:cNvPr id="26626" name="Picture 2" descr="О КемГУ с официального сайта Кемеровского государственного университета в  Кемерово"/>
          <p:cNvPicPr>
            <a:picLocks noChangeAspect="1" noChangeArrowheads="1"/>
          </p:cNvPicPr>
          <p:nvPr/>
        </p:nvPicPr>
        <p:blipFill>
          <a:blip r:embed="rId3" cstate="print"/>
          <a:srcRect/>
          <a:stretch>
            <a:fillRect/>
          </a:stretch>
        </p:blipFill>
        <p:spPr bwMode="auto">
          <a:xfrm>
            <a:off x="395536" y="1556792"/>
            <a:ext cx="2028825" cy="11102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6627" name="Picture 3" descr="Кемеровская государственная медицинская академия: факультеты, проходные  баллы, отзывы :: SYL.ru"/>
          <p:cNvPicPr>
            <a:picLocks noChangeAspect="1" noChangeArrowheads="1"/>
          </p:cNvPicPr>
          <p:nvPr/>
        </p:nvPicPr>
        <p:blipFill>
          <a:blip r:embed="rId4" cstate="print"/>
          <a:srcRect/>
          <a:stretch>
            <a:fillRect/>
          </a:stretch>
        </p:blipFill>
        <p:spPr bwMode="auto">
          <a:xfrm>
            <a:off x="467544" y="4941168"/>
            <a:ext cx="2019672" cy="14726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4211960" y="404665"/>
            <a:ext cx="4246240" cy="1224135"/>
          </a:xfrm>
        </p:spPr>
        <p:txBody>
          <a:bodyPr>
            <a:normAutofit/>
          </a:bodyPr>
          <a:lstStyle/>
          <a:p>
            <a:r>
              <a:rPr lang="ru-RU" sz="2400" dirty="0" smtClean="0">
                <a:solidFill>
                  <a:srgbClr val="C00000"/>
                </a:solidFill>
                <a:latin typeface="Times New Roman" pitchFamily="18" charset="0"/>
                <a:cs typeface="Times New Roman" pitchFamily="18" charset="0"/>
              </a:rPr>
              <a:t>Кузбасский государственный технический университет имени Т. Ф. Горбачёва</a:t>
            </a:r>
            <a:endParaRPr lang="ru-RU" sz="2400" dirty="0">
              <a:solidFill>
                <a:srgbClr val="C00000"/>
              </a:solidFill>
              <a:latin typeface="Times New Roman" pitchFamily="18" charset="0"/>
              <a:cs typeface="Times New Roman" pitchFamily="18" charset="0"/>
            </a:endParaRPr>
          </a:p>
        </p:txBody>
      </p:sp>
      <p:sp>
        <p:nvSpPr>
          <p:cNvPr id="2560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5602" name="Picture 2"/>
          <p:cNvPicPr>
            <a:picLocks noChangeAspect="1" noChangeArrowheads="1"/>
          </p:cNvPicPr>
          <p:nvPr/>
        </p:nvPicPr>
        <p:blipFill>
          <a:blip r:embed="rId2" cstate="print"/>
          <a:srcRect/>
          <a:stretch>
            <a:fillRect/>
          </a:stretch>
        </p:blipFill>
        <p:spPr bwMode="auto">
          <a:xfrm>
            <a:off x="395535" y="332656"/>
            <a:ext cx="3675253" cy="25202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1" name="Подзаголовок 10"/>
          <p:cNvSpPr>
            <a:spLocks noGrp="1"/>
          </p:cNvSpPr>
          <p:nvPr>
            <p:ph type="subTitle" idx="1"/>
          </p:nvPr>
        </p:nvSpPr>
        <p:spPr>
          <a:xfrm>
            <a:off x="685800" y="2924944"/>
            <a:ext cx="7772400" cy="1886367"/>
          </a:xfrm>
        </p:spPr>
        <p:txBody>
          <a:bodyPr>
            <a:noAutofit/>
          </a:bodyPr>
          <a:lstStyle/>
          <a:p>
            <a:pPr algn="just"/>
            <a:r>
              <a:rPr lang="ru-RU" sz="2400" b="1" dirty="0" smtClean="0">
                <a:solidFill>
                  <a:srgbClr val="002060"/>
                </a:solidFill>
                <a:latin typeface="Times New Roman" pitchFamily="18" charset="0"/>
                <a:cs typeface="Times New Roman" pitchFamily="18" charset="0"/>
              </a:rPr>
              <a:t>Научно-педагогические работники </a:t>
            </a:r>
            <a:r>
              <a:rPr lang="ru-RU" sz="2400" b="1" dirty="0" err="1" smtClean="0">
                <a:solidFill>
                  <a:srgbClr val="002060"/>
                </a:solidFill>
                <a:latin typeface="Times New Roman" pitchFamily="18" charset="0"/>
                <a:cs typeface="Times New Roman" pitchFamily="18" charset="0"/>
              </a:rPr>
              <a:t>КузГТУ</a:t>
            </a:r>
            <a:r>
              <a:rPr lang="ru-RU" sz="2400" b="1" dirty="0" smtClean="0">
                <a:solidFill>
                  <a:srgbClr val="002060"/>
                </a:solidFill>
                <a:latin typeface="Times New Roman" pitchFamily="18" charset="0"/>
                <a:cs typeface="Times New Roman" pitchFamily="18" charset="0"/>
              </a:rPr>
              <a:t> принимают активное участие в национальных проектах и федеральных целевых программах по развитию научного потенциала страны. Важным является участие университета в национальном проекте «Наука»</a:t>
            </a:r>
            <a:endParaRPr lang="ru-RU" sz="2400" dirty="0"/>
          </a:p>
        </p:txBody>
      </p:sp>
    </p:spTree>
  </p:cSld>
  <p:clrMapOvr>
    <a:masterClrMapping/>
  </p:clrMapOvr>
  <p:transition>
    <p:wipe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1589</TotalTime>
  <Words>1484</Words>
  <Application>Microsoft Office PowerPoint</Application>
  <PresentationFormat>Экран (4:3)</PresentationFormat>
  <Paragraphs>74</Paragraphs>
  <Slides>28</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28</vt:i4>
      </vt:variant>
    </vt:vector>
  </HeadingPairs>
  <TitlesOfParts>
    <vt:vector size="36" baseType="lpstr">
      <vt:lpstr>Arial</vt:lpstr>
      <vt:lpstr>Calibri</vt:lpstr>
      <vt:lpstr>Lucida Sans Unicode</vt:lpstr>
      <vt:lpstr>Times New Roman</vt:lpstr>
      <vt:lpstr>Verdana</vt:lpstr>
      <vt:lpstr>Wingdings 2</vt:lpstr>
      <vt:lpstr>Wingdings 3</vt:lpstr>
      <vt:lpstr>Открытая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 годы Великой Отечественной войны</vt:lpstr>
      <vt:lpstr>Презентация PowerPoint</vt:lpstr>
      <vt:lpstr>Кузбасский государственный технический университет имени Т. Ф. Горбачёва</vt:lpstr>
      <vt:lpstr>Известные выпускники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Учетная запись Майкрософт</cp:lastModifiedBy>
  <cp:revision>326</cp:revision>
  <dcterms:created xsi:type="dcterms:W3CDTF">2019-03-25T09:58:02Z</dcterms:created>
  <dcterms:modified xsi:type="dcterms:W3CDTF">2022-11-09T10:36:47Z</dcterms:modified>
</cp:coreProperties>
</file>