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7" r:id="rId2"/>
    <p:sldId id="278" r:id="rId3"/>
    <p:sldId id="301" r:id="rId4"/>
    <p:sldId id="299" r:id="rId5"/>
    <p:sldId id="300" r:id="rId6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577D"/>
    <a:srgbClr val="2A6596"/>
    <a:srgbClr val="286190"/>
    <a:srgbClr val="285A90"/>
    <a:srgbClr val="0175AF"/>
    <a:srgbClr val="0082B0"/>
    <a:srgbClr val="00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43" autoAdjust="0"/>
  </p:normalViewPr>
  <p:slideViewPr>
    <p:cSldViewPr>
      <p:cViewPr varScale="1">
        <p:scale>
          <a:sx n="79" d="100"/>
          <a:sy n="79" d="100"/>
        </p:scale>
        <p:origin x="-710" y="-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546EF-4FD0-4A5C-85C8-4360E3DD8776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D34EA-DF63-48BF-AC4F-ACAF35B87E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4821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ms.drweb.ru/online/?1ng=r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s://ctt-adm.ru/?page_id=154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335359" y="2188996"/>
            <a:ext cx="11593289" cy="16000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/>
            <a:r>
              <a:rPr lang="ru-RU" sz="4400" b="1" spc="-1" dirty="0" smtClean="0">
                <a:solidFill>
                  <a:srgbClr val="1F4E79"/>
                </a:solidFill>
                <a:latin typeface="Calibri Light"/>
                <a:ea typeface="DejaVu Sans"/>
              </a:rPr>
              <a:t>Информационная безопасность </a:t>
            </a:r>
          </a:p>
          <a:p>
            <a:pPr algn="ctr"/>
            <a:r>
              <a:rPr lang="ru-RU" sz="4400" b="1" spc="-1" dirty="0" smtClean="0">
                <a:solidFill>
                  <a:srgbClr val="1F4E79"/>
                </a:solidFill>
                <a:latin typeface="Calibri Light"/>
                <a:ea typeface="DejaVu Sans"/>
              </a:rPr>
              <a:t>в </a:t>
            </a:r>
            <a:r>
              <a:rPr lang="ru-RU" sz="4400" b="1" spc="-1" smtClean="0">
                <a:solidFill>
                  <a:srgbClr val="1F4E79"/>
                </a:solidFill>
                <a:latin typeface="Calibri Light"/>
                <a:ea typeface="DejaVu Sans"/>
              </a:rPr>
              <a:t>образовательном учреждении</a:t>
            </a:r>
            <a:endParaRPr lang="ru-RU" sz="4400" b="1" spc="-1" dirty="0">
              <a:solidFill>
                <a:srgbClr val="1F4E79"/>
              </a:solidFill>
              <a:latin typeface="Calibri Light"/>
              <a:ea typeface="DejaVu Sans"/>
            </a:endParaRPr>
          </a:p>
        </p:txBody>
      </p:sp>
      <p:pic>
        <p:nvPicPr>
          <p:cNvPr id="78" name="Рисунок 3"/>
          <p:cNvPicPr/>
          <p:nvPr/>
        </p:nvPicPr>
        <p:blipFill>
          <a:blip r:embed="rId2" cstate="print"/>
          <a:stretch/>
        </p:blipFill>
        <p:spPr>
          <a:xfrm>
            <a:off x="0" y="0"/>
            <a:ext cx="2207568" cy="1412776"/>
          </a:xfrm>
          <a:prstGeom prst="rect">
            <a:avLst/>
          </a:prstGeom>
          <a:ln>
            <a:noFill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063552" y="188640"/>
            <a:ext cx="101284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spc="-1" dirty="0">
                <a:solidFill>
                  <a:srgbClr val="1F4E79"/>
                </a:solidFill>
                <a:latin typeface="Calibri"/>
                <a:ea typeface="DejaVu Sans"/>
              </a:rPr>
              <a:t>Государственное бюджетное учреждение дополнительного образования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spc="-1" dirty="0">
                <a:solidFill>
                  <a:srgbClr val="1F4E79"/>
                </a:solidFill>
                <a:latin typeface="Calibri"/>
                <a:ea typeface="DejaVu Sans"/>
              </a:rPr>
              <a:t>Центр технического творчества Адмиралтейского района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spc="-1" dirty="0">
                <a:solidFill>
                  <a:srgbClr val="1F4E79"/>
                </a:solidFill>
                <a:latin typeface="Calibri"/>
                <a:ea typeface="DejaVu Sans"/>
              </a:rPr>
              <a:t>Санкт-Петербурга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320136" y="4941168"/>
            <a:ext cx="48718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spc="-1" dirty="0" smtClean="0">
                <a:solidFill>
                  <a:srgbClr val="1F4E79"/>
                </a:solidFill>
                <a:latin typeface="Calibri"/>
                <a:ea typeface="DejaVu Sans"/>
              </a:rPr>
              <a:t>Бережная Н.П.,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spc="-1" dirty="0" smtClean="0">
                <a:solidFill>
                  <a:srgbClr val="1F4E79"/>
                </a:solidFill>
                <a:latin typeface="Calibri"/>
                <a:ea typeface="DejaVu Sans"/>
              </a:rPr>
              <a:t>педагог дополнительного образования</a:t>
            </a:r>
            <a:endParaRPr lang="ru-RU" sz="2400" spc="-1" dirty="0">
              <a:solidFill>
                <a:srgbClr val="1F4E79"/>
              </a:solidFill>
              <a:latin typeface="Calibri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4062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03879" y="1764965"/>
            <a:ext cx="2388121" cy="17620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332656"/>
            <a:ext cx="9734392" cy="615553"/>
          </a:xfrm>
        </p:spPr>
        <p:txBody>
          <a:bodyPr/>
          <a:lstStyle/>
          <a:p>
            <a:r>
              <a:rPr lang="ru-RU" sz="4000" b="1" spc="-1" dirty="0" smtClean="0">
                <a:solidFill>
                  <a:srgbClr val="1F4E79"/>
                </a:solidFill>
                <a:latin typeface="Calibri Light"/>
                <a:ea typeface="DejaVu Sans"/>
              </a:rPr>
              <a:t>Информационная безопасность</a:t>
            </a:r>
            <a:endParaRPr lang="ru-RU" sz="4000" b="1" spc="-1" dirty="0">
              <a:solidFill>
                <a:srgbClr val="1F4E79"/>
              </a:solidFill>
              <a:latin typeface="Calibri Light"/>
              <a:ea typeface="DejaVu Sans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tretch/>
        </p:blipFill>
        <p:spPr>
          <a:xfrm>
            <a:off x="119336" y="188640"/>
            <a:ext cx="1631504" cy="1052736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839416" y="1700808"/>
            <a:ext cx="85689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1. Необходимо </a:t>
            </a:r>
            <a:r>
              <a:rPr lang="ru-RU" sz="2400" dirty="0"/>
              <a:t>регулярно создавать резервные копии всех важных </a:t>
            </a:r>
            <a:r>
              <a:rPr lang="ru-RU" sz="2400" dirty="0" smtClean="0"/>
              <a:t>документов на </a:t>
            </a:r>
            <a:r>
              <a:rPr lang="ru-RU" sz="2400" dirty="0"/>
              <a:t>внешних носителях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2. </a:t>
            </a:r>
            <a:r>
              <a:rPr lang="ru-RU" sz="2400" dirty="0"/>
              <a:t>Обеспечить контроль невозможности подключения неучтенных </a:t>
            </a:r>
            <a:r>
              <a:rPr lang="ru-RU" sz="2400" dirty="0" smtClean="0"/>
              <a:t>съемных машинных </a:t>
            </a:r>
            <a:r>
              <a:rPr lang="ru-RU" sz="2400" dirty="0"/>
              <a:t>носителей информации и мобильных устройств.</a:t>
            </a:r>
            <a:endParaRPr lang="ru-RU" sz="3200" dirty="0">
              <a:latin typeface="Calibri Light" panose="020F0302020204030204" pitchFamily="34" charset="0"/>
            </a:endParaRP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/>
              <a:t>3. Обеспечить безопасное использование в организациях личных средств вычислительной техники (ноутбуков, планшетов, смартфонов), модемов и съемных машинных носителей информации.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32257" y="3778300"/>
            <a:ext cx="2132856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666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332656"/>
            <a:ext cx="9734392" cy="615553"/>
          </a:xfrm>
        </p:spPr>
        <p:txBody>
          <a:bodyPr/>
          <a:lstStyle/>
          <a:p>
            <a:r>
              <a:rPr lang="ru-RU" sz="4000" b="1" spc="-1" dirty="0" smtClean="0">
                <a:solidFill>
                  <a:srgbClr val="1F4E79"/>
                </a:solidFill>
                <a:latin typeface="Calibri Light"/>
                <a:ea typeface="DejaVu Sans"/>
              </a:rPr>
              <a:t>Информационная безопасность</a:t>
            </a:r>
            <a:endParaRPr lang="ru-RU" sz="4000" b="1" spc="-1" dirty="0">
              <a:solidFill>
                <a:srgbClr val="1F4E79"/>
              </a:solidFill>
              <a:latin typeface="Calibri Light"/>
              <a:ea typeface="DejaVu Sans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/>
        </p:blipFill>
        <p:spPr>
          <a:xfrm>
            <a:off x="119336" y="188640"/>
            <a:ext cx="1631504" cy="1052736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814857" y="1516141"/>
            <a:ext cx="110172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4. Исключить </a:t>
            </a:r>
            <a:r>
              <a:rPr lang="ru-RU" sz="2400" dirty="0"/>
              <a:t>применение иностранных систем </a:t>
            </a:r>
            <a:r>
              <a:rPr lang="ru-RU" sz="2400" dirty="0" err="1" smtClean="0"/>
              <a:t>видеоконференцисвязи</a:t>
            </a:r>
            <a:r>
              <a:rPr lang="ru-RU" sz="2400" dirty="0" smtClean="0"/>
              <a:t>, </a:t>
            </a:r>
            <a:r>
              <a:rPr lang="ru-RU" sz="2400" dirty="0"/>
              <a:t>в том </a:t>
            </a:r>
            <a:r>
              <a:rPr lang="ru-RU" sz="2400" dirty="0" smtClean="0"/>
              <a:t>числе </a:t>
            </a:r>
            <a:r>
              <a:rPr lang="ru-RU" sz="2400" dirty="0" err="1" smtClean="0"/>
              <a:t>Zoom</a:t>
            </a:r>
            <a:r>
              <a:rPr lang="ru-RU" sz="2400" dirty="0"/>
              <a:t>, </a:t>
            </a:r>
            <a:r>
              <a:rPr lang="ru-RU" sz="2400" dirty="0" err="1"/>
              <a:t>Skype</a:t>
            </a:r>
            <a:r>
              <a:rPr lang="ru-RU" sz="2400" dirty="0"/>
              <a:t>, а также систем удаленного доступа (</a:t>
            </a:r>
            <a:r>
              <a:rPr lang="ru-RU" sz="2400" dirty="0" err="1"/>
              <a:t>RAdmin</a:t>
            </a:r>
            <a:r>
              <a:rPr lang="ru-RU" sz="2400" dirty="0"/>
              <a:t>, </a:t>
            </a:r>
            <a:r>
              <a:rPr lang="ru-RU" sz="2400" dirty="0" err="1"/>
              <a:t>TeamViewer</a:t>
            </a:r>
            <a:r>
              <a:rPr lang="ru-RU" sz="2400" dirty="0" smtClean="0"/>
              <a:t>).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pPr algn="just"/>
            <a:r>
              <a:rPr lang="ru-RU" sz="2400" dirty="0" smtClean="0"/>
              <a:t>6. Исключить </a:t>
            </a:r>
            <a:r>
              <a:rPr lang="ru-RU" sz="2400" dirty="0"/>
              <a:t>возможность использования встроенных видео- и аудио-файлов</a:t>
            </a:r>
            <a:r>
              <a:rPr lang="ru-RU" sz="2400" dirty="0" smtClean="0"/>
              <a:t>, «</a:t>
            </a:r>
            <a:r>
              <a:rPr lang="ru-RU" sz="2400" dirty="0" err="1" smtClean="0"/>
              <a:t>виджетов</a:t>
            </a:r>
            <a:r>
              <a:rPr lang="ru-RU" sz="2400" dirty="0" smtClean="0"/>
              <a:t>» </a:t>
            </a:r>
            <a:r>
              <a:rPr lang="ru-RU" sz="2400" dirty="0"/>
              <a:t>и других ресурсов, загружаемых со сторонних сайтов, </a:t>
            </a:r>
            <a:r>
              <a:rPr lang="ru-RU" sz="2400" dirty="0" smtClean="0"/>
              <a:t>заменив их </a:t>
            </a:r>
            <a:r>
              <a:rPr lang="ru-RU" sz="2400" dirty="0"/>
              <a:t>при необходимости гиперссылкой на такие ресурсы.</a:t>
            </a:r>
            <a:endParaRPr lang="ru-RU" sz="2400" dirty="0" smtClean="0"/>
          </a:p>
          <a:p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07282" y="2780928"/>
            <a:ext cx="68242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5. Исключить </a:t>
            </a:r>
            <a:r>
              <a:rPr lang="ru-RU" sz="2400" dirty="0"/>
              <a:t>применение на сайтах сервисов для подсчета и сбора </a:t>
            </a:r>
            <a:r>
              <a:rPr lang="ru-RU" sz="2400" dirty="0" smtClean="0"/>
              <a:t>данных о </a:t>
            </a:r>
            <a:r>
              <a:rPr lang="ru-RU" sz="2400" dirty="0"/>
              <a:t>посетителях, их местоположении и иных сервисов, разработанных </a:t>
            </a:r>
            <a:r>
              <a:rPr lang="ru-RU" sz="2400" dirty="0" smtClean="0"/>
              <a:t>иностранными организациями </a:t>
            </a:r>
            <a:r>
              <a:rPr lang="ru-RU" sz="2400" dirty="0"/>
              <a:t>(например, сервисов </a:t>
            </a:r>
            <a:r>
              <a:rPr lang="en-US" sz="2400" dirty="0"/>
              <a:t>onthe.io, </a:t>
            </a:r>
            <a:r>
              <a:rPr lang="en-US" sz="2400" dirty="0" err="1" smtClean="0"/>
              <a:t>ReCAPTCHA</a:t>
            </a:r>
            <a:r>
              <a:rPr lang="en-US" sz="2400" dirty="0" smtClean="0"/>
              <a:t>, YouTube, </a:t>
            </a:r>
            <a:r>
              <a:rPr lang="en-US" sz="2400" dirty="0"/>
              <a:t>Google </a:t>
            </a:r>
            <a:r>
              <a:rPr lang="en-US" sz="2400" dirty="0" smtClean="0"/>
              <a:t>Analytics,</a:t>
            </a:r>
            <a:r>
              <a:rPr lang="ru-RU" sz="2400" dirty="0" smtClean="0"/>
              <a:t> </a:t>
            </a:r>
            <a:r>
              <a:rPr lang="en-US" sz="2400" dirty="0" smtClean="0"/>
              <a:t>Google </a:t>
            </a:r>
            <a:r>
              <a:rPr lang="en-US" sz="2400" dirty="0"/>
              <a:t>Maps, Google Translate, Google Analytics</a:t>
            </a:r>
            <a:r>
              <a:rPr lang="en-US" sz="2400" dirty="0" smtClean="0"/>
              <a:t>)</a:t>
            </a:r>
            <a:r>
              <a:rPr lang="ru-RU" sz="2400" dirty="0" smtClean="0"/>
              <a:t>.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7610190" y="2780928"/>
            <a:ext cx="4447514" cy="1952069"/>
            <a:chOff x="7536160" y="2773074"/>
            <a:chExt cx="4447514" cy="1952069"/>
          </a:xfrm>
        </p:grpSpPr>
        <p:pic>
          <p:nvPicPr>
            <p:cNvPr id="1026" name="Picture 2" descr="Настройки геолокации в Google Chrome - WebMoney Wiki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6160" y="3061106"/>
              <a:ext cx="4447514" cy="16640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9264352" y="3212976"/>
              <a:ext cx="1512168" cy="14401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9003833" y="3645024"/>
              <a:ext cx="980599" cy="14401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0704512" y="4149080"/>
              <a:ext cx="1127570" cy="432048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 flipH="1">
              <a:off x="11280576" y="2773074"/>
              <a:ext cx="703098" cy="130399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54019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332656"/>
            <a:ext cx="9734392" cy="615553"/>
          </a:xfrm>
        </p:spPr>
        <p:txBody>
          <a:bodyPr/>
          <a:lstStyle/>
          <a:p>
            <a:r>
              <a:rPr lang="ru-RU" sz="4000" b="1" spc="-1" dirty="0" smtClean="0">
                <a:solidFill>
                  <a:srgbClr val="1F4E79"/>
                </a:solidFill>
                <a:latin typeface="Calibri Light"/>
                <a:ea typeface="DejaVu Sans"/>
              </a:rPr>
              <a:t>Информационная безопасность</a:t>
            </a:r>
            <a:endParaRPr lang="ru-RU" sz="4000" b="1" spc="-1" dirty="0">
              <a:solidFill>
                <a:srgbClr val="1F4E79"/>
              </a:solidFill>
              <a:latin typeface="Calibri Light"/>
              <a:ea typeface="DejaVu Sans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/>
        </p:blipFill>
        <p:spPr>
          <a:xfrm>
            <a:off x="119336" y="188640"/>
            <a:ext cx="1631504" cy="1052736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12288" y="1298058"/>
            <a:ext cx="113603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7. Недопустимо </a:t>
            </a:r>
            <a:r>
              <a:rPr lang="ru-RU" sz="2400" dirty="0"/>
              <a:t>открывать почтовые вложения от неизвестных отправителей.</a:t>
            </a:r>
          </a:p>
          <a:p>
            <a:r>
              <a:rPr lang="ru-RU" sz="2400" dirty="0"/>
              <a:t>При получении сообщения электронной почты в обязательном порядке </a:t>
            </a:r>
            <a:r>
              <a:rPr lang="ru-RU" sz="2400" dirty="0" smtClean="0"/>
              <a:t>необходимо оценивать </a:t>
            </a:r>
            <a:r>
              <a:rPr lang="ru-RU" sz="2400" dirty="0"/>
              <a:t>адрес отправителя на предмет его легитимности. </a:t>
            </a:r>
            <a:endParaRPr lang="ru-RU" sz="2400" dirty="0" smtClean="0"/>
          </a:p>
          <a:p>
            <a:pPr algn="just"/>
            <a:r>
              <a:rPr lang="ru-RU" sz="2400" dirty="0" smtClean="0"/>
              <a:t>Недопустимо переходить по </a:t>
            </a:r>
            <a:r>
              <a:rPr lang="ru-RU" sz="2400" dirty="0"/>
              <a:t>указанной в тексте письма интернет-ссылке с неизвестным адресом, </a:t>
            </a:r>
            <a:r>
              <a:rPr lang="ru-RU" sz="2400" dirty="0" smtClean="0"/>
              <a:t>если у </a:t>
            </a:r>
            <a:r>
              <a:rPr lang="ru-RU" sz="2400" dirty="0"/>
              <a:t>пользователя нет уверенности в безопасности этой интернет-ссылки. В </a:t>
            </a:r>
            <a:r>
              <a:rPr lang="ru-RU" sz="2400" dirty="0" smtClean="0"/>
              <a:t>случае возникновения </a:t>
            </a:r>
            <a:r>
              <a:rPr lang="ru-RU" sz="2400" dirty="0"/>
              <a:t>подозрений в небезопасности интернет-ссылки </a:t>
            </a:r>
            <a:r>
              <a:rPr lang="ru-RU" sz="2400" dirty="0" smtClean="0"/>
              <a:t>рекомендовано воспользоваться </a:t>
            </a:r>
            <a:r>
              <a:rPr lang="ru-RU" sz="2400" dirty="0"/>
              <a:t>сервисом «Онлайн сканер» (</a:t>
            </a:r>
            <a:r>
              <a:rPr lang="ru-RU" sz="2400" dirty="0">
                <a:hlinkClick r:id="rId3"/>
              </a:rPr>
              <a:t>https://vms.drweb.ru/online/?1ng=ru</a:t>
            </a:r>
            <a:r>
              <a:rPr lang="ru-RU" sz="2400" dirty="0" smtClean="0"/>
              <a:t>).</a:t>
            </a:r>
            <a:endParaRPr lang="ru-RU" sz="2400" dirty="0">
              <a:latin typeface="Calibri Light" panose="020F03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/>
          <a:srcRect l="23274" t="10434" r="23904" b="42612"/>
          <a:stretch/>
        </p:blipFill>
        <p:spPr>
          <a:xfrm>
            <a:off x="935088" y="4345046"/>
            <a:ext cx="4909312" cy="245465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/>
          <a:srcRect l="23066" t="10776" r="23908" b="25039"/>
          <a:stretch/>
        </p:blipFill>
        <p:spPr>
          <a:xfrm>
            <a:off x="6356472" y="3979888"/>
            <a:ext cx="4104456" cy="279463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/>
          <a:srcRect l="62605" t="40599" r="30701" b="47501"/>
          <a:stretch/>
        </p:blipFill>
        <p:spPr>
          <a:xfrm>
            <a:off x="10632504" y="171504"/>
            <a:ext cx="1224136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661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332656"/>
            <a:ext cx="9734392" cy="615553"/>
          </a:xfrm>
        </p:spPr>
        <p:txBody>
          <a:bodyPr/>
          <a:lstStyle/>
          <a:p>
            <a:r>
              <a:rPr lang="ru-RU" sz="4000" b="1" spc="-1" dirty="0" smtClean="0">
                <a:solidFill>
                  <a:srgbClr val="1F4E79"/>
                </a:solidFill>
                <a:latin typeface="Calibri Light"/>
                <a:ea typeface="DejaVu Sans"/>
              </a:rPr>
              <a:t>Информационная безопасность</a:t>
            </a:r>
            <a:endParaRPr lang="ru-RU" sz="4000" b="1" spc="-1" dirty="0">
              <a:solidFill>
                <a:srgbClr val="1F4E79"/>
              </a:solidFill>
              <a:latin typeface="Calibri Light"/>
              <a:ea typeface="DejaVu Sans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/>
        </p:blipFill>
        <p:spPr>
          <a:xfrm>
            <a:off x="119336" y="188640"/>
            <a:ext cx="1631504" cy="1052736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839415" y="1700808"/>
            <a:ext cx="79208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8. Недопустимо распространения пользователями </a:t>
            </a:r>
            <a:r>
              <a:rPr lang="ru-RU" sz="2400" dirty="0"/>
              <a:t>ИС своей </a:t>
            </a:r>
            <a:r>
              <a:rPr lang="ru-RU" sz="2400" dirty="0" err="1" smtClean="0"/>
              <a:t>аутентификационной</a:t>
            </a:r>
            <a:r>
              <a:rPr lang="ru-RU" sz="2400" dirty="0"/>
              <a:t> </a:t>
            </a:r>
            <a:r>
              <a:rPr lang="ru-RU" sz="2400" dirty="0" smtClean="0"/>
              <a:t>информации </a:t>
            </a:r>
            <a:r>
              <a:rPr lang="ru-RU" sz="2400" dirty="0"/>
              <a:t>сторонним </a:t>
            </a:r>
            <a:r>
              <a:rPr lang="ru-RU" sz="2400" dirty="0" smtClean="0"/>
              <a:t>лицам.</a:t>
            </a:r>
          </a:p>
          <a:p>
            <a:pPr algn="just"/>
            <a:endParaRPr lang="ru-RU" sz="2400" dirty="0">
              <a:latin typeface="Calibri Light" panose="020F0302020204030204" pitchFamily="34" charset="0"/>
            </a:endParaRPr>
          </a:p>
          <a:p>
            <a:pPr algn="just"/>
            <a:r>
              <a:rPr lang="ru-RU" sz="2400" dirty="0" smtClean="0"/>
              <a:t>9. Необходимо контролировать информации, передаваемую с </a:t>
            </a:r>
            <a:r>
              <a:rPr lang="ru-RU" sz="2400" dirty="0"/>
              <a:t>использованием </a:t>
            </a:r>
            <a:r>
              <a:rPr lang="ru-RU" sz="2400" dirty="0" smtClean="0"/>
              <a:t>официальной электронной </a:t>
            </a:r>
            <a:r>
              <a:rPr lang="ru-RU" sz="2400" dirty="0"/>
              <a:t>почты, </a:t>
            </a:r>
            <a:r>
              <a:rPr lang="ru-RU" sz="2400" dirty="0" smtClean="0"/>
              <a:t>мессенджеров, социальной сети </a:t>
            </a:r>
            <a:r>
              <a:rPr lang="ru-RU" sz="2400" dirty="0" err="1" smtClean="0"/>
              <a:t>ВКонтакте</a:t>
            </a:r>
            <a:r>
              <a:rPr lang="ru-RU" sz="2400" dirty="0" smtClean="0"/>
              <a:t> </a:t>
            </a:r>
            <a:r>
              <a:rPr lang="ru-RU" sz="2400" dirty="0"/>
              <a:t>и другими способами через </a:t>
            </a:r>
            <a:r>
              <a:rPr lang="ru-RU" sz="2400" dirty="0" smtClean="0"/>
              <a:t>информационно-коммуникационную </a:t>
            </a:r>
            <a:r>
              <a:rPr lang="ru-RU" sz="2400" dirty="0"/>
              <a:t>сеть </a:t>
            </a:r>
            <a:r>
              <a:rPr lang="ru-RU" sz="2400" dirty="0" smtClean="0"/>
              <a:t>Интернет.</a:t>
            </a:r>
          </a:p>
          <a:p>
            <a:pPr algn="just"/>
            <a:endParaRPr lang="ru-RU" sz="2400" dirty="0" smtClean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/>
          </p:nvPr>
        </p:nvSpPr>
        <p:spPr>
          <a:xfrm>
            <a:off x="941240" y="5877272"/>
            <a:ext cx="10640680" cy="553998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rgbClr val="FF0000"/>
                </a:solidFill>
              </a:rPr>
              <a:t>Ответственность за обеспечение защиты информации на рабочем </a:t>
            </a:r>
            <a:r>
              <a:rPr lang="ru-RU" sz="1800" dirty="0" smtClean="0">
                <a:solidFill>
                  <a:srgbClr val="FF0000"/>
                </a:solidFill>
              </a:rPr>
              <a:t>месте пользователя </a:t>
            </a:r>
            <a:r>
              <a:rPr lang="ru-RU" sz="1800" dirty="0">
                <a:solidFill>
                  <a:srgbClr val="FF0000"/>
                </a:solidFill>
              </a:rPr>
              <a:t>возлагается непосредственно на пользователя (потребителя информации</a:t>
            </a:r>
            <a:r>
              <a:rPr lang="ru-RU" sz="1800" dirty="0" smtClean="0">
                <a:solidFill>
                  <a:srgbClr val="FF0000"/>
                </a:solidFill>
              </a:rPr>
              <a:t>)!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2" descr="Блог Почт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16700" y="1962253"/>
            <a:ext cx="1944216" cy="146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Яндекс почта: вход на мою страницу Yandex - в электронную почту в личный  кабинет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243" t="59238" r="27806"/>
          <a:stretch/>
        </p:blipFill>
        <p:spPr bwMode="auto">
          <a:xfrm>
            <a:off x="8832624" y="3501008"/>
            <a:ext cx="1368152" cy="59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024739" y="3501008"/>
            <a:ext cx="2167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@ctt-adm.ru</a:t>
            </a:r>
          </a:p>
        </p:txBody>
      </p:sp>
    </p:spTree>
    <p:extLst>
      <p:ext uri="{BB962C8B-B14F-4D97-AF65-F5344CB8AC3E}">
        <p14:creationId xmlns:p14="http://schemas.microsoft.com/office/powerpoint/2010/main" xmlns="" val="49928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</TotalTime>
  <Words>314</Words>
  <Application>Microsoft Office PowerPoint</Application>
  <PresentationFormat>Произвольный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Информационная безопасность</vt:lpstr>
      <vt:lpstr>Информационная безопасность</vt:lpstr>
      <vt:lpstr>Информационная безопасность</vt:lpstr>
      <vt:lpstr>Информационная безопасность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Дорожная карта подготовки участников Национальной технологической олимпиады </dc:title>
  <dc:subject/>
  <dc:creator>Евгений Макейчев</dc:creator>
  <dc:description/>
  <cp:lastModifiedBy>Наталья</cp:lastModifiedBy>
  <cp:revision>160</cp:revision>
  <dcterms:created xsi:type="dcterms:W3CDTF">2021-10-28T15:39:00Z</dcterms:created>
  <dcterms:modified xsi:type="dcterms:W3CDTF">2022-11-09T20:00:43Z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15</vt:i4>
  </property>
</Properties>
</file>