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8" r:id="rId1"/>
  </p:sldMasterIdLst>
  <p:notesMasterIdLst>
    <p:notesMasterId r:id="rId25"/>
  </p:notesMasterIdLst>
  <p:sldIdLst>
    <p:sldId id="256" r:id="rId2"/>
    <p:sldId id="257" r:id="rId3"/>
    <p:sldId id="259" r:id="rId4"/>
    <p:sldId id="258" r:id="rId5"/>
    <p:sldId id="27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  <p:sldId id="269" r:id="rId16"/>
    <p:sldId id="270" r:id="rId17"/>
    <p:sldId id="271" r:id="rId18"/>
    <p:sldId id="272" r:id="rId19"/>
    <p:sldId id="274" r:id="rId20"/>
    <p:sldId id="273" r:id="rId21"/>
    <p:sldId id="277" r:id="rId22"/>
    <p:sldId id="275" r:id="rId23"/>
    <p:sldId id="27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2037C-1D1E-4D5C-BB9C-901F3AD2E39B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045363-1799-43D8-878A-85D572A5FF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715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E1E69FE-5D15-417F-8B69-ACF2058AB715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7E281-887E-4CB6-A020-82B6034E4433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FCB57-03D3-431F-8BDF-17C2D7D74E79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79BED-0008-4EE2-A516-BD22BBB5A8BE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14C9CE3-BBAA-4642-A97B-E020D9F17FFD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BCA73-23F3-4D5A-8ADD-8DC057F13830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2F84D-F283-4196-AA30-B574B398E6BF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3246D-70B3-4590-B961-56AF2B226FE8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A50F3-B30C-4EA5-A6B4-9C6FFA5270AB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31DC-B025-4507-8B12-42C8E8331C18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9656C-233B-4749-816E-E359BB2506D1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54A1091-3145-46A8-B119-4011D52CA7D4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Инженерная защита и защитные сооружения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smtClean="0">
                <a:solidFill>
                  <a:schemeClr val="tx1"/>
                </a:solidFill>
              </a:rPr>
              <a:t>Чудина Виктория 9в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64514" name="Picture 2" descr="https://lh4.googleusercontent.com/n918yY2jUvYCDaZYwSJK7QtJhZ6bYtZxF7AuC0kN5HLTmO3Y-_7EGzABqTSs8fgxYm_WVA=w1200-h630-p"/>
          <p:cNvPicPr>
            <a:picLocks noChangeAspect="1" noChangeArrowheads="1"/>
          </p:cNvPicPr>
          <p:nvPr/>
        </p:nvPicPr>
        <p:blipFill>
          <a:blip r:embed="rId2"/>
          <a:srcRect r="50" b="56"/>
          <a:stretch>
            <a:fillRect/>
          </a:stretch>
        </p:blipFill>
        <p:spPr bwMode="auto">
          <a:xfrm>
            <a:off x="214282" y="214290"/>
            <a:ext cx="3643338" cy="2445287"/>
          </a:xfrm>
          <a:prstGeom prst="rect">
            <a:avLst/>
          </a:prstGeom>
          <a:noFill/>
        </p:spPr>
      </p:pic>
      <p:pic>
        <p:nvPicPr>
          <p:cNvPr id="64516" name="Picture 4" descr="https://ds02.infourok.ru/uploads/ex/135f/00004df6-c36e51e7/img103.jpg"/>
          <p:cNvPicPr>
            <a:picLocks noChangeAspect="1" noChangeArrowheads="1"/>
          </p:cNvPicPr>
          <p:nvPr/>
        </p:nvPicPr>
        <p:blipFill>
          <a:blip r:embed="rId3"/>
          <a:srcRect r="35" b="1"/>
          <a:stretch>
            <a:fillRect/>
          </a:stretch>
        </p:blipFill>
        <p:spPr bwMode="auto">
          <a:xfrm>
            <a:off x="4000496" y="928670"/>
            <a:ext cx="4823864" cy="2647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51344"/>
            <a:ext cx="8429684" cy="470898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Убежища должны возводиться с учетом следующих основных требований: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обеспечивать непрерывное пребывание в них людей;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строиться на участках местности, не подвергающихся затоплению;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быть удаленными от линий водостока и напорной канализации (прокладка транзитных инженерных коммуникаций через убежища не допускается);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иметь входы и выходы с той же степенью защиты, что и основные помещения, а на случай завала - аварийные выходы.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Убежища должны быть оборудованы: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вентиляцией;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санитарно-техническими устройствами;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средствами очистки воздуха от отравляющих веществ, радиоактивных веществ и биологически опасных веществ.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Умножение 3"/>
          <p:cNvSpPr/>
          <p:nvPr/>
        </p:nvSpPr>
        <p:spPr>
          <a:xfrm>
            <a:off x="0" y="714356"/>
            <a:ext cx="714380" cy="35719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множение 4"/>
          <p:cNvSpPr/>
          <p:nvPr/>
        </p:nvSpPr>
        <p:spPr>
          <a:xfrm>
            <a:off x="0" y="3786190"/>
            <a:ext cx="714380" cy="35719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928670"/>
            <a:ext cx="8501122" cy="34778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 </a:t>
            </a: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основным помещениям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относятся помещения для размещения людей и материальных ценностей, пунктов управления и медпунктов, а в убежищах лечебных учреждений - операционно-перевязочные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предоперационно-стерилизационные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 </a:t>
            </a: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вспомогательным помещениям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относятся фильтровентиляционные помещения (ФВП), санитарные узлы, защищенные дизельные электростанции (ДЭС), помещения для хранения продовольствия,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тамбур-шлюзы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тамбуры, станция перекачки и помещение для кислородных баллонов, а в убежищах лечебных учреждений - буфетные и санитарные комнаты.</a:t>
            </a:r>
          </a:p>
        </p:txBody>
      </p:sp>
      <p:pic>
        <p:nvPicPr>
          <p:cNvPr id="72706" name="Picture 2" descr="https://mpsc.ru/uploads/posts/2020-01/1579753265_ubezhische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357554" y="4071942"/>
            <a:ext cx="5500726" cy="2578466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285720" y="214290"/>
            <a:ext cx="8501122" cy="64294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Убежища состоят из основных и вспомогательных помещений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/>
          <a:srcRect b="135"/>
          <a:stretch>
            <a:fillRect/>
          </a:stretch>
        </p:blipFill>
        <p:spPr bwMode="auto">
          <a:xfrm>
            <a:off x="0" y="142852"/>
            <a:ext cx="5680075" cy="5781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715008" y="214290"/>
            <a:ext cx="3214710" cy="62478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Через определённое время после принятия сигнала оповещения заполнение убежища прекращается, двери в нём закрываются.</a:t>
            </a:r>
          </a:p>
          <a:p>
            <a:pPr algn="just">
              <a:buFont typeface="Wingdings" pitchFamily="2" charset="2"/>
              <a:buChar char="ü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убежищах соблюдаются установленный режим и распорядок дня.</a:t>
            </a:r>
          </a:p>
          <a:p>
            <a:pPr algn="just">
              <a:buFont typeface="Wingdings" pitchFamily="2" charset="2"/>
              <a:buChar char="ü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Выход из убежищ производится только с разрешения коменданта (старшего) или дежурного после выяснения обстановки (радиационной, химической, биологической).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https://avatars.mds.yandex.net/get-zen_doc/35845/pub_5be937a548bd5200aa0566ff_5be93852a5071500abc178a4/scale_1200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5720" y="1000108"/>
            <a:ext cx="8586159" cy="538180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214290"/>
            <a:ext cx="64294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Противорадиационное укрытие ПРУ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8215370" cy="34778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Противорадиационные укрытия (ПРУ)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защищают людей от ионизирующих излучений при радиоактивном заражении местности, светового излучения, проникающей радиации (в том числе и от нейтронного потока) и частично от ударной волны ядерного взрыва, а также от непосредственного попадания на кожу и одежду радиоактивных, отравляющих веществ и бактериальных средств. 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качестве ПРУ в первую очередь используются подвалы зданий, погреба, овощехранилища, подземные горные выработки, помещения жилых и производственных зданий, специально оборудованные для размещения укрываемых.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5720" y="500042"/>
            <a:ext cx="6193363" cy="5478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6572264" y="571480"/>
            <a:ext cx="2286016" cy="532453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Приспособление указанных помещений (сооружений) под ПРУ включает проведение следующих работ: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герметизацию; 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повышение защитных свойств; 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устройство простейшей вентиляции.</a:t>
            </a:r>
          </a:p>
          <a:p>
            <a:pPr>
              <a:buFont typeface="Wingdings" pitchFamily="2" charset="2"/>
              <a:buChar char="ü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857232"/>
            <a:ext cx="8072494" cy="31700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Защитные свойства укрытий определяются коэффициентом ослабления радиации. Он зависит от толщины ограждающих конструкций, свойств материала, из которого изготовлены конструкции, а также от энергии гамма-излучения. Например, подвалы деревянных домов ослабляют радиацию в 7 - 12 раз, а каменных - в 200 - 300 раз.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В противорадиационных укрытиях вместимостью свыше пятидесяти человек должно быть не менее двух входов размером 80x180 сантиметров, причем желательно, чтобы они были расположены в противоположных концах укрытия под углом 90° друг к другу.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79874" name="Picture 2" descr="Смайлик-эмоджи Палец вверх для Вконтакте: код смайла ВК,информация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14356"/>
            <a:ext cx="523869" cy="523869"/>
          </a:xfrm>
          <a:prstGeom prst="rect">
            <a:avLst/>
          </a:prstGeom>
          <a:noFill/>
        </p:spPr>
      </p:pic>
      <p:pic>
        <p:nvPicPr>
          <p:cNvPr id="5" name="Picture 2" descr="Смайлик-эмоджи Палец вверх для Вконтакте: код смайла ВК,информация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571744"/>
            <a:ext cx="523869" cy="5238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642918"/>
            <a:ext cx="8143932" cy="19389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В укрытии оборудуются: помещения для защиты людей с местами для сидения и сна по тем же нормам, что и в убежище; помещения для санитарного узла, вентиляции и хранения загрязнённой верхней одежды. В укрытии необходимо иметь не менее двух входов. Заполняются ПРУ по распоряжению органов и лиц, руководящих гражданской обороной. Заполнение производится организованно и быстро.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3143248"/>
            <a:ext cx="8143932" cy="19389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При сильном радиоактивном заражении в укрытии придётся находиться несколько суток, поэтому необходимо брать с собой индивидуальные средства защиты органов дыхания и кожных покровов, запас продуктов питания, питьевой воды, предметы первой необходимости, а также радиоприёмник и часы. Для получения информации в укрытии устанавливаются телефон и радиосредства.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5" name="Picture 2" descr="Смайлик-эмоджи Палец вверх для Вконтакте: код смайла ВК,информация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523869" cy="523869"/>
          </a:xfrm>
          <a:prstGeom prst="rect">
            <a:avLst/>
          </a:prstGeom>
          <a:noFill/>
        </p:spPr>
      </p:pic>
      <p:pic>
        <p:nvPicPr>
          <p:cNvPr id="6" name="Picture 2" descr="Смайлик-эмоджи Палец вверх для Вконтакте: код смайла ВК,информация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000372"/>
            <a:ext cx="523869" cy="5238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8" name="Picture 4" descr="http://images.myshared.ru/9/886903/slide_11.jpg"/>
          <p:cNvPicPr>
            <a:picLocks noChangeAspect="1" noChangeArrowheads="1"/>
          </p:cNvPicPr>
          <p:nvPr/>
        </p:nvPicPr>
        <p:blipFill>
          <a:blip r:embed="rId2"/>
          <a:srcRect r="41" b="41"/>
          <a:stretch>
            <a:fillRect/>
          </a:stretch>
        </p:blipFill>
        <p:spPr bwMode="auto">
          <a:xfrm>
            <a:off x="4429124" y="3357562"/>
            <a:ext cx="4292330" cy="2928958"/>
          </a:xfrm>
          <a:prstGeom prst="rect">
            <a:avLst/>
          </a:prstGeom>
          <a:noFill/>
        </p:spPr>
      </p:pic>
      <p:pic>
        <p:nvPicPr>
          <p:cNvPr id="77832" name="Picture 8" descr="http://images.myshared.ru/9/886903/slide_10.jpg"/>
          <p:cNvPicPr>
            <a:picLocks noChangeAspect="1" noChangeArrowheads="1"/>
          </p:cNvPicPr>
          <p:nvPr/>
        </p:nvPicPr>
        <p:blipFill>
          <a:blip r:embed="rId3"/>
          <a:srcRect r="51" b="12"/>
          <a:stretch>
            <a:fillRect/>
          </a:stretch>
        </p:blipFill>
        <p:spPr bwMode="auto">
          <a:xfrm>
            <a:off x="214282" y="1071546"/>
            <a:ext cx="5143504" cy="3385042"/>
          </a:xfrm>
          <a:prstGeom prst="rect">
            <a:avLst/>
          </a:prstGeom>
          <a:noFill/>
        </p:spPr>
      </p:pic>
      <p:pic>
        <p:nvPicPr>
          <p:cNvPr id="77830" name="Picture 6" descr="https://poznayka.org/baza1/511380033314.files/image031.jpg"/>
          <p:cNvPicPr>
            <a:picLocks noChangeAspect="1" noChangeArrowheads="1"/>
          </p:cNvPicPr>
          <p:nvPr/>
        </p:nvPicPr>
        <p:blipFill>
          <a:blip r:embed="rId4"/>
          <a:srcRect r="72" b="86"/>
          <a:stretch>
            <a:fillRect/>
          </a:stretch>
        </p:blipFill>
        <p:spPr bwMode="auto">
          <a:xfrm>
            <a:off x="5631161" y="285728"/>
            <a:ext cx="3353869" cy="285752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5143512"/>
            <a:ext cx="32399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Простейшие укрытия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000372"/>
            <a:ext cx="8286808" cy="31700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Открытая щель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уменьшает вероятность поражения ударной волной, световым излучением и проникающей радиацией в 1,2–2 раза, снижает облучение в зоне радиоактивного заражения в 2–3 раза.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Перекрытая щель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защищает от светового излучения полностью, снижает поражение ударной волной в 2,5–3 раза, ослабляет воздействие проникающей радиации и радиоактивного излучения в 200–300 раз. Она предохраняет также от непосредственного попадания на одежду и кожу человека радиоактивных, отравляющих веществ и бактериальных средств.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000108"/>
            <a:ext cx="8286808" cy="16312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Наиболее доступными простейшими укрытиями являются щели — открытые и перекрытые. Щель представляет собой ров глубиной 180–200 см, шириной по верху 120 см и по дну 80 см. Длина щели определяется количеством укрываемых в ней людей. Нормативная вместимость щели от 10 до 15 человек, наибольшая — 50 человек.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428596" y="428604"/>
            <a:ext cx="8286808" cy="42862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Простейшие укрытия, их краткая характеристика.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214422"/>
            <a:ext cx="8501122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Защитные сооружения гражданской обороны предназначены для защиты людей от современных средств поражения.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500306"/>
            <a:ext cx="8501122" cy="286232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Защитные сооружения подразделяются: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назначению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защиты населения, для размещения органов управления и медицинских учреждений;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месту расположения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встроенные, отдельно стоящие, метрополитены, в горных выработках;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срокам строительства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возводимые заблаговременно и быстровозводимые;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защитным свойствам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убежища и противорадиационные укрытия (ПРУ), а также простейшие укрытия - щели (открытые и перекрытые).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714348" y="357166"/>
            <a:ext cx="7786742" cy="64294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КОЛЛЕКТИВНЫЕ СРЕДСТВА ЗАЩИТЫ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https://cf2.ppt-online.org/files2/slide/k/k2PQOD68fCqthVlTevrw1KUn05y7aHLmcd3sWNSIj/slide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858280" cy="6635059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https://ds02.infourok.ru/uploads/ex/135f/00004df6-c36e51e7/img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4952971" cy="3714729"/>
          </a:xfrm>
          <a:prstGeom prst="rect">
            <a:avLst/>
          </a:prstGeom>
          <a:noFill/>
        </p:spPr>
      </p:pic>
      <p:pic>
        <p:nvPicPr>
          <p:cNvPr id="82948" name="Picture 4" descr="https://ds02.infourok.ru/uploads/ex/135f/00004df6-c36e51e7/img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6781" y="2857496"/>
            <a:ext cx="4667219" cy="3500415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428604"/>
            <a:ext cx="3714776" cy="43396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Простейшие укрытия: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Блиндажи</a:t>
            </a:r>
          </a:p>
          <a:p>
            <a:pPr>
              <a:buFont typeface="Wingdings" pitchFamily="2" charset="2"/>
              <a:buChar char="ü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Подвалы</a:t>
            </a:r>
          </a:p>
          <a:p>
            <a:pPr>
              <a:buFont typeface="Wingdings" pitchFamily="2" charset="2"/>
              <a:buChar char="ü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Землянки</a:t>
            </a:r>
          </a:p>
          <a:p>
            <a:pPr>
              <a:buFont typeface="Wingdings" pitchFamily="2" charset="2"/>
              <a:buChar char="ü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Щели</a:t>
            </a:r>
          </a:p>
          <a:p>
            <a:pPr>
              <a:buFont typeface="Wingdings" pitchFamily="2" charset="2"/>
              <a:buChar char="ü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Траншеи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0898" name="Picture 2" descr="https://cf2.ppt-online.org/files2/slide/8/8M2uP91YZTbFNxfWHliD0Vj3oCALcq7Qeh5gsEa4Rm/slide-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714876" y="357166"/>
            <a:ext cx="3714776" cy="5800763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  <p:pic>
        <p:nvPicPr>
          <p:cNvPr id="80900" name="Picture 4" descr="Строения времён ВОВ. Блиндаж. | Блог строителя | Яндекс Дзен"/>
          <p:cNvPicPr>
            <a:picLocks noChangeAspect="1" noChangeArrowheads="1"/>
          </p:cNvPicPr>
          <p:nvPr/>
        </p:nvPicPr>
        <p:blipFill>
          <a:blip r:embed="rId3"/>
          <a:srcRect b="80"/>
          <a:stretch>
            <a:fillRect/>
          </a:stretch>
        </p:blipFill>
        <p:spPr bwMode="auto">
          <a:xfrm>
            <a:off x="1500166" y="4000504"/>
            <a:ext cx="3214710" cy="26682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472" y="1857364"/>
          <a:ext cx="8215373" cy="32156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13572"/>
                <a:gridCol w="1449772"/>
                <a:gridCol w="1449772"/>
                <a:gridCol w="1610857"/>
                <a:gridCol w="1691400"/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Тип защитного сооружения</a:t>
                      </a:r>
                      <a:endParaRPr lang="ru-R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Защита от</a:t>
                      </a:r>
                      <a:r>
                        <a:rPr lang="ru-RU" baseline="0" dirty="0" smtClean="0"/>
                        <a:t> поражающих факторов ОМП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Ударная волна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Световое излучение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Проникающая радиация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Отравляющие вещества и биологическое оружие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Убежище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Простейшие защитные сооружения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28662" y="357166"/>
            <a:ext cx="7358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</a:rPr>
              <a:t>САМОСТОЯТЕЛЬНАЯ РАБОТА</a:t>
            </a:r>
            <a:endParaRPr lang="ru-RU" sz="20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071546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 Таблица «Защитные сооружения».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s://fs.znanio.ru/methodology/images/15/eb/15eb9056ef14c115d177fad75f64f21269a7520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2.ppt-online.org/files2/slide/6/6uv1Cp8HrYGQKeaWflsEkZIV4gUnt0JSoAmw2NdRF/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86007" cy="6805632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https://myslide.ru/documents_3/d111152f4be987270f77ceb27e09392b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928670"/>
            <a:ext cx="7620000" cy="5381626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04"/>
            <a:ext cx="8286808" cy="31700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Убежищем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называется герметическое сооружение, обеспечивающее защиту укрываемых в нём людей от всех поражающих факторов ядерного взрыва, а также от отравляющих веществ, бактериальных средств, высоких температур и вредных газов в зоне пожаров.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Убежища ослабляют радиоактивные излучения в 1000 и более раз. Они оборудованы комплексом инженерных систем, обеспечивающих необходимые условия обитания укрываемому населению в течение установленного времени.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6" name="Picture 2" descr="https://cdn.fishki.net/upload/post/2018/05/17/2600484/95a7356d976a970df7bdb05e6d9f12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3357561"/>
            <a:ext cx="4357927" cy="2902449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ttps://cloud.prezentacii.org/18/06/56991/images/screen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43966" cy="6482975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s://ds04.infourok.ru/uploads/ex/0d14/00193a63-f287aac9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477308" cy="6357982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71480"/>
            <a:ext cx="8001056" cy="31700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Заблаговременно построенные убежища вмещают: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малого объема - до 150 человек;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среднего объема - до 150 - 600 человек;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большого объема - более 600 человек.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Убежища, возводимые при угрозе войны (быстровозводимые), вмещают: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малого объема - до 60 человек;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среднего объема - 60 - 100 человек;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большого объема - более 100 человек.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" name="Умножение 3"/>
          <p:cNvSpPr/>
          <p:nvPr/>
        </p:nvSpPr>
        <p:spPr>
          <a:xfrm>
            <a:off x="214282" y="571480"/>
            <a:ext cx="714380" cy="35719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множение 4"/>
          <p:cNvSpPr/>
          <p:nvPr/>
        </p:nvSpPr>
        <p:spPr>
          <a:xfrm>
            <a:off x="214282" y="2071678"/>
            <a:ext cx="714380" cy="35719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2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515</TotalTime>
  <Words>847</Words>
  <Application>Microsoft Office PowerPoint</Application>
  <PresentationFormat>Экран (4:3)</PresentationFormat>
  <Paragraphs>108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Начальная</vt:lpstr>
      <vt:lpstr>Инженерная защита и защитные сооружения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Инженерная защита и защитные сооружения</dc:title>
  <dc:creator>USER</dc:creator>
  <cp:lastModifiedBy>Acer</cp:lastModifiedBy>
  <cp:revision>50</cp:revision>
  <dcterms:created xsi:type="dcterms:W3CDTF">2020-05-04T08:42:21Z</dcterms:created>
  <dcterms:modified xsi:type="dcterms:W3CDTF">2022-04-11T16:01:47Z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956021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