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11"/>
  </p:handoutMasterIdLst>
  <p:sldIdLst>
    <p:sldId id="256" r:id="rId2"/>
    <p:sldId id="257" r:id="rId3"/>
    <p:sldId id="258" r:id="rId4"/>
    <p:sldId id="259" r:id="rId5"/>
    <p:sldId id="265" r:id="rId6"/>
    <p:sldId id="260" r:id="rId7"/>
    <p:sldId id="261" r:id="rId8"/>
    <p:sldId id="262"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91D706-3F87-4146-927E-8B7B8D25F2BB}" type="datetimeFigureOut">
              <a:rPr lang="ru-RU" smtClean="0"/>
              <a:t>16.11.2020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DDABC9-BFF3-48FB-B21D-8C6DEC4736A4}" type="slidenum">
              <a:rPr lang="ru-RU" smtClean="0"/>
              <a:t>‹#›</a:t>
            </a:fld>
            <a:endParaRPr lang="ru-RU"/>
          </a:p>
        </p:txBody>
      </p:sp>
    </p:spTree>
    <p:extLst>
      <p:ext uri="{BB962C8B-B14F-4D97-AF65-F5344CB8AC3E}">
        <p14:creationId xmlns:p14="http://schemas.microsoft.com/office/powerpoint/2010/main" val="35094151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ru-RU" smtClean="0"/>
              <a:t>Образец заголовка</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ru-RU" smtClean="0"/>
              <a:t>Вставка рисунка</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8C79C5D-2A6F-F04D-97DA-BEF2467B64E4}" type="datetimeFigureOut">
              <a:rPr lang="en-US" dirty="0"/>
              <a:pPr/>
              <a:t>11/16/2020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ru-RU" smtClean="0"/>
              <a:t>Образец текста</a:t>
            </a:r>
          </a:p>
        </p:txBody>
      </p:sp>
      <p:sp>
        <p:nvSpPr>
          <p:cNvPr id="4" name="Date Placeholder 3"/>
          <p:cNvSpPr>
            <a:spLocks noGrp="1"/>
          </p:cNvSpPr>
          <p:nvPr>
            <p:ph type="dt" sz="half" idx="10"/>
          </p:nvPr>
        </p:nvSpPr>
        <p:spPr/>
        <p:txBody>
          <a:bodyPr/>
          <a:lstStyle/>
          <a:p>
            <a:fld id="{8DFA1846-DA80-1C48-A609-854EA85C59AD}" type="datetimeFigureOut">
              <a:rPr lang="en-US" dirty="0"/>
              <a:pPr/>
              <a:t>11/16/2020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ru-RU" smtClean="0"/>
              <a:t>Образец заголовка</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ru-RU" smtClean="0"/>
              <a:t>Образец текста</a:t>
            </a:r>
          </a:p>
        </p:txBody>
      </p:sp>
      <p:sp>
        <p:nvSpPr>
          <p:cNvPr id="2" name="Date Placeholder 1"/>
          <p:cNvSpPr>
            <a:spLocks noGrp="1"/>
          </p:cNvSpPr>
          <p:nvPr>
            <p:ph type="dt" sz="half" idx="10"/>
          </p:nvPr>
        </p:nvSpPr>
        <p:spPr/>
        <p:txBody>
          <a:bodyPr/>
          <a:lstStyle/>
          <a:p>
            <a:fld id="{FBF54567-0DE4-3F47-BF90-CB84690072F9}" type="datetimeFigureOut">
              <a:rPr lang="en-US" dirty="0"/>
              <a:pPr/>
              <a:t>11/16/2020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FA1846-DA80-1C48-A609-854EA85C59AD}" type="datetimeFigureOut">
              <a:rPr lang="en-US" dirty="0"/>
              <a:pPr/>
              <a:t>11/16/2020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ru-RU" smtClean="0"/>
              <a:t>Образец заголовка</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0DF5E60-9974-AC48-9591-99C2BB44B7CF}" type="datetimeFigureOut">
              <a:rPr lang="en-US" dirty="0"/>
              <a:pPr/>
              <a:t>11/16/2020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ru-RU" smtClean="0"/>
              <a:t>Образец заголовка</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ru-RU" smtClean="0"/>
              <a:t>Вставка рисунка</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11/16/2020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11/16/2020</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6108" y="416859"/>
            <a:ext cx="11180295" cy="1098774"/>
          </a:xfrm>
        </p:spPr>
        <p:txBody>
          <a:bodyPr/>
          <a:lstStyle/>
          <a:p>
            <a:r>
              <a:rPr lang="en-US" sz="6000" b="0" dirty="0">
                <a:solidFill>
                  <a:schemeClr val="bg1">
                    <a:lumMod val="95000"/>
                    <a:lumOff val="5000"/>
                  </a:schemeClr>
                </a:solidFill>
              </a:rPr>
              <a:t>John </a:t>
            </a:r>
            <a:r>
              <a:rPr lang="en-US" sz="6000" b="0" dirty="0" err="1">
                <a:solidFill>
                  <a:schemeClr val="bg1">
                    <a:lumMod val="95000"/>
                    <a:lumOff val="5000"/>
                  </a:schemeClr>
                </a:solidFill>
              </a:rPr>
              <a:t>Cowdery</a:t>
            </a:r>
            <a:r>
              <a:rPr lang="en-US" sz="6000" b="0" dirty="0">
                <a:solidFill>
                  <a:schemeClr val="bg1">
                    <a:lumMod val="95000"/>
                    <a:lumOff val="5000"/>
                  </a:schemeClr>
                </a:solidFill>
              </a:rPr>
              <a:t> Kendrew</a:t>
            </a:r>
            <a:endParaRPr lang="ru-RU" sz="6000" dirty="0">
              <a:solidFill>
                <a:schemeClr val="bg1">
                  <a:lumMod val="95000"/>
                  <a:lumOff val="5000"/>
                </a:schemeClr>
              </a:solidFill>
            </a:endParaRPr>
          </a:p>
        </p:txBody>
      </p:sp>
      <p:pic>
        <p:nvPicPr>
          <p:cNvPr id="1026" name="Picture 2" descr="https://images.fineartamerica.com/images-medium-large-5/1-john-kendrew-guy-selby-lownd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0705" y="1823548"/>
            <a:ext cx="4303058" cy="44938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734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0000" y="404176"/>
            <a:ext cx="4205752" cy="970450"/>
          </a:xfrm>
        </p:spPr>
        <p:txBody>
          <a:bodyPr/>
          <a:lstStyle/>
          <a:p>
            <a:r>
              <a:rPr lang="en-US" sz="4800" dirty="0" smtClean="0">
                <a:solidFill>
                  <a:schemeClr val="bg1">
                    <a:lumMod val="95000"/>
                    <a:lumOff val="5000"/>
                  </a:schemeClr>
                </a:solidFill>
              </a:rPr>
              <a:t>Introduction</a:t>
            </a:r>
            <a:endParaRPr lang="ru-RU" sz="4800" dirty="0">
              <a:solidFill>
                <a:schemeClr val="bg1">
                  <a:lumMod val="95000"/>
                  <a:lumOff val="5000"/>
                </a:schemeClr>
              </a:solidFill>
            </a:endParaRPr>
          </a:p>
        </p:txBody>
      </p:sp>
      <p:sp>
        <p:nvSpPr>
          <p:cNvPr id="4" name="Объект 3"/>
          <p:cNvSpPr>
            <a:spLocks noGrp="1"/>
          </p:cNvSpPr>
          <p:nvPr>
            <p:ph sz="half" idx="2"/>
          </p:nvPr>
        </p:nvSpPr>
        <p:spPr>
          <a:xfrm>
            <a:off x="715871" y="1946275"/>
            <a:ext cx="5189856" cy="3109913"/>
          </a:xfrm>
        </p:spPr>
        <p:txBody>
          <a:bodyPr/>
          <a:lstStyle/>
          <a:p>
            <a:r>
              <a:rPr lang="en-US" dirty="0"/>
              <a:t>Sir John </a:t>
            </a:r>
            <a:r>
              <a:rPr lang="en-US" dirty="0" err="1"/>
              <a:t>Cowdery</a:t>
            </a:r>
            <a:r>
              <a:rPr lang="en-US" dirty="0"/>
              <a:t> Kendrew ( 24 March 1917, Oxford, England — 23 August 1997, Cambridge, England) was an English biochemist and specialist in molecular biology. Member of the Royal society of London (1960), foreign member of the US National Academy of Sciences (1972).</a:t>
            </a:r>
            <a:endParaRPr lang="ru-RU" dirty="0"/>
          </a:p>
        </p:txBody>
      </p:sp>
      <p:sp>
        <p:nvSpPr>
          <p:cNvPr id="6" name="Объект 5"/>
          <p:cNvSpPr>
            <a:spLocks noGrp="1"/>
          </p:cNvSpPr>
          <p:nvPr>
            <p:ph sz="quarter" idx="4"/>
          </p:nvPr>
        </p:nvSpPr>
        <p:spPr>
          <a:xfrm>
            <a:off x="7263180" y="4821985"/>
            <a:ext cx="4440847" cy="1887757"/>
          </a:xfrm>
        </p:spPr>
        <p:txBody>
          <a:bodyPr>
            <a:normAutofit fontScale="92500" lnSpcReduction="10000"/>
          </a:bodyPr>
          <a:lstStyle/>
          <a:p>
            <a:r>
              <a:rPr lang="en-US" dirty="0" smtClean="0"/>
              <a:t>                                                 </a:t>
            </a:r>
            <a:r>
              <a:rPr lang="en-US" b="1" dirty="0" smtClean="0"/>
              <a:t>Oxford</a:t>
            </a:r>
          </a:p>
          <a:p>
            <a:endParaRPr lang="en-US" dirty="0"/>
          </a:p>
          <a:p>
            <a:endParaRPr lang="en-US" dirty="0" smtClean="0"/>
          </a:p>
          <a:p>
            <a:endParaRPr lang="en-US" dirty="0"/>
          </a:p>
          <a:p>
            <a:r>
              <a:rPr lang="en-US" b="1" dirty="0" smtClean="0"/>
              <a:t>Cambridge</a:t>
            </a:r>
            <a:endParaRPr lang="en-US" b="1" dirty="0"/>
          </a:p>
          <a:p>
            <a:endParaRPr lang="ru-RU" dirty="0"/>
          </a:p>
        </p:txBody>
      </p:sp>
      <p:pic>
        <p:nvPicPr>
          <p:cNvPr id="2052" name="Picture 4" descr="https://avatars.mds.yandex.net/get-zen_doc/163667/pub_5aaa70ddd7bf21e0eca2896b_5aaa720af0317339a7ae6cc6/scale_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7108" y="1178089"/>
            <a:ext cx="5256919" cy="34608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pic>
        <p:nvPicPr>
          <p:cNvPr id="2054" name="Picture 6" descr="https://busadvert.com/wp-content/uploads/2017/08/cambridge-panoram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6648" y="4017469"/>
            <a:ext cx="4456423" cy="25089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369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400" dirty="0">
                <a:solidFill>
                  <a:schemeClr val="bg1">
                    <a:lumMod val="95000"/>
                    <a:lumOff val="5000"/>
                  </a:schemeClr>
                </a:solidFill>
              </a:rPr>
              <a:t>Education</a:t>
            </a:r>
            <a:endParaRPr lang="ru-RU" sz="4400" dirty="0">
              <a:solidFill>
                <a:schemeClr val="bg1">
                  <a:lumMod val="95000"/>
                  <a:lumOff val="5000"/>
                </a:schemeClr>
              </a:solidFill>
            </a:endParaRPr>
          </a:p>
        </p:txBody>
      </p:sp>
      <p:sp>
        <p:nvSpPr>
          <p:cNvPr id="6" name="Объект 5"/>
          <p:cNvSpPr>
            <a:spLocks noGrp="1"/>
          </p:cNvSpPr>
          <p:nvPr>
            <p:ph sz="quarter" idx="4"/>
          </p:nvPr>
        </p:nvSpPr>
        <p:spPr>
          <a:xfrm>
            <a:off x="6700507" y="616968"/>
            <a:ext cx="5194583" cy="3109913"/>
          </a:xfrm>
        </p:spPr>
        <p:txBody>
          <a:bodyPr/>
          <a:lstStyle/>
          <a:p>
            <a:r>
              <a:rPr lang="en-US" b="1" dirty="0">
                <a:solidFill>
                  <a:schemeClr val="bg1">
                    <a:lumMod val="95000"/>
                    <a:lumOff val="5000"/>
                  </a:schemeClr>
                </a:solidFill>
              </a:rPr>
              <a:t>Dragon School </a:t>
            </a:r>
            <a:endParaRPr lang="ru-RU" b="1" dirty="0">
              <a:solidFill>
                <a:schemeClr val="bg1">
                  <a:lumMod val="95000"/>
                  <a:lumOff val="5000"/>
                </a:schemeClr>
              </a:solidFill>
            </a:endParaRPr>
          </a:p>
        </p:txBody>
      </p:sp>
      <p:sp>
        <p:nvSpPr>
          <p:cNvPr id="7" name="Объект 6"/>
          <p:cNvSpPr>
            <a:spLocks noGrp="1"/>
          </p:cNvSpPr>
          <p:nvPr>
            <p:ph sz="half" idx="2"/>
          </p:nvPr>
        </p:nvSpPr>
        <p:spPr>
          <a:xfrm>
            <a:off x="188597" y="1784911"/>
            <a:ext cx="5189856" cy="4826924"/>
          </a:xfrm>
        </p:spPr>
        <p:txBody>
          <a:bodyPr>
            <a:normAutofit/>
          </a:bodyPr>
          <a:lstStyle/>
          <a:p>
            <a:r>
              <a:rPr lang="en-US" dirty="0"/>
              <a:t>Kendrew was </a:t>
            </a:r>
            <a:r>
              <a:rPr lang="en-US" dirty="0">
                <a:solidFill>
                  <a:schemeClr val="bg1">
                    <a:lumMod val="95000"/>
                    <a:lumOff val="5000"/>
                  </a:schemeClr>
                </a:solidFill>
              </a:rPr>
              <a:t>born</a:t>
            </a:r>
            <a:r>
              <a:rPr lang="en-US" dirty="0"/>
              <a:t> in Oxford, the son of Wilfrid George Kendrew and Evelyn may Graham Sandburg. After preparatory school at the Dragon School in Oxford, he was educated at Clifton College in Bristol, 1930-1936. He attended Trinity College, Cambridge in 1936, as a major scientist, and graduated in chemistry in 1939</a:t>
            </a:r>
            <a:r>
              <a:rPr lang="en-US" dirty="0" smtClean="0"/>
              <a:t>.</a:t>
            </a:r>
          </a:p>
          <a:p>
            <a:endParaRPr lang="en-US" dirty="0"/>
          </a:p>
          <a:p>
            <a:endParaRPr lang="en-US" dirty="0" smtClean="0"/>
          </a:p>
          <a:p>
            <a:endParaRPr lang="en-US" dirty="0"/>
          </a:p>
          <a:p>
            <a:endParaRPr lang="en-US" dirty="0" smtClean="0"/>
          </a:p>
          <a:p>
            <a:endParaRPr lang="en-US" dirty="0"/>
          </a:p>
          <a:p>
            <a:r>
              <a:rPr lang="en-US" dirty="0" smtClean="0"/>
              <a:t>                                      </a:t>
            </a:r>
            <a:r>
              <a:rPr lang="en-US" b="1" dirty="0" smtClean="0"/>
              <a:t>Clifton </a:t>
            </a:r>
            <a:r>
              <a:rPr lang="en-US" b="1" dirty="0"/>
              <a:t>College</a:t>
            </a:r>
            <a:endParaRPr lang="ru-RU" b="1" dirty="0"/>
          </a:p>
        </p:txBody>
      </p:sp>
      <p:pic>
        <p:nvPicPr>
          <p:cNvPr id="3076" name="Picture 4" descr="https://im0-tub-ru.yandex.net/i?id=f10c6455d807c508681f0dce47b3cb36&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0507" y="1156271"/>
            <a:ext cx="5304070" cy="37385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pic>
        <p:nvPicPr>
          <p:cNvPr id="3078" name="Picture 6" descr="https://www.ukboardingschoolexhibition.com/lib/2018/boarding-guide/acerv300000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1704" y="3726881"/>
            <a:ext cx="5315137" cy="28849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777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545788" y="2174875"/>
            <a:ext cx="5189856" cy="3109913"/>
          </a:xfrm>
        </p:spPr>
        <p:txBody>
          <a:bodyPr/>
          <a:lstStyle/>
          <a:p>
            <a:pPr marL="0" indent="0">
              <a:buNone/>
            </a:pPr>
            <a:r>
              <a:rPr lang="en-US" dirty="0"/>
              <a:t>During World war II, he was involved in research on reaction kinetics, and later became a member of the air Ministry's research establishment working on Radar. He was awarded a doctorate after the war in 1949.</a:t>
            </a:r>
            <a:endParaRPr lang="ru-RU" dirty="0"/>
          </a:p>
        </p:txBody>
      </p:sp>
      <p:sp>
        <p:nvSpPr>
          <p:cNvPr id="5" name="Текст 4"/>
          <p:cNvSpPr>
            <a:spLocks noGrp="1"/>
          </p:cNvSpPr>
          <p:nvPr>
            <p:ph type="body" sz="quarter" idx="3"/>
          </p:nvPr>
        </p:nvSpPr>
        <p:spPr>
          <a:xfrm>
            <a:off x="4491318" y="5335122"/>
            <a:ext cx="2156011" cy="757237"/>
          </a:xfrm>
        </p:spPr>
        <p:txBody>
          <a:bodyPr/>
          <a:lstStyle/>
          <a:p>
            <a:r>
              <a:rPr lang="en-US" dirty="0" smtClean="0"/>
              <a:t>John after war</a:t>
            </a:r>
            <a:endParaRPr lang="ru-RU" dirty="0"/>
          </a:p>
        </p:txBody>
      </p:sp>
      <p:sp>
        <p:nvSpPr>
          <p:cNvPr id="7" name="Заголовок 6"/>
          <p:cNvSpPr>
            <a:spLocks noGrp="1"/>
          </p:cNvSpPr>
          <p:nvPr>
            <p:ph type="title"/>
          </p:nvPr>
        </p:nvSpPr>
        <p:spPr/>
        <p:txBody>
          <a:bodyPr/>
          <a:lstStyle/>
          <a:p>
            <a:r>
              <a:rPr lang="en-US" dirty="0" smtClean="0">
                <a:solidFill>
                  <a:schemeClr val="bg1">
                    <a:lumMod val="95000"/>
                    <a:lumOff val="5000"/>
                  </a:schemeClr>
                </a:solidFill>
              </a:rPr>
              <a:t>During</a:t>
            </a:r>
            <a:r>
              <a:rPr lang="ru-RU" dirty="0" smtClean="0">
                <a:solidFill>
                  <a:schemeClr val="bg1">
                    <a:lumMod val="95000"/>
                    <a:lumOff val="5000"/>
                  </a:schemeClr>
                </a:solidFill>
              </a:rPr>
              <a:t> </a:t>
            </a:r>
            <a:r>
              <a:rPr lang="en-US" dirty="0" smtClean="0">
                <a:solidFill>
                  <a:schemeClr val="bg1">
                    <a:lumMod val="95000"/>
                    <a:lumOff val="5000"/>
                  </a:schemeClr>
                </a:solidFill>
              </a:rPr>
              <a:t>World </a:t>
            </a:r>
            <a:r>
              <a:rPr lang="en-US" dirty="0">
                <a:solidFill>
                  <a:schemeClr val="bg1">
                    <a:lumMod val="95000"/>
                    <a:lumOff val="5000"/>
                  </a:schemeClr>
                </a:solidFill>
              </a:rPr>
              <a:t>war II</a:t>
            </a:r>
            <a:endParaRPr lang="ru-RU" dirty="0">
              <a:solidFill>
                <a:schemeClr val="bg1">
                  <a:lumMod val="95000"/>
                  <a:lumOff val="5000"/>
                </a:schemeClr>
              </a:solidFill>
            </a:endParaRPr>
          </a:p>
        </p:txBody>
      </p:sp>
      <p:pic>
        <p:nvPicPr>
          <p:cNvPr id="4100" name="Picture 4" descr="https://fsd.multiurok.ru/html/2019/08/12/s_5d515c9f34452/1191064_1.pn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884894" y="261164"/>
            <a:ext cx="4113493" cy="58176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845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dirty="0"/>
              <a:t>Work of </a:t>
            </a:r>
            <a:r>
              <a:rPr lang="en-US" b="0" dirty="0" smtClean="0"/>
              <a:t>scientist</a:t>
            </a:r>
            <a:endParaRPr lang="ru-RU" dirty="0"/>
          </a:p>
        </p:txBody>
      </p:sp>
      <p:sp>
        <p:nvSpPr>
          <p:cNvPr id="4" name="Объект 3"/>
          <p:cNvSpPr>
            <a:spLocks noGrp="1"/>
          </p:cNvSpPr>
          <p:nvPr>
            <p:ph sz="half" idx="2"/>
          </p:nvPr>
        </p:nvSpPr>
        <p:spPr>
          <a:xfrm>
            <a:off x="337945" y="1417638"/>
            <a:ext cx="5194583" cy="3638764"/>
          </a:xfrm>
        </p:spPr>
        <p:txBody>
          <a:bodyPr>
            <a:normAutofit/>
          </a:bodyPr>
          <a:lstStyle/>
          <a:p>
            <a:r>
              <a:rPr lang="en-US" dirty="0"/>
              <a:t>Kendrew began to study x-ray diffraction analysis of myoglobin, a substance that stores oxygen in the muscles of animals and humans. There were difficulties in studying it, since the myoglobin molecule consists of approximately 2,600 atoms.</a:t>
            </a:r>
            <a:endParaRPr lang="ru-RU" dirty="0"/>
          </a:p>
        </p:txBody>
      </p:sp>
      <p:pic>
        <p:nvPicPr>
          <p:cNvPr id="8194" name="Picture 2" descr="https://pbs.twimg.com/media/DZFQ1kMU0AEY-59.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024578" y="932413"/>
            <a:ext cx="5357420" cy="44645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414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1416" y="367364"/>
            <a:ext cx="10571998" cy="970450"/>
          </a:xfrm>
        </p:spPr>
        <p:txBody>
          <a:bodyPr/>
          <a:lstStyle/>
          <a:p>
            <a:r>
              <a:rPr lang="en-US" dirty="0" smtClean="0">
                <a:solidFill>
                  <a:schemeClr val="bg1">
                    <a:lumMod val="95000"/>
                    <a:lumOff val="5000"/>
                  </a:schemeClr>
                </a:solidFill>
              </a:rPr>
              <a:t>Nobel prize</a:t>
            </a:r>
            <a:endParaRPr lang="ru-RU" dirty="0">
              <a:solidFill>
                <a:schemeClr val="bg1">
                  <a:lumMod val="95000"/>
                  <a:lumOff val="5000"/>
                </a:schemeClr>
              </a:solidFill>
            </a:endParaRPr>
          </a:p>
        </p:txBody>
      </p:sp>
      <p:sp>
        <p:nvSpPr>
          <p:cNvPr id="3" name="Текст 2"/>
          <p:cNvSpPr>
            <a:spLocks noGrp="1"/>
          </p:cNvSpPr>
          <p:nvPr>
            <p:ph type="body" idx="1"/>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pic>
        <p:nvPicPr>
          <p:cNvPr id="5122" name="Picture 2" descr="https://megabook.ru/stream/mediapreview?Key=%D0%9F%D0%B5%D1%80%D1%83%D1%86%20%D0%9C%D0%B0%D0%BA%D1%81%20%D0%A4%D0%B5%D1%80%D0%B4%D0%B8%D0%BD%D0%B0%D0%BD%D0%B4%20(%D1%81%20%D0%BA%D0%BE%D0%BB%D0%BB%D0%B5%D0%B3%D0%BE%D0%B9)&amp;Width=654&amp;Height=654"/>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22237" y="1994133"/>
            <a:ext cx="4204878" cy="46239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7" name="Объект 6"/>
          <p:cNvSpPr>
            <a:spLocks noGrp="1"/>
          </p:cNvSpPr>
          <p:nvPr>
            <p:ph sz="half" idx="2"/>
          </p:nvPr>
        </p:nvSpPr>
        <p:spPr>
          <a:xfrm>
            <a:off x="4727115" y="367364"/>
            <a:ext cx="5189856" cy="3109913"/>
          </a:xfrm>
        </p:spPr>
        <p:txBody>
          <a:bodyPr/>
          <a:lstStyle/>
          <a:p>
            <a:r>
              <a:rPr lang="en-US" dirty="0">
                <a:solidFill>
                  <a:schemeClr val="bg1">
                    <a:lumMod val="95000"/>
                    <a:lumOff val="5000"/>
                  </a:schemeClr>
                </a:solidFill>
              </a:rPr>
              <a:t>Kendrew won the Nobel prize in chemistry in 1962 with Max Perutz for determining the first atomic structures of proteins using x-ray crystallography. Their work was carried out at the MRC molecular biology </a:t>
            </a:r>
            <a:r>
              <a:rPr lang="en-US" dirty="0"/>
              <a:t>laboratory in Cambridge. Kendrew identified the structure of the myoglobin protein, which stores oxygen in muscle cells.</a:t>
            </a:r>
            <a:endParaRPr lang="ru-RU" dirty="0"/>
          </a:p>
        </p:txBody>
      </p:sp>
      <p:pic>
        <p:nvPicPr>
          <p:cNvPr id="5126" name="Picture 6" descr="https://biomolecula.ru/img/content/2148/03b.Kendrju-i-Perutz.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7415" y="2751137"/>
            <a:ext cx="3102418" cy="3894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5585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1416" y="823706"/>
            <a:ext cx="10571998" cy="970450"/>
          </a:xfrm>
        </p:spPr>
        <p:txBody>
          <a:bodyPr/>
          <a:lstStyle/>
          <a:p>
            <a:r>
              <a:rPr lang="en-US" dirty="0">
                <a:solidFill>
                  <a:schemeClr val="bg1">
                    <a:lumMod val="95000"/>
                    <a:lumOff val="5000"/>
                  </a:schemeClr>
                </a:solidFill>
              </a:rPr>
              <a:t>Later career</a:t>
            </a:r>
            <a:r>
              <a:rPr lang="en-US" dirty="0"/>
              <a:t/>
            </a:r>
            <a:br>
              <a:rPr lang="en-US" dirty="0"/>
            </a:br>
            <a:endParaRPr lang="ru-RU" dirty="0"/>
          </a:p>
        </p:txBody>
      </p:sp>
      <p:sp>
        <p:nvSpPr>
          <p:cNvPr id="4" name="Объект 3"/>
          <p:cNvSpPr>
            <a:spLocks noGrp="1"/>
          </p:cNvSpPr>
          <p:nvPr>
            <p:ph sz="half" idx="2"/>
          </p:nvPr>
        </p:nvSpPr>
        <p:spPr>
          <a:xfrm>
            <a:off x="411317" y="2616667"/>
            <a:ext cx="5189856" cy="3109913"/>
          </a:xfrm>
        </p:spPr>
        <p:txBody>
          <a:bodyPr>
            <a:normAutofit lnSpcReduction="10000"/>
          </a:bodyPr>
          <a:lstStyle/>
          <a:p>
            <a:pPr marL="0" indent="0">
              <a:buNone/>
            </a:pPr>
            <a:r>
              <a:rPr lang="en-US" dirty="0"/>
              <a:t>In 1963, Kendrew became one of the founders of the European Molecular Biology Organization; as well, he founded and was for many years editor-in-chief of the Journal of Molecular Biology. He became Fellow of the American Society of Biological Chemists in 1967 and honorary member of the International Academy of Science. In 1974, he succeeded in persuading governments to establish the European Molecular Biology Laboratory </a:t>
            </a:r>
            <a:r>
              <a:rPr lang="en-US" dirty="0" smtClean="0"/>
              <a:t>in </a:t>
            </a:r>
            <a:r>
              <a:rPr lang="en-US" dirty="0"/>
              <a:t>Heidelberg and became its first director</a:t>
            </a:r>
            <a:endParaRPr lang="ru-RU" dirty="0"/>
          </a:p>
        </p:txBody>
      </p:sp>
      <p:sp>
        <p:nvSpPr>
          <p:cNvPr id="5" name="Текст 4"/>
          <p:cNvSpPr>
            <a:spLocks noGrp="1"/>
          </p:cNvSpPr>
          <p:nvPr>
            <p:ph type="body" sz="quarter" idx="3"/>
          </p:nvPr>
        </p:nvSpPr>
        <p:spPr>
          <a:xfrm>
            <a:off x="6386406" y="5150318"/>
            <a:ext cx="5194583" cy="576262"/>
          </a:xfrm>
        </p:spPr>
        <p:txBody>
          <a:bodyPr/>
          <a:lstStyle/>
          <a:p>
            <a:r>
              <a:rPr lang="en-US" dirty="0"/>
              <a:t>the European Molecular Biology Laboratory </a:t>
            </a:r>
            <a:endParaRPr lang="ru-RU" dirty="0"/>
          </a:p>
        </p:txBody>
      </p:sp>
      <p:pic>
        <p:nvPicPr>
          <p:cNvPr id="6146" name="Picture 2" descr="https://pbs.twimg.com/media/EGgXtRTXYAETRsp.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942315" y="823706"/>
            <a:ext cx="5638674" cy="40668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032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dirty="0"/>
              <a:t>Personal life</a:t>
            </a:r>
            <a:endParaRPr lang="ru-RU" dirty="0"/>
          </a:p>
        </p:txBody>
      </p:sp>
      <p:sp>
        <p:nvSpPr>
          <p:cNvPr id="4" name="Объект 3"/>
          <p:cNvSpPr>
            <a:spLocks noGrp="1"/>
          </p:cNvSpPr>
          <p:nvPr>
            <p:ph sz="half" idx="2"/>
          </p:nvPr>
        </p:nvSpPr>
        <p:spPr/>
        <p:txBody>
          <a:bodyPr/>
          <a:lstStyle/>
          <a:p>
            <a:r>
              <a:rPr lang="en-US" dirty="0"/>
              <a:t>Kendrew was married to the former Elizabeth </a:t>
            </a:r>
            <a:r>
              <a:rPr lang="en-US" dirty="0" err="1"/>
              <a:t>Jarvey</a:t>
            </a:r>
            <a:r>
              <a:rPr lang="en-US" dirty="0"/>
              <a:t> (née </a:t>
            </a:r>
            <a:r>
              <a:rPr lang="en-US" dirty="0" err="1"/>
              <a:t>gorwin</a:t>
            </a:r>
            <a:r>
              <a:rPr lang="en-US" dirty="0"/>
              <a:t>) from 1948 to 1956. Their marriage ended in divorce. Subsequently Kendra was a partner of the artist Ruth Harris.</a:t>
            </a:r>
            <a:endParaRPr lang="ru-RU" dirty="0"/>
          </a:p>
        </p:txBody>
      </p:sp>
      <p:pic>
        <p:nvPicPr>
          <p:cNvPr id="7170" name="Picture 2" descr="Биография жены Джона Кеннеди. Что с ней стало после убийства мужа?"/>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338260" y="595105"/>
            <a:ext cx="5413862" cy="54138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0408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3683" y="2111188"/>
            <a:ext cx="11882718" cy="2030505"/>
          </a:xfrm>
        </p:spPr>
        <p:txBody>
          <a:bodyPr/>
          <a:lstStyle/>
          <a:p>
            <a:r>
              <a:rPr lang="en-US" sz="5400" b="0" dirty="0">
                <a:solidFill>
                  <a:schemeClr val="accent1">
                    <a:lumMod val="40000"/>
                    <a:lumOff val="60000"/>
                  </a:schemeClr>
                </a:solidFill>
              </a:rPr>
              <a:t>Thanks for your </a:t>
            </a:r>
            <a:r>
              <a:rPr lang="en-US" sz="5400" b="0" dirty="0" smtClean="0">
                <a:solidFill>
                  <a:schemeClr val="accent1">
                    <a:lumMod val="40000"/>
                    <a:lumOff val="60000"/>
                  </a:schemeClr>
                </a:solidFill>
              </a:rPr>
              <a:t>attention</a:t>
            </a:r>
            <a:r>
              <a:rPr lang="ru-RU" sz="5400" b="0" dirty="0" smtClean="0">
                <a:solidFill>
                  <a:schemeClr val="accent1">
                    <a:lumMod val="40000"/>
                    <a:lumOff val="60000"/>
                  </a:schemeClr>
                </a:solidFill>
              </a:rPr>
              <a:t>!!!</a:t>
            </a:r>
            <a:endParaRPr lang="ru-RU" sz="5400" dirty="0">
              <a:solidFill>
                <a:schemeClr val="accent1">
                  <a:lumMod val="40000"/>
                  <a:lumOff val="60000"/>
                </a:schemeClr>
              </a:solidFill>
            </a:endParaRPr>
          </a:p>
        </p:txBody>
      </p:sp>
    </p:spTree>
    <p:extLst>
      <p:ext uri="{BB962C8B-B14F-4D97-AF65-F5344CB8AC3E}">
        <p14:creationId xmlns:p14="http://schemas.microsoft.com/office/powerpoint/2010/main" val="34561012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Цитаты">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TM03457503[[fn=Цитируемая]]</Template>
  <TotalTime>184</TotalTime>
  <Words>398</Words>
  <Application>Microsoft Office PowerPoint</Application>
  <PresentationFormat>Широкоэкранный</PresentationFormat>
  <Paragraphs>30</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Century Gothic</vt:lpstr>
      <vt:lpstr>Wingdings 2</vt:lpstr>
      <vt:lpstr>Цитаты</vt:lpstr>
      <vt:lpstr>John Cowdery Kendrew</vt:lpstr>
      <vt:lpstr>Introduction</vt:lpstr>
      <vt:lpstr>Education</vt:lpstr>
      <vt:lpstr>During World war II</vt:lpstr>
      <vt:lpstr>Work of scientist</vt:lpstr>
      <vt:lpstr>Nobel prize</vt:lpstr>
      <vt:lpstr>Later career </vt:lpstr>
      <vt:lpstr>Personal life</vt:lpstr>
      <vt:lpstr>Thanks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Cowdery Kendrew</dc:title>
  <dc:creator>Майя Евдоченко</dc:creator>
  <cp:lastModifiedBy>Майя Евдоченко</cp:lastModifiedBy>
  <cp:revision>11</cp:revision>
  <dcterms:created xsi:type="dcterms:W3CDTF">2020-11-16T16:06:45Z</dcterms:created>
  <dcterms:modified xsi:type="dcterms:W3CDTF">2020-11-16T19:11:20Z</dcterms:modified>
</cp:coreProperties>
</file>