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9" r:id="rId8"/>
    <p:sldId id="270" r:id="rId9"/>
    <p:sldId id="273" r:id="rId10"/>
    <p:sldId id="275" r:id="rId11"/>
    <p:sldId id="277" r:id="rId12"/>
    <p:sldId id="279" r:id="rId13"/>
    <p:sldId id="278" r:id="rId14"/>
    <p:sldId id="281" r:id="rId15"/>
    <p:sldId id="285" r:id="rId16"/>
    <p:sldId id="284" r:id="rId17"/>
    <p:sldId id="294" r:id="rId18"/>
    <p:sldId id="29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9" autoAdjust="0"/>
    <p:restoredTop sz="94675" autoAdjust="0"/>
  </p:normalViewPr>
  <p:slideViewPr>
    <p:cSldViewPr>
      <p:cViewPr varScale="1">
        <p:scale>
          <a:sx n="103" d="100"/>
          <a:sy n="103" d="100"/>
        </p:scale>
        <p:origin x="-121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фон для презентаций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" y="0"/>
            <a:ext cx="9133339" cy="681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07704" y="188640"/>
            <a:ext cx="67687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2510447"/>
            <a:ext cx="72728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anose="03010101010201010101" pitchFamily="66" charset="0"/>
              </a:rPr>
              <a:t>«Нетрадиционные 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anose="03010101010201010101" pitchFamily="66" charset="0"/>
              </a:rPr>
              <a:t>  методы </a:t>
            </a: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anose="03010101010201010101" pitchFamily="66" charset="0"/>
              </a:rPr>
              <a:t>коррекции 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anose="03010101010201010101" pitchFamily="66" charset="0"/>
              </a:rPr>
              <a:t>  в   </a:t>
            </a: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anose="03010101010201010101" pitchFamily="66" charset="0"/>
              </a:rPr>
              <a:t>работе логопеда»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24128" y="4852050"/>
            <a:ext cx="3312368" cy="7386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1400" b="1" cap="all" dirty="0" smtClean="0">
                <a:ln w="0"/>
                <a:solidFill>
                  <a:schemeClr val="accent6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ПОДГОТОВИЛИ: </a:t>
            </a:r>
          </a:p>
          <a:p>
            <a:r>
              <a:rPr lang="ru-RU" sz="1400" b="1" cap="all" dirty="0" smtClean="0">
                <a:ln w="0"/>
                <a:solidFill>
                  <a:schemeClr val="accent6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УЧИТЕЛЬ-ЛОГОПЕД Мельникова Т.А</a:t>
            </a:r>
          </a:p>
          <a:p>
            <a:r>
              <a:rPr lang="ru-RU" sz="1400" b="1" cap="all" dirty="0" smtClean="0">
                <a:ln w="0"/>
                <a:solidFill>
                  <a:schemeClr val="accent6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УЧИТЕЛЬ-ЛОГОПЕД ЛУКЬЯНОВА Н.И.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87824" y="6349785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Симферополь, </a:t>
            </a:r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2020</a:t>
            </a:r>
            <a:endParaRPr lang="ru-RU" sz="1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75756" y="188640"/>
            <a:ext cx="5832648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 </a:t>
            </a:r>
            <a:endParaRPr lang="ru-RU" sz="1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образовательное </a:t>
            </a:r>
            <a:r>
              <a:rPr lang="ru-RU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</a:t>
            </a:r>
          </a:p>
          <a:p>
            <a:pPr algn="ctr"/>
            <a:r>
              <a:rPr lang="ru-RU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</a:t>
            </a:r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общеразвивающего</a:t>
            </a:r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вида №90 «Сказка»</a:t>
            </a:r>
          </a:p>
          <a:p>
            <a:pPr algn="ctr"/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Муниципального образования городской округ </a:t>
            </a:r>
          </a:p>
          <a:p>
            <a:pPr algn="ctr"/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Симферополь Республики </a:t>
            </a:r>
            <a:r>
              <a:rPr lang="ru-RU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Крым</a:t>
            </a:r>
          </a:p>
        </p:txBody>
      </p:sp>
    </p:spTree>
    <p:extLst>
      <p:ext uri="{BB962C8B-B14F-4D97-AF65-F5344CB8AC3E}">
        <p14:creationId xmlns:p14="http://schemas.microsoft.com/office/powerpoint/2010/main" val="8186793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фон для презентаций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333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38613" y="1052736"/>
            <a:ext cx="6336704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Monotype Corsiva" panose="03010101010201010101" pitchFamily="66" charset="0"/>
              </a:rPr>
              <a:t>Игровая </a:t>
            </a:r>
            <a:r>
              <a:rPr lang="ru-RU" sz="2000" b="1" dirty="0" smtClean="0">
                <a:latin typeface="Monotype Corsiva" panose="03010101010201010101" pitchFamily="66" charset="0"/>
              </a:rPr>
              <a:t>технология </a:t>
            </a:r>
          </a:p>
          <a:p>
            <a:pPr algn="ctr"/>
            <a:endParaRPr lang="ru-RU" sz="2000" b="1" dirty="0" smtClean="0">
              <a:latin typeface="Monotype Corsiva" panose="03010101010201010101" pitchFamily="66" charset="0"/>
            </a:endParaRPr>
          </a:p>
          <a:p>
            <a:pPr algn="ctr"/>
            <a:r>
              <a:rPr lang="ru-RU" sz="2000" b="1" dirty="0" smtClean="0">
                <a:latin typeface="Monotype Corsiva" panose="03010101010201010101" pitchFamily="66" charset="0"/>
              </a:rPr>
              <a:t> (</a:t>
            </a:r>
            <a:r>
              <a:rPr lang="ru-RU" sz="2000" b="1" dirty="0" err="1" smtClean="0">
                <a:latin typeface="Monotype Corsiva" panose="03010101010201010101" pitchFamily="66" charset="0"/>
              </a:rPr>
              <a:t>Коррекционно</a:t>
            </a:r>
            <a:r>
              <a:rPr lang="ru-RU" sz="2000" b="1" dirty="0" smtClean="0">
                <a:latin typeface="Monotype Corsiva" panose="03010101010201010101" pitchFamily="66" charset="0"/>
              </a:rPr>
              <a:t> </a:t>
            </a:r>
            <a:r>
              <a:rPr lang="ru-RU" sz="2000" b="1" dirty="0">
                <a:latin typeface="Monotype Corsiva" panose="03010101010201010101" pitchFamily="66" charset="0"/>
              </a:rPr>
              <a:t>– развивающие игры</a:t>
            </a:r>
            <a:r>
              <a:rPr lang="ru-RU" sz="2000" b="1" dirty="0" smtClean="0">
                <a:latin typeface="Monotype Corsiva" panose="03010101010201010101" pitchFamily="66" charset="0"/>
              </a:rPr>
              <a:t>)</a:t>
            </a:r>
          </a:p>
          <a:p>
            <a:endParaRPr lang="ru-RU" sz="2000" b="1" dirty="0">
              <a:latin typeface="Monotype Corsiva" panose="03010101010201010101" pitchFamily="66" charset="0"/>
            </a:endParaRPr>
          </a:p>
          <a:p>
            <a:pPr lvl="0"/>
            <a:endParaRPr lang="ru-RU" dirty="0" smtClean="0"/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Monotype Corsiva" panose="03010101010201010101" pitchFamily="66" charset="0"/>
              </a:rPr>
              <a:t>Обеспечит </a:t>
            </a:r>
            <a:r>
              <a:rPr lang="ru-RU" dirty="0">
                <a:latin typeface="Monotype Corsiva" panose="03010101010201010101" pitchFamily="66" charset="0"/>
              </a:rPr>
              <a:t>психологический комфорт и развитие эмоционально-волевой сферы</a:t>
            </a:r>
            <a:r>
              <a:rPr lang="ru-RU" dirty="0" smtClean="0">
                <a:latin typeface="Monotype Corsiva" panose="03010101010201010101" pitchFamily="66" charset="0"/>
              </a:rPr>
              <a:t>;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endParaRPr lang="ru-RU" dirty="0">
              <a:latin typeface="Monotype Corsiva" panose="03010101010201010101" pitchFamily="66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dirty="0">
                <a:latin typeface="Monotype Corsiva" panose="03010101010201010101" pitchFamily="66" charset="0"/>
              </a:rPr>
              <a:t>Повысит речевую мотивацию</a:t>
            </a:r>
            <a:r>
              <a:rPr lang="ru-RU" dirty="0" smtClean="0">
                <a:latin typeface="Monotype Corsiva" panose="03010101010201010101" pitchFamily="66" charset="0"/>
              </a:rPr>
              <a:t>;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endParaRPr lang="ru-RU" dirty="0">
              <a:latin typeface="Monotype Corsiva" panose="03010101010201010101" pitchFamily="66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dirty="0">
                <a:latin typeface="Monotype Corsiva" panose="03010101010201010101" pitchFamily="66" charset="0"/>
              </a:rPr>
              <a:t>Повысит скорость запоминания</a:t>
            </a:r>
            <a:r>
              <a:rPr lang="ru-RU" dirty="0" smtClean="0">
                <a:latin typeface="Monotype Corsiva" panose="03010101010201010101" pitchFamily="66" charset="0"/>
              </a:rPr>
              <a:t>;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endParaRPr lang="ru-RU" dirty="0">
              <a:latin typeface="Monotype Corsiva" panose="03010101010201010101" pitchFamily="66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dirty="0">
                <a:latin typeface="Monotype Corsiva" panose="03010101010201010101" pitchFamily="66" charset="0"/>
              </a:rPr>
              <a:t>Активизирует высшие психические функции</a:t>
            </a:r>
            <a:r>
              <a:rPr lang="ru-RU" dirty="0" smtClean="0">
                <a:latin typeface="Monotype Corsiva" panose="03010101010201010101" pitchFamily="66" charset="0"/>
              </a:rPr>
              <a:t>;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endParaRPr lang="ru-RU" dirty="0">
              <a:latin typeface="Monotype Corsiva" panose="03010101010201010101" pitchFamily="66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dirty="0">
                <a:latin typeface="Monotype Corsiva" panose="03010101010201010101" pitchFamily="66" charset="0"/>
              </a:rPr>
              <a:t>Автоматизирует необходимые звуки.</a:t>
            </a:r>
          </a:p>
        </p:txBody>
      </p:sp>
    </p:spTree>
    <p:extLst>
      <p:ext uri="{BB962C8B-B14F-4D97-AF65-F5344CB8AC3E}">
        <p14:creationId xmlns:p14="http://schemas.microsoft.com/office/powerpoint/2010/main" val="40508991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фон для презентаций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333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Марина\Desktop\логопнд\IMG-13e94344954ab77363a1dceb1851e7c1-V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54" b="13670"/>
          <a:stretch/>
        </p:blipFill>
        <p:spPr bwMode="auto">
          <a:xfrm>
            <a:off x="5826364" y="548680"/>
            <a:ext cx="3126254" cy="43114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Марина\Desktop\логопнд\IMG-912c261b0eb0c262f5dadab88bf30be3-V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69" r="13637"/>
          <a:stretch/>
        </p:blipFill>
        <p:spPr bwMode="auto">
          <a:xfrm>
            <a:off x="1187624" y="3284984"/>
            <a:ext cx="4544611" cy="32198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40946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фон для презентаций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333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C:\Users\Марина\Desktop\логопнд\IMG-28917eb1ef6e99c161b59b11d9f91e60-V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22" r="8091"/>
          <a:stretch/>
        </p:blipFill>
        <p:spPr bwMode="auto">
          <a:xfrm rot="16200000">
            <a:off x="4602273" y="1242860"/>
            <a:ext cx="4932218" cy="35438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Марина\Desktop\логопнд\IMG-614763a683ab3e23b687f349323e6564-V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 b="13670"/>
          <a:stretch/>
        </p:blipFill>
        <p:spPr bwMode="auto">
          <a:xfrm>
            <a:off x="1259632" y="645223"/>
            <a:ext cx="3651895" cy="47391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1863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фон для презентаций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333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 descr="C:\Users\Марина\Desktop\логопнд\IMG-7746454b8e8eda0f17f3db9fdd28ad45-V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87" b="12997"/>
          <a:stretch/>
        </p:blipFill>
        <p:spPr bwMode="auto">
          <a:xfrm>
            <a:off x="1331640" y="793265"/>
            <a:ext cx="3421730" cy="49647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C:\Users\Марина\Desktop\логопнд\IMG-ccd995bbf5ed41f98778d6388a2ee320-V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0" b="17037"/>
          <a:stretch/>
        </p:blipFill>
        <p:spPr bwMode="auto">
          <a:xfrm>
            <a:off x="5292080" y="808150"/>
            <a:ext cx="3472525" cy="49969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77525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фон для презентаций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333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07704" y="476672"/>
            <a:ext cx="690523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Monotype Corsiva" panose="03010101010201010101" pitchFamily="66" charset="0"/>
              </a:rPr>
              <a:t>	</a:t>
            </a:r>
            <a:r>
              <a:rPr lang="ru-RU" sz="2000" b="1" dirty="0" smtClean="0">
                <a:latin typeface="Monotype Corsiva" panose="03010101010201010101" pitchFamily="66" charset="0"/>
              </a:rPr>
              <a:t>На </a:t>
            </a:r>
            <a:r>
              <a:rPr lang="ru-RU" sz="2000" b="1" dirty="0">
                <a:latin typeface="Monotype Corsiva" panose="03010101010201010101" pitchFamily="66" charset="0"/>
              </a:rPr>
              <a:t>первом этапе работы мы подобрали </a:t>
            </a:r>
            <a:r>
              <a:rPr lang="ru-RU" sz="2000" b="1" dirty="0" smtClean="0">
                <a:latin typeface="Monotype Corsiva" panose="03010101010201010101" pitchFamily="66" charset="0"/>
              </a:rPr>
              <a:t>и </a:t>
            </a:r>
            <a:r>
              <a:rPr lang="ru-RU" sz="2000" b="1" dirty="0">
                <a:latin typeface="Monotype Corsiva" panose="03010101010201010101" pitchFamily="66" charset="0"/>
              </a:rPr>
              <a:t>проанализировали литературу </a:t>
            </a:r>
            <a:endParaRPr lang="ru-RU" sz="2000" b="1" dirty="0" smtClean="0">
              <a:latin typeface="Monotype Corsiva" panose="03010101010201010101" pitchFamily="66" charset="0"/>
            </a:endParaRPr>
          </a:p>
          <a:p>
            <a:pPr algn="ctr"/>
            <a:r>
              <a:rPr lang="ru-RU" sz="2000" b="1" dirty="0" smtClean="0">
                <a:latin typeface="Monotype Corsiva" panose="03010101010201010101" pitchFamily="66" charset="0"/>
              </a:rPr>
              <a:t>по </a:t>
            </a:r>
            <a:r>
              <a:rPr lang="ru-RU" sz="2000" b="1" dirty="0">
                <a:latin typeface="Monotype Corsiva" panose="03010101010201010101" pitchFamily="66" charset="0"/>
              </a:rPr>
              <a:t>теме «Нетрадиционные методы коррекции </a:t>
            </a:r>
            <a:r>
              <a:rPr lang="ru-RU" sz="2000" b="1" dirty="0" smtClean="0">
                <a:latin typeface="Monotype Corsiva" panose="03010101010201010101" pitchFamily="66" charset="0"/>
              </a:rPr>
              <a:t>в </a:t>
            </a:r>
            <a:r>
              <a:rPr lang="ru-RU" sz="2000" b="1" dirty="0">
                <a:latin typeface="Monotype Corsiva" panose="03010101010201010101" pitchFamily="66" charset="0"/>
              </a:rPr>
              <a:t>работе логопеда</a:t>
            </a:r>
            <a:r>
              <a:rPr lang="ru-RU" sz="2000" b="1" dirty="0" smtClean="0">
                <a:latin typeface="Monotype Corsiva" panose="03010101010201010101" pitchFamily="66" charset="0"/>
              </a:rPr>
              <a:t>»:</a:t>
            </a:r>
          </a:p>
          <a:p>
            <a:endParaRPr lang="ru-RU" sz="2000" dirty="0">
              <a:latin typeface="Monotype Corsiva" panose="03010101010201010101" pitchFamily="66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 smtClean="0">
                <a:latin typeface="Monotype Corsiva" panose="03010101010201010101" pitchFamily="66" charset="0"/>
              </a:rPr>
              <a:t>Поваляева </a:t>
            </a:r>
            <a:r>
              <a:rPr lang="ru-RU" dirty="0">
                <a:latin typeface="Monotype Corsiva" panose="03010101010201010101" pitchFamily="66" charset="0"/>
              </a:rPr>
              <a:t>М.А. «Нетрадиционные методы в коррекционной педагогике</a:t>
            </a:r>
            <a:r>
              <a:rPr lang="ru-RU" dirty="0" smtClean="0">
                <a:latin typeface="Monotype Corsiva" panose="03010101010201010101" pitchFamily="66" charset="0"/>
              </a:rPr>
              <a:t>»;</a:t>
            </a:r>
            <a:endParaRPr lang="ru-RU" dirty="0">
              <a:latin typeface="Monotype Corsiva" panose="03010101010201010101" pitchFamily="66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 err="1" smtClean="0">
                <a:latin typeface="Monotype Corsiva" panose="03010101010201010101" pitchFamily="66" charset="0"/>
              </a:rPr>
              <a:t>Грабенко</a:t>
            </a:r>
            <a:r>
              <a:rPr lang="ru-RU" dirty="0" smtClean="0">
                <a:latin typeface="Monotype Corsiva" panose="03010101010201010101" pitchFamily="66" charset="0"/>
              </a:rPr>
              <a:t> </a:t>
            </a:r>
            <a:r>
              <a:rPr lang="ru-RU" dirty="0">
                <a:latin typeface="Monotype Corsiva" panose="03010101010201010101" pitchFamily="66" charset="0"/>
              </a:rPr>
              <a:t>Т.М. </a:t>
            </a:r>
            <a:r>
              <a:rPr lang="ru-RU" dirty="0" err="1">
                <a:latin typeface="Monotype Corsiva" panose="03010101010201010101" pitchFamily="66" charset="0"/>
              </a:rPr>
              <a:t>Зинкевич</a:t>
            </a:r>
            <a:r>
              <a:rPr lang="ru-RU" dirty="0">
                <a:latin typeface="Monotype Corsiva" panose="03010101010201010101" pitchFamily="66" charset="0"/>
              </a:rPr>
              <a:t>-Евстигнеева Т.Д. «Чудеса на песке. Песочная </a:t>
            </a:r>
            <a:r>
              <a:rPr lang="ru-RU" dirty="0" err="1" smtClean="0">
                <a:latin typeface="Monotype Corsiva" panose="03010101010201010101" pitchFamily="66" charset="0"/>
              </a:rPr>
              <a:t>игротерапия</a:t>
            </a:r>
            <a:r>
              <a:rPr lang="ru-RU" dirty="0" smtClean="0">
                <a:latin typeface="Monotype Corsiva" panose="03010101010201010101" pitchFamily="66" charset="0"/>
              </a:rPr>
              <a:t>»;</a:t>
            </a:r>
            <a:endParaRPr lang="ru-RU" dirty="0">
              <a:latin typeface="Monotype Corsiva" panose="03010101010201010101" pitchFamily="66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 smtClean="0">
                <a:latin typeface="Monotype Corsiva" panose="03010101010201010101" pitchFamily="66" charset="0"/>
              </a:rPr>
              <a:t> </a:t>
            </a:r>
            <a:r>
              <a:rPr lang="ru-RU" dirty="0" err="1">
                <a:latin typeface="Monotype Corsiva" panose="03010101010201010101" pitchFamily="66" charset="0"/>
              </a:rPr>
              <a:t>Грабенко</a:t>
            </a:r>
            <a:r>
              <a:rPr lang="ru-RU" dirty="0">
                <a:latin typeface="Monotype Corsiva" panose="03010101010201010101" pitchFamily="66" charset="0"/>
              </a:rPr>
              <a:t> Т.М. </a:t>
            </a:r>
            <a:r>
              <a:rPr lang="ru-RU" dirty="0" err="1">
                <a:latin typeface="Monotype Corsiva" panose="03010101010201010101" pitchFamily="66" charset="0"/>
              </a:rPr>
              <a:t>Зинкевич</a:t>
            </a:r>
            <a:r>
              <a:rPr lang="ru-RU" dirty="0">
                <a:latin typeface="Monotype Corsiva" panose="03010101010201010101" pitchFamily="66" charset="0"/>
              </a:rPr>
              <a:t>-Евстигнеева Т.Д. «Игры в </a:t>
            </a:r>
            <a:r>
              <a:rPr lang="ru-RU" dirty="0" err="1">
                <a:latin typeface="Monotype Corsiva" panose="03010101010201010101" pitchFamily="66" charset="0"/>
              </a:rPr>
              <a:t>сказкотерапии</a:t>
            </a:r>
            <a:r>
              <a:rPr lang="ru-RU" dirty="0" smtClean="0">
                <a:latin typeface="Monotype Corsiva" panose="03010101010201010101" pitchFamily="66" charset="0"/>
              </a:rPr>
              <a:t>»;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 smtClean="0">
                <a:latin typeface="Monotype Corsiva" panose="03010101010201010101" pitchFamily="66" charset="0"/>
              </a:rPr>
              <a:t> </a:t>
            </a:r>
            <a:r>
              <a:rPr lang="ru-RU" dirty="0" err="1" smtClean="0">
                <a:latin typeface="Monotype Corsiva" panose="03010101010201010101" pitchFamily="66" charset="0"/>
              </a:rPr>
              <a:t>Грабенко</a:t>
            </a:r>
            <a:r>
              <a:rPr lang="ru-RU" dirty="0" smtClean="0">
                <a:latin typeface="Monotype Corsiva" panose="03010101010201010101" pitchFamily="66" charset="0"/>
              </a:rPr>
              <a:t> </a:t>
            </a:r>
            <a:r>
              <a:rPr lang="ru-RU" dirty="0">
                <a:latin typeface="Monotype Corsiva" panose="03010101010201010101" pitchFamily="66" charset="0"/>
              </a:rPr>
              <a:t>Т.М. </a:t>
            </a:r>
            <a:r>
              <a:rPr lang="ru-RU" dirty="0" err="1">
                <a:latin typeface="Monotype Corsiva" panose="03010101010201010101" pitchFamily="66" charset="0"/>
              </a:rPr>
              <a:t>Зинкевич</a:t>
            </a:r>
            <a:r>
              <a:rPr lang="ru-RU" dirty="0">
                <a:latin typeface="Monotype Corsiva" panose="03010101010201010101" pitchFamily="66" charset="0"/>
              </a:rPr>
              <a:t>-Евстигнеева Т.Д. «Практикум по креативной терапии</a:t>
            </a:r>
            <a:r>
              <a:rPr lang="ru-RU" dirty="0" smtClean="0">
                <a:latin typeface="Monotype Corsiva" panose="03010101010201010101" pitchFamily="66" charset="0"/>
              </a:rPr>
              <a:t>»;</a:t>
            </a:r>
            <a:endParaRPr lang="ru-RU" dirty="0">
              <a:latin typeface="Monotype Corsiva" panose="03010101010201010101" pitchFamily="66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 err="1" smtClean="0">
                <a:latin typeface="Monotype Corsiva" panose="03010101010201010101" pitchFamily="66" charset="0"/>
              </a:rPr>
              <a:t>Гин</a:t>
            </a:r>
            <a:r>
              <a:rPr lang="ru-RU" dirty="0" smtClean="0">
                <a:latin typeface="Monotype Corsiva" panose="03010101010201010101" pitchFamily="66" charset="0"/>
              </a:rPr>
              <a:t> </a:t>
            </a:r>
            <a:r>
              <a:rPr lang="ru-RU" dirty="0">
                <a:latin typeface="Monotype Corsiva" panose="03010101010201010101" pitchFamily="66" charset="0"/>
              </a:rPr>
              <a:t>С.И. «Занятия по ТРИЗ в детском саду</a:t>
            </a:r>
            <a:r>
              <a:rPr lang="ru-RU" dirty="0" smtClean="0">
                <a:latin typeface="Monotype Corsiva" panose="03010101010201010101" pitchFamily="66" charset="0"/>
              </a:rPr>
              <a:t>»;</a:t>
            </a:r>
            <a:endParaRPr lang="ru-RU" dirty="0">
              <a:latin typeface="Monotype Corsiva" panose="03010101010201010101" pitchFamily="66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 smtClean="0">
                <a:latin typeface="Monotype Corsiva" panose="03010101010201010101" pitchFamily="66" charset="0"/>
              </a:rPr>
              <a:t>Корзун </a:t>
            </a:r>
            <a:r>
              <a:rPr lang="ru-RU" dirty="0">
                <a:latin typeface="Monotype Corsiva" panose="03010101010201010101" pitchFamily="66" charset="0"/>
              </a:rPr>
              <a:t>А.В. «Веселая дидактика: элементы ТРИЗ и РТВ в работе с дошкольниками</a:t>
            </a:r>
            <a:r>
              <a:rPr lang="ru-RU" dirty="0" smtClean="0">
                <a:latin typeface="Monotype Corsiva" panose="03010101010201010101" pitchFamily="66" charset="0"/>
              </a:rPr>
              <a:t>»;</a:t>
            </a:r>
            <a:endParaRPr lang="ru-RU" dirty="0">
              <a:latin typeface="Monotype Corsiva" panose="03010101010201010101" pitchFamily="66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 err="1" smtClean="0">
                <a:latin typeface="Monotype Corsiva" panose="03010101010201010101" pitchFamily="66" charset="0"/>
              </a:rPr>
              <a:t>Сидорчук</a:t>
            </a:r>
            <a:r>
              <a:rPr lang="ru-RU" dirty="0" smtClean="0">
                <a:latin typeface="Monotype Corsiva" panose="03010101010201010101" pitchFamily="66" charset="0"/>
              </a:rPr>
              <a:t> </a:t>
            </a:r>
            <a:r>
              <a:rPr lang="ru-RU" dirty="0">
                <a:latin typeface="Monotype Corsiva" panose="03010101010201010101" pitchFamily="66" charset="0"/>
              </a:rPr>
              <a:t>Т.А., Хоменко Н.Н. «Технология развития связной речи у дошкольников</a:t>
            </a:r>
            <a:r>
              <a:rPr lang="ru-RU" dirty="0" smtClean="0">
                <a:latin typeface="Monotype Corsiva" panose="03010101010201010101" pitchFamily="66" charset="0"/>
              </a:rPr>
              <a:t>»;</a:t>
            </a:r>
            <a:endParaRPr lang="ru-RU" dirty="0">
              <a:latin typeface="Monotype Corsiva" panose="03010101010201010101" pitchFamily="66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 err="1" smtClean="0">
                <a:latin typeface="Monotype Corsiva" panose="03010101010201010101" pitchFamily="66" charset="0"/>
              </a:rPr>
              <a:t>Бояркова</a:t>
            </a:r>
            <a:r>
              <a:rPr lang="ru-RU" dirty="0" smtClean="0">
                <a:latin typeface="Monotype Corsiva" panose="03010101010201010101" pitchFamily="66" charset="0"/>
              </a:rPr>
              <a:t> </a:t>
            </a:r>
            <a:r>
              <a:rPr lang="ru-RU" dirty="0">
                <a:latin typeface="Monotype Corsiva" panose="03010101010201010101" pitchFamily="66" charset="0"/>
              </a:rPr>
              <a:t>Н., Соболева А., Ткачева В. «Практикум по </a:t>
            </a:r>
            <a:r>
              <a:rPr lang="ru-RU" dirty="0" err="1">
                <a:latin typeface="Monotype Corsiva" panose="03010101010201010101" pitchFamily="66" charset="0"/>
              </a:rPr>
              <a:t>коррекционно</a:t>
            </a:r>
            <a:r>
              <a:rPr lang="ru-RU" dirty="0">
                <a:latin typeface="Monotype Corsiva" panose="03010101010201010101" pitchFamily="66" charset="0"/>
              </a:rPr>
              <a:t> – развивающим занятиям</a:t>
            </a:r>
            <a:r>
              <a:rPr lang="ru-RU" dirty="0" smtClean="0">
                <a:latin typeface="Monotype Corsiva" panose="03010101010201010101" pitchFamily="66" charset="0"/>
              </a:rPr>
              <a:t>»;</a:t>
            </a:r>
            <a:endParaRPr lang="ru-RU" dirty="0">
              <a:latin typeface="Monotype Corsiva" panose="03010101010201010101" pitchFamily="66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 smtClean="0">
                <a:latin typeface="Monotype Corsiva" panose="03010101010201010101" pitchFamily="66" charset="0"/>
              </a:rPr>
              <a:t>Курбанова </a:t>
            </a:r>
            <a:r>
              <a:rPr lang="ru-RU" dirty="0">
                <a:latin typeface="Monotype Corsiva" panose="03010101010201010101" pitchFamily="66" charset="0"/>
              </a:rPr>
              <a:t>Л.И. «ТРИЗ  - в повседневную </a:t>
            </a:r>
            <a:r>
              <a:rPr lang="ru-RU" dirty="0" smtClean="0">
                <a:latin typeface="Monotype Corsiva" panose="03010101010201010101" pitchFamily="66" charset="0"/>
              </a:rPr>
              <a:t>жизнь».</a:t>
            </a:r>
          </a:p>
          <a:p>
            <a:endParaRPr lang="ru-RU" sz="20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49993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фон для презентаций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333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8" name="Picture 2" descr="http://xn--76-6kcasttc6a4av.xn--p1ai/wp-content/uploads/2017/10/IMG_20171025_140046_HD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3600"/>
            <a:ext cx="2133600" cy="2590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51719" y="692696"/>
            <a:ext cx="6778345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Monotype Corsiva" panose="03010101010201010101" pitchFamily="66" charset="0"/>
              </a:rPr>
              <a:t>	На втором </a:t>
            </a:r>
            <a:r>
              <a:rPr lang="ru-RU" dirty="0">
                <a:latin typeface="Monotype Corsiva" panose="03010101010201010101" pitchFamily="66" charset="0"/>
              </a:rPr>
              <a:t>этапе разработаны направления </a:t>
            </a:r>
            <a:r>
              <a:rPr lang="ru-RU" dirty="0" err="1">
                <a:latin typeface="Monotype Corsiva" panose="03010101010201010101" pitchFamily="66" charset="0"/>
              </a:rPr>
              <a:t>коррекционно</a:t>
            </a:r>
            <a:r>
              <a:rPr lang="ru-RU" dirty="0">
                <a:latin typeface="Monotype Corsiva" panose="03010101010201010101" pitchFamily="66" charset="0"/>
              </a:rPr>
              <a:t> – развивающего обучения с использованием ТРИЗ, песочной терапии, </a:t>
            </a:r>
            <a:r>
              <a:rPr lang="ru-RU" dirty="0" err="1">
                <a:latin typeface="Monotype Corsiva" panose="03010101010201010101" pitchFamily="66" charset="0"/>
              </a:rPr>
              <a:t>синквейна</a:t>
            </a:r>
            <a:r>
              <a:rPr lang="ru-RU" dirty="0">
                <a:latin typeface="Monotype Corsiva" panose="03010101010201010101" pitchFamily="66" charset="0"/>
              </a:rPr>
              <a:t>, </a:t>
            </a:r>
            <a:r>
              <a:rPr lang="ru-RU" dirty="0" err="1">
                <a:latin typeface="Monotype Corsiva" panose="03010101010201010101" pitchFamily="66" charset="0"/>
              </a:rPr>
              <a:t>коррекционно</a:t>
            </a:r>
            <a:r>
              <a:rPr lang="ru-RU" dirty="0">
                <a:latin typeface="Monotype Corsiva" panose="03010101010201010101" pitchFamily="66" charset="0"/>
              </a:rPr>
              <a:t> – развивающих игр. </a:t>
            </a:r>
            <a:endParaRPr lang="ru-RU" dirty="0" smtClean="0">
              <a:latin typeface="Monotype Corsiva" panose="03010101010201010101" pitchFamily="66" charset="0"/>
            </a:endParaRPr>
          </a:p>
          <a:p>
            <a:endParaRPr lang="ru-RU" dirty="0">
              <a:latin typeface="Monotype Corsiva" panose="03010101010201010101" pitchFamily="66" charset="0"/>
            </a:endParaRPr>
          </a:p>
          <a:p>
            <a:r>
              <a:rPr lang="ru-RU" dirty="0" smtClean="0">
                <a:latin typeface="Monotype Corsiva" panose="03010101010201010101" pitchFamily="66" charset="0"/>
              </a:rPr>
              <a:t>	Работа </a:t>
            </a:r>
            <a:r>
              <a:rPr lang="ru-RU" dirty="0">
                <a:latin typeface="Monotype Corsiva" panose="03010101010201010101" pitchFamily="66" charset="0"/>
              </a:rPr>
              <a:t>проводилась с детьми, родителями и воспитателями. </a:t>
            </a:r>
          </a:p>
          <a:p>
            <a:r>
              <a:rPr lang="ru-RU" dirty="0">
                <a:latin typeface="Monotype Corsiva" panose="03010101010201010101" pitchFamily="66" charset="0"/>
              </a:rPr>
              <a:t> </a:t>
            </a:r>
          </a:p>
          <a:p>
            <a:r>
              <a:rPr lang="ru-RU" dirty="0" smtClean="0">
                <a:latin typeface="Monotype Corsiva" panose="03010101010201010101" pitchFamily="66" charset="0"/>
              </a:rPr>
              <a:t>	Было </a:t>
            </a:r>
            <a:r>
              <a:rPr lang="ru-RU" dirty="0">
                <a:latin typeface="Monotype Corsiva" panose="03010101010201010101" pitchFamily="66" charset="0"/>
              </a:rPr>
              <a:t>проведено анкетирование среди родителей по  теме «Что вы знаете о нетрадиционных методах коррекции речи?».</a:t>
            </a:r>
          </a:p>
          <a:p>
            <a:r>
              <a:rPr lang="ru-RU" dirty="0">
                <a:latin typeface="Monotype Corsiva" panose="03010101010201010101" pitchFamily="66" charset="0"/>
              </a:rPr>
              <a:t> </a:t>
            </a:r>
          </a:p>
          <a:p>
            <a:r>
              <a:rPr lang="ru-RU" dirty="0" smtClean="0">
                <a:latin typeface="Monotype Corsiva" panose="03010101010201010101" pitchFamily="66" charset="0"/>
              </a:rPr>
              <a:t>	Результаты </a:t>
            </a:r>
            <a:r>
              <a:rPr lang="ru-RU" dirty="0">
                <a:latin typeface="Monotype Corsiva" panose="03010101010201010101" pitchFamily="66" charset="0"/>
              </a:rPr>
              <a:t>показали, что родители не владеют информацией по теме. Для них были проведены консультации, познакомившие с возможностями: песочной терапии, дидактического </a:t>
            </a:r>
            <a:r>
              <a:rPr lang="ru-RU" dirty="0" err="1">
                <a:latin typeface="Monotype Corsiva" panose="03010101010201010101" pitchFamily="66" charset="0"/>
              </a:rPr>
              <a:t>синквейна</a:t>
            </a:r>
            <a:r>
              <a:rPr lang="ru-RU" dirty="0">
                <a:latin typeface="Monotype Corsiva" panose="03010101010201010101" pitchFamily="66" charset="0"/>
              </a:rPr>
              <a:t>, ТРИЗ- технологии, </a:t>
            </a:r>
            <a:r>
              <a:rPr lang="ru-RU" dirty="0" err="1">
                <a:latin typeface="Monotype Corsiva" panose="03010101010201010101" pitchFamily="66" charset="0"/>
              </a:rPr>
              <a:t>коррекционно</a:t>
            </a:r>
            <a:r>
              <a:rPr lang="ru-RU" dirty="0">
                <a:latin typeface="Monotype Corsiva" panose="03010101010201010101" pitchFamily="66" charset="0"/>
              </a:rPr>
              <a:t> – развивающих игр. </a:t>
            </a:r>
          </a:p>
          <a:p>
            <a:endParaRPr lang="ru-RU" dirty="0" smtClean="0">
              <a:latin typeface="Monotype Corsiva" panose="03010101010201010101" pitchFamily="66" charset="0"/>
            </a:endParaRPr>
          </a:p>
          <a:p>
            <a:r>
              <a:rPr lang="ru-RU" dirty="0">
                <a:latin typeface="Monotype Corsiva" panose="03010101010201010101" pitchFamily="66" charset="0"/>
              </a:rPr>
              <a:t>	</a:t>
            </a:r>
            <a:r>
              <a:rPr lang="ru-RU" dirty="0" smtClean="0">
                <a:latin typeface="Monotype Corsiva" panose="03010101010201010101" pitchFamily="66" charset="0"/>
              </a:rPr>
              <a:t>Для </a:t>
            </a:r>
            <a:r>
              <a:rPr lang="ru-RU" dirty="0">
                <a:latin typeface="Monotype Corsiva" panose="03010101010201010101" pitchFamily="66" charset="0"/>
              </a:rPr>
              <a:t>воспитателей были также проведены консультации, мастер класс по теме: «Чудеса песочной терапии», «Дидактический </a:t>
            </a:r>
            <a:r>
              <a:rPr lang="ru-RU" dirty="0" err="1">
                <a:latin typeface="Monotype Corsiva" panose="03010101010201010101" pitchFamily="66" charset="0"/>
              </a:rPr>
              <a:t>синквейн</a:t>
            </a:r>
            <a:r>
              <a:rPr lang="ru-RU" dirty="0">
                <a:latin typeface="Monotype Corsiva" panose="03010101010201010101" pitchFamily="66" charset="0"/>
              </a:rPr>
              <a:t> как средство оптимизации по развитию речи детей». </a:t>
            </a:r>
          </a:p>
        </p:txBody>
      </p:sp>
    </p:spTree>
    <p:extLst>
      <p:ext uri="{BB962C8B-B14F-4D97-AF65-F5344CB8AC3E}">
        <p14:creationId xmlns:p14="http://schemas.microsoft.com/office/powerpoint/2010/main" val="931244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фон для презентаций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0" y="-13467"/>
            <a:ext cx="91333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42945" y="260648"/>
            <a:ext cx="66784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Monotype Corsiva" panose="03010101010201010101" pitchFamily="66" charset="0"/>
              </a:rPr>
              <a:t>	</a:t>
            </a:r>
            <a:r>
              <a:rPr lang="ru-RU" b="1" dirty="0" smtClean="0">
                <a:latin typeface="Monotype Corsiva" panose="03010101010201010101" pitchFamily="66" charset="0"/>
              </a:rPr>
              <a:t>Подготовлены  презентации:</a:t>
            </a:r>
          </a:p>
          <a:p>
            <a:endParaRPr lang="ru-RU" dirty="0" smtClean="0">
              <a:latin typeface="Monotype Corsiva" panose="03010101010201010101" pitchFamily="66" charset="0"/>
            </a:endParaRPr>
          </a:p>
          <a:p>
            <a:pPr algn="ctr"/>
            <a:r>
              <a:rPr lang="ru-RU" dirty="0" smtClean="0">
                <a:latin typeface="Monotype Corsiva" panose="03010101010201010101" pitchFamily="66" charset="0"/>
              </a:rPr>
              <a:t> </a:t>
            </a:r>
            <a:r>
              <a:rPr lang="ru-RU" dirty="0">
                <a:latin typeface="Monotype Corsiva" panose="03010101010201010101" pitchFamily="66" charset="0"/>
              </a:rPr>
              <a:t>«Взаимодействие психолога и логопеда в </a:t>
            </a:r>
            <a:r>
              <a:rPr lang="ru-RU" dirty="0" err="1">
                <a:latin typeface="Monotype Corsiva" panose="03010101010201010101" pitchFamily="66" charset="0"/>
              </a:rPr>
              <a:t>коррекционно</a:t>
            </a:r>
            <a:r>
              <a:rPr lang="ru-RU" dirty="0">
                <a:latin typeface="Monotype Corsiva" panose="03010101010201010101" pitchFamily="66" charset="0"/>
              </a:rPr>
              <a:t> – развивающем процессе с использованием нетрадиционных методик</a:t>
            </a:r>
            <a:r>
              <a:rPr lang="ru-RU" dirty="0" smtClean="0">
                <a:latin typeface="Monotype Corsiva" panose="03010101010201010101" pitchFamily="66" charset="0"/>
              </a:rPr>
              <a:t>»</a:t>
            </a:r>
          </a:p>
          <a:p>
            <a:endParaRPr lang="ru-RU" dirty="0">
              <a:latin typeface="Monotype Corsiva" panose="03010101010201010101" pitchFamily="66" charset="0"/>
            </a:endParaRPr>
          </a:p>
          <a:p>
            <a:endParaRPr lang="ru-RU" dirty="0" smtClean="0">
              <a:latin typeface="Monotype Corsiva" panose="03010101010201010101" pitchFamily="66" charset="0"/>
            </a:endParaRPr>
          </a:p>
          <a:p>
            <a:endParaRPr lang="ru-RU" dirty="0">
              <a:latin typeface="Monotype Corsiva" panose="03010101010201010101" pitchFamily="66" charset="0"/>
            </a:endParaRPr>
          </a:p>
          <a:p>
            <a:r>
              <a:rPr lang="ru-RU" dirty="0" smtClean="0">
                <a:latin typeface="Monotype Corsiva" panose="03010101010201010101" pitchFamily="66" charset="0"/>
              </a:rPr>
              <a:t> </a:t>
            </a:r>
          </a:p>
          <a:p>
            <a:endParaRPr lang="ru-RU" dirty="0">
              <a:latin typeface="Monotype Corsiva" panose="03010101010201010101" pitchFamily="66" charset="0"/>
            </a:endParaRPr>
          </a:p>
          <a:p>
            <a:endParaRPr lang="ru-RU" dirty="0" smtClean="0">
              <a:latin typeface="Monotype Corsiva" panose="03010101010201010101" pitchFamily="66" charset="0"/>
            </a:endParaRPr>
          </a:p>
          <a:p>
            <a:endParaRPr lang="ru-RU" dirty="0">
              <a:latin typeface="Monotype Corsiva" panose="03010101010201010101" pitchFamily="66" charset="0"/>
            </a:endParaRPr>
          </a:p>
          <a:p>
            <a:endParaRPr lang="ru-RU" dirty="0" smtClean="0">
              <a:latin typeface="Monotype Corsiva" panose="03010101010201010101" pitchFamily="66" charset="0"/>
            </a:endParaRPr>
          </a:p>
          <a:p>
            <a:endParaRPr lang="ru-RU" dirty="0" smtClean="0">
              <a:latin typeface="Monotype Corsiva" panose="03010101010201010101" pitchFamily="66" charset="0"/>
            </a:endParaRPr>
          </a:p>
          <a:p>
            <a:pPr algn="ctr"/>
            <a:r>
              <a:rPr lang="ru-RU" dirty="0" smtClean="0">
                <a:latin typeface="Monotype Corsiva" panose="03010101010201010101" pitchFamily="66" charset="0"/>
              </a:rPr>
              <a:t>«</a:t>
            </a:r>
            <a:r>
              <a:rPr lang="ru-RU" dirty="0">
                <a:latin typeface="Monotype Corsiva" panose="03010101010201010101" pitchFamily="66" charset="0"/>
              </a:rPr>
              <a:t>Современные образовательные технологии в ДОУ</a:t>
            </a:r>
            <a:r>
              <a:rPr lang="ru-RU" dirty="0" smtClean="0">
                <a:latin typeface="Monotype Corsiva" panose="03010101010201010101" pitchFamily="66" charset="0"/>
              </a:rPr>
              <a:t>»</a:t>
            </a:r>
            <a:endParaRPr lang="ru-RU" dirty="0">
              <a:latin typeface="Monotype Corsiva" panose="03010101010201010101" pitchFamily="66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39" b="3947"/>
          <a:stretch/>
        </p:blipFill>
        <p:spPr bwMode="auto">
          <a:xfrm>
            <a:off x="2843808" y="4410113"/>
            <a:ext cx="4695416" cy="24478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22" b="5175"/>
          <a:stretch/>
        </p:blipFill>
        <p:spPr bwMode="auto">
          <a:xfrm>
            <a:off x="2915816" y="1422138"/>
            <a:ext cx="4407383" cy="2261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3544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фон для презентаций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333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19672" y="116632"/>
            <a:ext cx="72008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Monotype Corsiva" panose="03010101010201010101" pitchFamily="66" charset="0"/>
              </a:rPr>
              <a:t>Заключение: </a:t>
            </a:r>
            <a:endParaRPr lang="ru-RU" sz="2800" b="1" dirty="0" smtClean="0">
              <a:latin typeface="Monotype Corsiva" panose="03010101010201010101" pitchFamily="66" charset="0"/>
            </a:endParaRPr>
          </a:p>
          <a:p>
            <a:endParaRPr lang="ru-RU" sz="2000" b="1" dirty="0">
              <a:latin typeface="Monotype Corsiva" panose="03010101010201010101" pitchFamily="66" charset="0"/>
            </a:endParaRPr>
          </a:p>
          <a:p>
            <a:r>
              <a:rPr lang="ru-RU" sz="2000" dirty="0" smtClean="0">
                <a:latin typeface="Monotype Corsiva" panose="03010101010201010101" pitchFamily="66" charset="0"/>
              </a:rPr>
              <a:t>	Нетрадиционные </a:t>
            </a:r>
            <a:r>
              <a:rPr lang="ru-RU" sz="2000" dirty="0">
                <a:latin typeface="Monotype Corsiva" panose="03010101010201010101" pitchFamily="66" charset="0"/>
              </a:rPr>
              <a:t>методы и технологии просты в использовании, доступны, эффективны, не требуют дорогостоящего оборудования, практически не имеют противопоказаний (песочная терапия противопоказана аллергикам) и возрастных границ, а  личностно ориентированный подход в работе с ребенком дает отличный эффект.</a:t>
            </a:r>
          </a:p>
          <a:p>
            <a:r>
              <a:rPr lang="ru-RU" sz="2000" dirty="0" smtClean="0">
                <a:latin typeface="Monotype Corsiva" panose="03010101010201010101" pitchFamily="66" charset="0"/>
              </a:rPr>
              <a:t>	Хочется </a:t>
            </a:r>
            <a:r>
              <a:rPr lang="ru-RU" sz="2000" dirty="0">
                <a:latin typeface="Monotype Corsiva" panose="03010101010201010101" pitchFamily="66" charset="0"/>
              </a:rPr>
              <a:t>отметить, что нетрадиционные методы – </a:t>
            </a:r>
            <a:r>
              <a:rPr lang="ru-RU" sz="2000" dirty="0" smtClean="0">
                <a:latin typeface="Monotype Corsiva" panose="03010101010201010101" pitchFamily="66" charset="0"/>
              </a:rPr>
              <a:t>это: лишь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Monotype Corsiva" panose="03010101010201010101" pitchFamily="66" charset="0"/>
              </a:rPr>
              <a:t>дополнение </a:t>
            </a:r>
            <a:r>
              <a:rPr lang="ru-RU" sz="2000" dirty="0">
                <a:latin typeface="Monotype Corsiva" panose="03010101010201010101" pitchFamily="66" charset="0"/>
              </a:rPr>
              <a:t>к общепринятым, проверенным временем технологиям (технологии диагностики, </a:t>
            </a:r>
            <a:r>
              <a:rPr lang="ru-RU" sz="2000" dirty="0" err="1">
                <a:latin typeface="Monotype Corsiva" panose="03010101010201010101" pitchFamily="66" charset="0"/>
              </a:rPr>
              <a:t>звукопостановки</a:t>
            </a:r>
            <a:r>
              <a:rPr lang="ru-RU" sz="2000" dirty="0">
                <a:latin typeface="Monotype Corsiva" panose="03010101010201010101" pitchFamily="66" charset="0"/>
              </a:rPr>
              <a:t>, формирования речевого дыхания при различных нарушениях произносительной стороны речи и др.); </a:t>
            </a:r>
            <a:endParaRPr lang="ru-RU" sz="2000" dirty="0" smtClean="0">
              <a:latin typeface="Monotype Corsiva" panose="03010101010201010101" pitchFamily="66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Monotype Corsiva" panose="03010101010201010101" pitchFamily="66" charset="0"/>
              </a:rPr>
              <a:t>новые </a:t>
            </a:r>
            <a:r>
              <a:rPr lang="ru-RU" sz="2000" dirty="0">
                <a:latin typeface="Monotype Corsiva" panose="03010101010201010101" pitchFamily="66" charset="0"/>
              </a:rPr>
              <a:t>и обладающие повышенной эффективностью методы и инструменты, приемы, являющиеся конечным результатом интеллектуальной деятельности педагога; </a:t>
            </a:r>
            <a:endParaRPr lang="ru-RU" sz="2000" dirty="0" smtClean="0">
              <a:latin typeface="Monotype Corsiva" panose="03010101010201010101" pitchFamily="66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Monotype Corsiva" panose="03010101010201010101" pitchFamily="66" charset="0"/>
              </a:rPr>
              <a:t>новые </a:t>
            </a:r>
            <a:r>
              <a:rPr lang="ru-RU" sz="2000" dirty="0">
                <a:latin typeface="Monotype Corsiva" panose="03010101010201010101" pitchFamily="66" charset="0"/>
              </a:rPr>
              <a:t>способы взаимодействия педагога и ребенка; </a:t>
            </a:r>
            <a:endParaRPr lang="ru-RU" sz="2000" dirty="0" smtClean="0">
              <a:latin typeface="Monotype Corsiva" panose="03010101010201010101" pitchFamily="66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Monotype Corsiva" panose="03010101010201010101" pitchFamily="66" charset="0"/>
              </a:rPr>
              <a:t>новые </a:t>
            </a:r>
            <a:r>
              <a:rPr lang="ru-RU" sz="2000" dirty="0">
                <a:latin typeface="Monotype Corsiva" panose="03010101010201010101" pitchFamily="66" charset="0"/>
              </a:rPr>
              <a:t>стимулы служат для создания благоприятного фона, способствуют включению в работу сохранных и активизации нарушенных психических функций.</a:t>
            </a:r>
          </a:p>
        </p:txBody>
      </p:sp>
    </p:spTree>
    <p:extLst>
      <p:ext uri="{BB962C8B-B14F-4D97-AF65-F5344CB8AC3E}">
        <p14:creationId xmlns:p14="http://schemas.microsoft.com/office/powerpoint/2010/main" val="22965019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фон для презентаций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333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51720" y="2659559"/>
            <a:ext cx="64807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Monotype Corsiva" panose="03010101010201010101" pitchFamily="66" charset="0"/>
              </a:rPr>
              <a:t>СПАСИБО ЗА ВНИМАНИЕ</a:t>
            </a:r>
            <a:endParaRPr lang="ru-RU" sz="4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4167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фон для презентаций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333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76056" y="188640"/>
            <a:ext cx="3779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«Речь – великая сила,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она убеждает,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обращает, принуждает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»</a:t>
            </a:r>
          </a:p>
          <a:p>
            <a:pPr algn="r"/>
            <a:endParaRPr lang="ru-RU" dirty="0" smtClean="0">
              <a:solidFill>
                <a:schemeClr val="accent6">
                  <a:lumMod val="75000"/>
                </a:schemeClr>
              </a:solidFill>
              <a:latin typeface="Monotype Corsiva" panose="03010101010201010101" pitchFamily="66" charset="0"/>
            </a:endParaRPr>
          </a:p>
          <a:p>
            <a:pPr algn="r"/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Ральф 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Эмерсон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62130" y="1556792"/>
            <a:ext cx="700235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Monotype Corsiva" panose="03010101010201010101" pitchFamily="66" charset="0"/>
              </a:rPr>
              <a:t>	</a:t>
            </a:r>
            <a:r>
              <a:rPr lang="ru-RU" sz="2000" dirty="0" smtClean="0">
                <a:latin typeface="Monotype Corsiva" panose="03010101010201010101" pitchFamily="66" charset="0"/>
              </a:rPr>
              <a:t>В </a:t>
            </a:r>
            <a:r>
              <a:rPr lang="ru-RU" sz="2000" dirty="0">
                <a:latin typeface="Monotype Corsiva" panose="03010101010201010101" pitchFamily="66" charset="0"/>
              </a:rPr>
              <a:t>современном мире активно происходят процессы модернизации образования. </a:t>
            </a:r>
            <a:endParaRPr lang="ru-RU" sz="2000" dirty="0" smtClean="0">
              <a:latin typeface="Monotype Corsiva" panose="03010101010201010101" pitchFamily="66" charset="0"/>
            </a:endParaRPr>
          </a:p>
          <a:p>
            <a:r>
              <a:rPr lang="ru-RU" sz="2000" dirty="0">
                <a:latin typeface="Monotype Corsiva" panose="03010101010201010101" pitchFamily="66" charset="0"/>
              </a:rPr>
              <a:t>	</a:t>
            </a:r>
            <a:r>
              <a:rPr lang="ru-RU" sz="2000" dirty="0" smtClean="0">
                <a:latin typeface="Monotype Corsiva" panose="03010101010201010101" pitchFamily="66" charset="0"/>
              </a:rPr>
              <a:t>Дошкольная </a:t>
            </a:r>
            <a:r>
              <a:rPr lang="ru-RU" sz="2000" dirty="0">
                <a:latin typeface="Monotype Corsiva" panose="03010101010201010101" pitchFamily="66" charset="0"/>
              </a:rPr>
              <a:t>педагогика не может находиться в стороне от происходящих </a:t>
            </a:r>
            <a:r>
              <a:rPr lang="ru-RU" sz="2000" dirty="0" smtClean="0">
                <a:latin typeface="Monotype Corsiva" panose="03010101010201010101" pitchFamily="66" charset="0"/>
              </a:rPr>
              <a:t>процессов.</a:t>
            </a:r>
          </a:p>
          <a:p>
            <a:r>
              <a:rPr lang="ru-RU" sz="2000" dirty="0" smtClean="0">
                <a:latin typeface="Monotype Corsiva" panose="03010101010201010101" pitchFamily="66" charset="0"/>
              </a:rPr>
              <a:t>	Речь </a:t>
            </a:r>
            <a:r>
              <a:rPr lang="ru-RU" sz="2000" dirty="0">
                <a:latin typeface="Monotype Corsiva" panose="03010101010201010101" pitchFamily="66" charset="0"/>
              </a:rPr>
              <a:t>– важнейшее средство обучения и вершина познавательных процессов. </a:t>
            </a:r>
            <a:endParaRPr lang="ru-RU" sz="2000" dirty="0" smtClean="0">
              <a:latin typeface="Monotype Corsiva" panose="03010101010201010101" pitchFamily="66" charset="0"/>
            </a:endParaRPr>
          </a:p>
          <a:p>
            <a:r>
              <a:rPr lang="ru-RU" sz="2000" dirty="0">
                <a:latin typeface="Monotype Corsiva" panose="03010101010201010101" pitchFamily="66" charset="0"/>
              </a:rPr>
              <a:t>	</a:t>
            </a:r>
            <a:r>
              <a:rPr lang="ru-RU" sz="2000" dirty="0" smtClean="0">
                <a:latin typeface="Monotype Corsiva" panose="03010101010201010101" pitchFamily="66" charset="0"/>
              </a:rPr>
              <a:t>Дошкольный </a:t>
            </a:r>
            <a:r>
              <a:rPr lang="ru-RU" sz="2000" dirty="0">
                <a:latin typeface="Monotype Corsiva" panose="03010101010201010101" pitchFamily="66" charset="0"/>
              </a:rPr>
              <a:t>возраст – это период активного усвоения ребенком разговорного языка, становления и развития всех сторон речи. Поэтому речевое развитие дошкольников необходимо рассматривать как основу коррекционной деятельности</a:t>
            </a:r>
            <a:r>
              <a:rPr lang="ru-RU" sz="2000" dirty="0" smtClean="0">
                <a:latin typeface="Monotype Corsiva" panose="03010101010201010101" pitchFamily="66" charset="0"/>
              </a:rPr>
              <a:t>.</a:t>
            </a:r>
          </a:p>
          <a:p>
            <a:r>
              <a:rPr lang="ru-RU" sz="2000" dirty="0" smtClean="0">
                <a:latin typeface="Monotype Corsiva" panose="03010101010201010101" pitchFamily="66" charset="0"/>
              </a:rPr>
              <a:t>	В </a:t>
            </a:r>
            <a:r>
              <a:rPr lang="ru-RU" sz="2000" dirty="0">
                <a:latin typeface="Monotype Corsiva" panose="03010101010201010101" pitchFamily="66" charset="0"/>
              </a:rPr>
              <a:t>логопедической практике накоплено достаточное количество методик, научных трудов, статей по коррекции речевых нарушений у дошкольников. </a:t>
            </a:r>
            <a:endParaRPr lang="ru-RU" sz="2000" dirty="0" smtClean="0">
              <a:latin typeface="Monotype Corsiva" panose="03010101010201010101" pitchFamily="66" charset="0"/>
            </a:endParaRPr>
          </a:p>
          <a:p>
            <a:r>
              <a:rPr lang="ru-RU" sz="2000" dirty="0">
                <a:latin typeface="Monotype Corsiva" panose="03010101010201010101" pitchFamily="66" charset="0"/>
              </a:rPr>
              <a:t>	</a:t>
            </a:r>
            <a:r>
              <a:rPr lang="ru-RU" sz="2000" dirty="0" smtClean="0">
                <a:latin typeface="Monotype Corsiva" panose="03010101010201010101" pitchFamily="66" charset="0"/>
              </a:rPr>
              <a:t>Сегодняшний </a:t>
            </a:r>
            <a:r>
              <a:rPr lang="ru-RU" sz="2000" dirty="0">
                <a:latin typeface="Monotype Corsiva" panose="03010101010201010101" pitchFamily="66" charset="0"/>
              </a:rPr>
              <a:t>день отмечается активным ростом новых методов, технологий, многие из которых можно успешно использовать в коррекционной работе</a:t>
            </a:r>
            <a:r>
              <a:rPr lang="ru-RU" sz="2000" dirty="0" smtClean="0">
                <a:latin typeface="Monotype Corsiva" panose="03010101010201010101" pitchFamily="66" charset="0"/>
              </a:rPr>
              <a:t>.</a:t>
            </a:r>
            <a:endParaRPr lang="ru-RU" sz="20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948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фон для презентаций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333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95736" y="980728"/>
            <a:ext cx="646246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Monotype Corsiva" panose="03010101010201010101" pitchFamily="66" charset="0"/>
              </a:rPr>
              <a:t>	Мониторинг</a:t>
            </a:r>
            <a:r>
              <a:rPr lang="ru-RU" sz="2000" dirty="0">
                <a:latin typeface="Monotype Corsiva" panose="03010101010201010101" pitchFamily="66" charset="0"/>
              </a:rPr>
              <a:t>, проводимый при поступлении детей на </a:t>
            </a:r>
            <a:r>
              <a:rPr lang="ru-RU" sz="2000" dirty="0" err="1">
                <a:latin typeface="Monotype Corsiva" panose="03010101010201010101" pitchFamily="66" charset="0"/>
              </a:rPr>
              <a:t>логопункт</a:t>
            </a:r>
            <a:r>
              <a:rPr lang="ru-RU" sz="2000" dirty="0">
                <a:latin typeface="Monotype Corsiva" panose="03010101010201010101" pitchFamily="66" charset="0"/>
              </a:rPr>
              <a:t>, показал неблагоприятную ситуацию. </a:t>
            </a:r>
            <a:endParaRPr lang="ru-RU" sz="2000" dirty="0" smtClean="0">
              <a:latin typeface="Monotype Corsiva" panose="03010101010201010101" pitchFamily="66" charset="0"/>
            </a:endParaRPr>
          </a:p>
          <a:p>
            <a:r>
              <a:rPr lang="ru-RU" sz="2000" dirty="0">
                <a:latin typeface="Monotype Corsiva" panose="03010101010201010101" pitchFamily="66" charset="0"/>
              </a:rPr>
              <a:t>	</a:t>
            </a:r>
            <a:r>
              <a:rPr lang="ru-RU" sz="2000" dirty="0" smtClean="0">
                <a:latin typeface="Monotype Corsiva" panose="03010101010201010101" pitchFamily="66" charset="0"/>
              </a:rPr>
              <a:t>Было </a:t>
            </a:r>
            <a:r>
              <a:rPr lang="ru-RU" sz="2000" dirty="0">
                <a:latin typeface="Monotype Corsiva" panose="03010101010201010101" pitchFamily="66" charset="0"/>
              </a:rPr>
              <a:t>установлено большое количество детей с речевыми нарушениями</a:t>
            </a:r>
            <a:r>
              <a:rPr lang="ru-RU" sz="2000" dirty="0" smtClean="0">
                <a:latin typeface="Monotype Corsiva" panose="03010101010201010101" pitchFamily="66" charset="0"/>
              </a:rPr>
              <a:t>.</a:t>
            </a:r>
          </a:p>
          <a:p>
            <a:r>
              <a:rPr lang="ru-RU" sz="2000" dirty="0" smtClean="0">
                <a:latin typeface="Monotype Corsiva" panose="03010101010201010101" pitchFamily="66" charset="0"/>
              </a:rPr>
              <a:t> </a:t>
            </a:r>
          </a:p>
          <a:p>
            <a:r>
              <a:rPr lang="ru-RU" sz="2000" dirty="0">
                <a:latin typeface="Monotype Corsiva" panose="03010101010201010101" pitchFamily="66" charset="0"/>
              </a:rPr>
              <a:t>	</a:t>
            </a:r>
            <a:r>
              <a:rPr lang="ru-RU" sz="2000" dirty="0" smtClean="0">
                <a:latin typeface="Monotype Corsiva" panose="03010101010201010101" pitchFamily="66" charset="0"/>
              </a:rPr>
              <a:t>Так </a:t>
            </a:r>
            <a:r>
              <a:rPr lang="ru-RU" sz="2000" dirty="0">
                <a:latin typeface="Monotype Corsiva" panose="03010101010201010101" pitchFamily="66" charset="0"/>
              </a:rPr>
              <a:t>же отмечается нарушение познавательной деятельности; расстройство эмоционально-волевой сферы; слабо развита общая, артикуляционная моторика</a:t>
            </a:r>
            <a:r>
              <a:rPr lang="ru-RU" sz="2000" dirty="0" smtClean="0">
                <a:latin typeface="Monotype Corsiva" panose="03010101010201010101" pitchFamily="66" charset="0"/>
              </a:rPr>
              <a:t>.</a:t>
            </a:r>
          </a:p>
          <a:p>
            <a:endParaRPr lang="ru-RU" sz="2000" dirty="0" smtClean="0">
              <a:latin typeface="Monotype Corsiva" panose="03010101010201010101" pitchFamily="66" charset="0"/>
            </a:endParaRPr>
          </a:p>
          <a:p>
            <a:r>
              <a:rPr lang="ru-RU" sz="2000" dirty="0" smtClean="0">
                <a:latin typeface="Monotype Corsiva" panose="03010101010201010101" pitchFamily="66" charset="0"/>
              </a:rPr>
              <a:t> 	Мы </a:t>
            </a:r>
            <a:r>
              <a:rPr lang="ru-RU" sz="2000" dirty="0">
                <a:latin typeface="Monotype Corsiva" panose="03010101010201010101" pitchFamily="66" charset="0"/>
              </a:rPr>
              <a:t>предположили, что использование методов и технологий (песочная терапия, </a:t>
            </a:r>
            <a:r>
              <a:rPr lang="ru-RU" sz="2000" dirty="0" err="1">
                <a:latin typeface="Monotype Corsiva" panose="03010101010201010101" pitchFamily="66" charset="0"/>
              </a:rPr>
              <a:t>синквейн</a:t>
            </a:r>
            <a:r>
              <a:rPr lang="ru-RU" sz="2000" dirty="0">
                <a:latin typeface="Monotype Corsiva" panose="03010101010201010101" pitchFamily="66" charset="0"/>
              </a:rPr>
              <a:t>, ТРИЗ - технология, игровая технология) наряду с традиционными в коррекционно-развивающей деятельности дошкольников с нарушениями речи, позволит решить задачи, поставленные ФГОСДО</a:t>
            </a:r>
            <a:r>
              <a:rPr lang="ru-RU" sz="2000" dirty="0" smtClean="0">
                <a:latin typeface="Monotype Corsiva" panose="03010101010201010101" pitchFamily="66" charset="0"/>
              </a:rPr>
              <a:t>.</a:t>
            </a:r>
          </a:p>
          <a:p>
            <a:endParaRPr lang="ru-RU" sz="20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823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фон для презентаций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333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89022" y="908720"/>
            <a:ext cx="6534472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Monotype Corsiva" panose="03010101010201010101" pitchFamily="66" charset="0"/>
              </a:rPr>
              <a:t>Речевое развитие включает владение речью как</a:t>
            </a:r>
            <a:r>
              <a:rPr lang="ru-RU" sz="2400" dirty="0" smtClean="0">
                <a:latin typeface="Monotype Corsiva" panose="03010101010201010101" pitchFamily="66" charset="0"/>
              </a:rPr>
              <a:t>:</a:t>
            </a:r>
          </a:p>
          <a:p>
            <a:endParaRPr lang="ru-RU" sz="2000" dirty="0">
              <a:latin typeface="Monotype Corsiva" panose="03010101010201010101" pitchFamily="66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Monotype Corsiva" panose="03010101010201010101" pitchFamily="66" charset="0"/>
              </a:rPr>
              <a:t> средством общения и культуры;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Monotype Corsiva" panose="03010101010201010101" pitchFamily="66" charset="0"/>
              </a:rPr>
              <a:t>обогащение активного словаря;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Monotype Corsiva" panose="03010101010201010101" pitchFamily="66" charset="0"/>
              </a:rPr>
              <a:t>развитие связной, грамматически правильной диалогической и монологической речи;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Monotype Corsiva" panose="03010101010201010101" pitchFamily="66" charset="0"/>
              </a:rPr>
              <a:t>развитие речевого творчества;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Monotype Corsiva" panose="03010101010201010101" pitchFamily="66" charset="0"/>
              </a:rPr>
              <a:t>развитие звуковой и интонационной культуры речи, фонематического слуха;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Monotype Corsiva" panose="03010101010201010101" pitchFamily="66" charset="0"/>
              </a:rPr>
              <a:t>знакомство с книжной культурой, детской литературой, понимание на слух текстов различных жанров детской литературы;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Monotype Corsiva" panose="03010101010201010101" pitchFamily="66" charset="0"/>
              </a:rPr>
              <a:t>формирование звуковой аналитико-синтетической активности как предпосылки обучения грамоте.</a:t>
            </a:r>
          </a:p>
        </p:txBody>
      </p:sp>
    </p:spTree>
    <p:extLst>
      <p:ext uri="{BB962C8B-B14F-4D97-AF65-F5344CB8AC3E}">
        <p14:creationId xmlns:p14="http://schemas.microsoft.com/office/powerpoint/2010/main" val="2976003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фон для презентаций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0"/>
            <a:ext cx="91333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22128" y="980728"/>
            <a:ext cx="684076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Monotype Corsiva" panose="03010101010201010101" pitchFamily="66" charset="0"/>
              </a:rPr>
              <a:t>Мы выбрали следующие </a:t>
            </a:r>
            <a:endParaRPr lang="ru-RU" sz="2400" dirty="0" smtClean="0">
              <a:latin typeface="Monotype Corsiva" panose="03010101010201010101" pitchFamily="66" charset="0"/>
            </a:endParaRPr>
          </a:p>
          <a:p>
            <a:pPr algn="ctr"/>
            <a:r>
              <a:rPr lang="ru-RU" sz="2400" dirty="0" smtClean="0">
                <a:latin typeface="Monotype Corsiva" panose="03010101010201010101" pitchFamily="66" charset="0"/>
              </a:rPr>
              <a:t>нетрадиционные </a:t>
            </a:r>
            <a:r>
              <a:rPr lang="ru-RU" sz="2400" dirty="0">
                <a:latin typeface="Monotype Corsiva" panose="03010101010201010101" pitchFamily="66" charset="0"/>
              </a:rPr>
              <a:t>методы и технологии</a:t>
            </a:r>
            <a:r>
              <a:rPr lang="ru-RU" sz="2400" dirty="0" smtClean="0">
                <a:latin typeface="Monotype Corsiva" panose="03010101010201010101" pitchFamily="66" charset="0"/>
              </a:rPr>
              <a:t>:</a:t>
            </a:r>
          </a:p>
          <a:p>
            <a:pPr algn="ctr"/>
            <a:endParaRPr lang="ru-RU" sz="2400" dirty="0">
              <a:latin typeface="Monotype Corsiva" panose="03010101010201010101" pitchFamily="66" charset="0"/>
            </a:endParaRPr>
          </a:p>
          <a:p>
            <a:pPr algn="ctr"/>
            <a:endParaRPr lang="ru-RU" sz="2400" dirty="0" smtClean="0">
              <a:latin typeface="Monotype Corsiva" panose="03010101010201010101" pitchFamily="66" charset="0"/>
            </a:endParaRPr>
          </a:p>
          <a:p>
            <a:endParaRPr lang="ru-RU" sz="2000" dirty="0">
              <a:latin typeface="Monotype Corsiva" panose="03010101010201010101" pitchFamily="66" charset="0"/>
            </a:endParaRPr>
          </a:p>
          <a:p>
            <a:pPr marL="342900" lvl="0" indent="-342900">
              <a:buFont typeface="Wingdings" panose="05000000000000000000" pitchFamily="2" charset="2"/>
              <a:buChar char="v"/>
            </a:pPr>
            <a:r>
              <a:rPr lang="ru-RU" sz="2000" dirty="0">
                <a:latin typeface="Monotype Corsiva" panose="03010101010201010101" pitchFamily="66" charset="0"/>
              </a:rPr>
              <a:t>Песочная </a:t>
            </a:r>
            <a:r>
              <a:rPr lang="ru-RU" sz="2000" dirty="0" smtClean="0">
                <a:latin typeface="Monotype Corsiva" panose="03010101010201010101" pitchFamily="66" charset="0"/>
              </a:rPr>
              <a:t>терапия</a:t>
            </a:r>
          </a:p>
          <a:p>
            <a:pPr marL="342900" lvl="0" indent="-342900">
              <a:buFont typeface="Wingdings" panose="05000000000000000000" pitchFamily="2" charset="2"/>
              <a:buChar char="v"/>
            </a:pPr>
            <a:endParaRPr lang="ru-RU" sz="2000" dirty="0">
              <a:latin typeface="Monotype Corsiva" panose="03010101010201010101" pitchFamily="66" charset="0"/>
            </a:endParaRPr>
          </a:p>
          <a:p>
            <a:pPr marL="342900" lvl="0" indent="-342900">
              <a:buFont typeface="Wingdings" panose="05000000000000000000" pitchFamily="2" charset="2"/>
              <a:buChar char="v"/>
            </a:pPr>
            <a:r>
              <a:rPr lang="ru-RU" sz="2000" dirty="0" err="1" smtClean="0">
                <a:latin typeface="Monotype Corsiva" panose="03010101010201010101" pitchFamily="66" charset="0"/>
              </a:rPr>
              <a:t>Синквейн</a:t>
            </a:r>
            <a:endParaRPr lang="ru-RU" sz="2000" dirty="0" smtClean="0">
              <a:latin typeface="Monotype Corsiva" panose="03010101010201010101" pitchFamily="66" charset="0"/>
            </a:endParaRPr>
          </a:p>
          <a:p>
            <a:pPr marL="342900" lvl="0" indent="-342900">
              <a:buFont typeface="Wingdings" panose="05000000000000000000" pitchFamily="2" charset="2"/>
              <a:buChar char="v"/>
            </a:pPr>
            <a:endParaRPr lang="ru-RU" sz="2000" dirty="0">
              <a:latin typeface="Monotype Corsiva" panose="03010101010201010101" pitchFamily="66" charset="0"/>
            </a:endParaRPr>
          </a:p>
          <a:p>
            <a:pPr marL="342900" lvl="0" indent="-342900"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Monotype Corsiva" panose="03010101010201010101" pitchFamily="66" charset="0"/>
              </a:rPr>
              <a:t>ТРИЗ</a:t>
            </a:r>
          </a:p>
          <a:p>
            <a:pPr marL="342900" lvl="0" indent="-342900">
              <a:buFont typeface="Wingdings" panose="05000000000000000000" pitchFamily="2" charset="2"/>
              <a:buChar char="v"/>
            </a:pPr>
            <a:endParaRPr lang="ru-RU" sz="2000" dirty="0">
              <a:latin typeface="Monotype Corsiva" panose="03010101010201010101" pitchFamily="66" charset="0"/>
            </a:endParaRPr>
          </a:p>
          <a:p>
            <a:pPr marL="342900" lvl="0" indent="-342900">
              <a:buFont typeface="Wingdings" panose="05000000000000000000" pitchFamily="2" charset="2"/>
              <a:buChar char="v"/>
            </a:pPr>
            <a:r>
              <a:rPr lang="ru-RU" sz="2000" dirty="0">
                <a:latin typeface="Monotype Corsiva" panose="03010101010201010101" pitchFamily="66" charset="0"/>
              </a:rPr>
              <a:t>Игровая технология</a:t>
            </a:r>
          </a:p>
        </p:txBody>
      </p:sp>
    </p:spTree>
    <p:extLst>
      <p:ext uri="{BB962C8B-B14F-4D97-AF65-F5344CB8AC3E}">
        <p14:creationId xmlns:p14="http://schemas.microsoft.com/office/powerpoint/2010/main" val="2752526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фон для презентаций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333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07704" y="548680"/>
            <a:ext cx="70567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Monotype Corsiva" panose="03010101010201010101" pitchFamily="66" charset="0"/>
              </a:rPr>
              <a:t>Актуальность «Песочной терапии</a:t>
            </a:r>
            <a:r>
              <a:rPr lang="ru-RU" sz="2000" b="1" dirty="0" smtClean="0">
                <a:latin typeface="Monotype Corsiva" panose="03010101010201010101" pitchFamily="66" charset="0"/>
              </a:rPr>
              <a:t>»</a:t>
            </a:r>
          </a:p>
          <a:p>
            <a:endParaRPr lang="ru-RU" dirty="0">
              <a:latin typeface="Monotype Corsiva" panose="03010101010201010101" pitchFamily="66" charset="0"/>
            </a:endParaRPr>
          </a:p>
          <a:p>
            <a:r>
              <a:rPr lang="ru-RU" dirty="0" smtClean="0">
                <a:latin typeface="Monotype Corsiva" panose="03010101010201010101" pitchFamily="66" charset="0"/>
              </a:rPr>
              <a:t>	Песок </a:t>
            </a:r>
            <a:r>
              <a:rPr lang="ru-RU" dirty="0">
                <a:latin typeface="Monotype Corsiva" panose="03010101010201010101" pitchFamily="66" charset="0"/>
              </a:rPr>
              <a:t>– природный материал, обладающий собственной энергетикой</a:t>
            </a:r>
            <a:r>
              <a:rPr lang="ru-RU" dirty="0" smtClean="0">
                <a:latin typeface="Monotype Corsiva" panose="03010101010201010101" pitchFamily="66" charset="0"/>
              </a:rPr>
              <a:t>. Способен </a:t>
            </a:r>
            <a:r>
              <a:rPr lang="ru-RU" dirty="0">
                <a:latin typeface="Monotype Corsiva" panose="03010101010201010101" pitchFamily="66" charset="0"/>
              </a:rPr>
              <a:t>«заземлять» отрицательную энергию, что важно в работе с детьми.</a:t>
            </a:r>
          </a:p>
          <a:p>
            <a:r>
              <a:rPr lang="ru-RU" dirty="0" smtClean="0">
                <a:latin typeface="Monotype Corsiva" panose="03010101010201010101" pitchFamily="66" charset="0"/>
              </a:rPr>
              <a:t>	Песок </a:t>
            </a:r>
            <a:r>
              <a:rPr lang="ru-RU" dirty="0">
                <a:latin typeface="Monotype Corsiva" panose="03010101010201010101" pitchFamily="66" charset="0"/>
              </a:rPr>
              <a:t>– загадочный материал, обладающий способностью завораживать ребенка – своей способностью принимать любые формы; быть сухим, легким и ускользающим или влажным, плотным и пластичным.</a:t>
            </a:r>
          </a:p>
          <a:p>
            <a:r>
              <a:rPr lang="ru-RU" dirty="0">
                <a:latin typeface="Monotype Corsiva" panose="03010101010201010101" pitchFamily="66" charset="0"/>
              </a:rPr>
              <a:t> </a:t>
            </a:r>
            <a:r>
              <a:rPr lang="ru-RU" dirty="0" smtClean="0">
                <a:latin typeface="Monotype Corsiva" panose="03010101010201010101" pitchFamily="66" charset="0"/>
              </a:rPr>
              <a:t>	Мельчайшие </a:t>
            </a:r>
            <a:r>
              <a:rPr lang="ru-RU" dirty="0">
                <a:latin typeface="Monotype Corsiva" panose="03010101010201010101" pitchFamily="66" charset="0"/>
              </a:rPr>
              <a:t>частички песка активизируют чувствительные нервные окончания на кончиках пальцев и ладонях, тем самым стимулируют соседние речевые зоны в коре головного мозга.</a:t>
            </a:r>
          </a:p>
          <a:p>
            <a:r>
              <a:rPr lang="ru-RU" dirty="0">
                <a:latin typeface="Monotype Corsiva" panose="03010101010201010101" pitchFamily="66" charset="0"/>
              </a:rPr>
              <a:t>Погружение обеих рук в песок, а не одной ведущей, как при работе карандашом в тетради, снимает мускульное, психоэмоциональное напряжение и естественно развивает моторику рук.</a:t>
            </a:r>
          </a:p>
          <a:p>
            <a:r>
              <a:rPr lang="ru-RU" dirty="0" smtClean="0">
                <a:latin typeface="Monotype Corsiva" panose="03010101010201010101" pitchFamily="66" charset="0"/>
              </a:rPr>
              <a:t>	Это </a:t>
            </a:r>
            <a:r>
              <a:rPr lang="ru-RU" dirty="0">
                <a:latin typeface="Monotype Corsiva" panose="03010101010201010101" pitchFamily="66" charset="0"/>
              </a:rPr>
              <a:t>игра, доставляющая огромное удовольствие, а не </a:t>
            </a:r>
            <a:r>
              <a:rPr lang="ru-RU" dirty="0" err="1">
                <a:latin typeface="Monotype Corsiva" panose="03010101010201010101" pitchFamily="66" charset="0"/>
              </a:rPr>
              <a:t>дидактизированное</a:t>
            </a:r>
            <a:r>
              <a:rPr lang="ru-RU" dirty="0">
                <a:latin typeface="Monotype Corsiva" panose="03010101010201010101" pitchFamily="66" charset="0"/>
              </a:rPr>
              <a:t> обучение.</a:t>
            </a:r>
          </a:p>
        </p:txBody>
      </p:sp>
    </p:spTree>
    <p:extLst>
      <p:ext uri="{BB962C8B-B14F-4D97-AF65-F5344CB8AC3E}">
        <p14:creationId xmlns:p14="http://schemas.microsoft.com/office/powerpoint/2010/main" val="18796239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фон для презентаций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333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51720" y="1268760"/>
            <a:ext cx="6408712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Monotype Corsiva" panose="03010101010201010101" pitchFamily="66" charset="0"/>
              </a:rPr>
              <a:t>Дидактический </a:t>
            </a:r>
            <a:r>
              <a:rPr lang="ru-RU" sz="2000" b="1" dirty="0" err="1">
                <a:latin typeface="Monotype Corsiva" panose="03010101010201010101" pitchFamily="66" charset="0"/>
              </a:rPr>
              <a:t>синквейн</a:t>
            </a:r>
            <a:endParaRPr lang="ru-RU" sz="2000" dirty="0">
              <a:latin typeface="Monotype Corsiva" panose="03010101010201010101" pitchFamily="66" charset="0"/>
            </a:endParaRPr>
          </a:p>
          <a:p>
            <a:r>
              <a:rPr lang="ru-RU" b="1" dirty="0">
                <a:latin typeface="Monotype Corsiva" panose="03010101010201010101" pitchFamily="66" charset="0"/>
              </a:rPr>
              <a:t> </a:t>
            </a:r>
            <a:endParaRPr lang="ru-RU" b="1" dirty="0" smtClean="0">
              <a:latin typeface="Monotype Corsiva" panose="03010101010201010101" pitchFamily="66" charset="0"/>
            </a:endParaRPr>
          </a:p>
          <a:p>
            <a:endParaRPr lang="ru-RU" b="1" dirty="0">
              <a:latin typeface="Monotype Corsiva" panose="03010101010201010101" pitchFamily="66" charset="0"/>
            </a:endParaRPr>
          </a:p>
          <a:p>
            <a:endParaRPr lang="ru-RU" dirty="0">
              <a:latin typeface="Monotype Corsiva" panose="03010101010201010101" pitchFamily="66" charset="0"/>
            </a:endParaRPr>
          </a:p>
          <a:p>
            <a:r>
              <a:rPr lang="ru-RU" dirty="0" smtClean="0">
                <a:latin typeface="Monotype Corsiva" panose="03010101010201010101" pitchFamily="66" charset="0"/>
              </a:rPr>
              <a:t>	Использование </a:t>
            </a:r>
            <a:r>
              <a:rPr lang="ru-RU" dirty="0">
                <a:latin typeface="Monotype Corsiva" panose="03010101010201010101" pitchFamily="66" charset="0"/>
              </a:rPr>
              <a:t>дидактического </a:t>
            </a:r>
            <a:r>
              <a:rPr lang="ru-RU" dirty="0" err="1">
                <a:latin typeface="Monotype Corsiva" panose="03010101010201010101" pitchFamily="66" charset="0"/>
              </a:rPr>
              <a:t>синквейна</a:t>
            </a:r>
            <a:r>
              <a:rPr lang="ru-RU" dirty="0">
                <a:latin typeface="Monotype Corsiva" panose="03010101010201010101" pitchFamily="66" charset="0"/>
              </a:rPr>
              <a:t> создает условия для развития личности, которая может критически мыслить, отсекать лишнее и определять главное, обобщать, классифицировать и систематизировать.</a:t>
            </a:r>
          </a:p>
        </p:txBody>
      </p:sp>
    </p:spTree>
    <p:extLst>
      <p:ext uri="{BB962C8B-B14F-4D97-AF65-F5344CB8AC3E}">
        <p14:creationId xmlns:p14="http://schemas.microsoft.com/office/powerpoint/2010/main" val="17510847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фон для презентаций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333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Марина\Desktop\логопнд\IMG-8a66a485e3b4e060ce95039971105678-V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86" b="9148"/>
          <a:stretch/>
        </p:blipFill>
        <p:spPr bwMode="auto">
          <a:xfrm>
            <a:off x="971600" y="1052735"/>
            <a:ext cx="3114822" cy="44668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Марина\Desktop\логопнд\IMG-662642daa8a3ec6fd194674106c9b5f1-V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7" r="12324"/>
          <a:stretch/>
        </p:blipFill>
        <p:spPr bwMode="auto">
          <a:xfrm>
            <a:off x="4293297" y="1722504"/>
            <a:ext cx="4105120" cy="31272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50321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фон для презентаций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333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98072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latin typeface="Monotype Corsiva" panose="03010101010201010101" pitchFamily="66" charset="0"/>
              </a:rPr>
              <a:t>ТРИЗ  </a:t>
            </a:r>
            <a:r>
              <a:rPr lang="ru-RU" sz="2000" b="1" dirty="0" smtClean="0">
                <a:latin typeface="Monotype Corsiva" panose="03010101010201010101" pitchFamily="66" charset="0"/>
              </a:rPr>
              <a:t>  (Генрих </a:t>
            </a:r>
            <a:r>
              <a:rPr lang="ru-RU" sz="2000" b="1" dirty="0" err="1" smtClean="0">
                <a:latin typeface="Monotype Corsiva" panose="03010101010201010101" pitchFamily="66" charset="0"/>
              </a:rPr>
              <a:t>Альтшуллер</a:t>
            </a:r>
            <a:r>
              <a:rPr lang="ru-RU" sz="2000" b="1" dirty="0" smtClean="0">
                <a:latin typeface="Monotype Corsiva" panose="03010101010201010101" pitchFamily="66" charset="0"/>
              </a:rPr>
              <a:t>)</a:t>
            </a:r>
            <a:endParaRPr lang="ru-RU" sz="2000" dirty="0">
              <a:latin typeface="Monotype Corsiva" panose="03010101010201010101" pitchFamily="66" charset="0"/>
            </a:endParaRPr>
          </a:p>
          <a:p>
            <a:endParaRPr lang="ru-RU" sz="2000" dirty="0"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73532" y="1916832"/>
            <a:ext cx="63904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Monotype Corsiva" panose="03010101010201010101" pitchFamily="66" charset="0"/>
              </a:rPr>
              <a:t>Применение ТРИЗ технологии позволит</a:t>
            </a:r>
            <a:r>
              <a:rPr lang="ru-RU" dirty="0" smtClean="0">
                <a:latin typeface="Monotype Corsiva" panose="03010101010201010101" pitchFamily="66" charset="0"/>
              </a:rPr>
              <a:t>:</a:t>
            </a:r>
          </a:p>
          <a:p>
            <a:endParaRPr lang="ru-RU" dirty="0">
              <a:latin typeface="Monotype Corsiva" panose="03010101010201010101" pitchFamily="66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dirty="0">
                <a:latin typeface="Monotype Corsiva" panose="03010101010201010101" pitchFamily="66" charset="0"/>
              </a:rPr>
              <a:t>Активизировать познавательную деятельность детей</a:t>
            </a:r>
            <a:r>
              <a:rPr lang="ru-RU" dirty="0" smtClean="0">
                <a:latin typeface="Monotype Corsiva" panose="03010101010201010101" pitchFamily="66" charset="0"/>
              </a:rPr>
              <a:t>;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endParaRPr lang="ru-RU" dirty="0">
              <a:latin typeface="Monotype Corsiva" panose="03010101010201010101" pitchFamily="66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dirty="0">
                <a:latin typeface="Monotype Corsiva" panose="03010101010201010101" pitchFamily="66" charset="0"/>
              </a:rPr>
              <a:t>Создать мотивационную установку на проявление творчества</a:t>
            </a:r>
            <a:r>
              <a:rPr lang="ru-RU" dirty="0" smtClean="0">
                <a:latin typeface="Monotype Corsiva" panose="03010101010201010101" pitchFamily="66" charset="0"/>
              </a:rPr>
              <a:t>;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endParaRPr lang="ru-RU" dirty="0">
              <a:latin typeface="Monotype Corsiva" panose="03010101010201010101" pitchFamily="66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dirty="0">
                <a:latin typeface="Monotype Corsiva" panose="03010101010201010101" pitchFamily="66" charset="0"/>
              </a:rPr>
              <a:t>Создать условия для развития образной стороны речи детей</a:t>
            </a:r>
            <a:r>
              <a:rPr lang="ru-RU" dirty="0" smtClean="0">
                <a:latin typeface="Monotype Corsiva" panose="03010101010201010101" pitchFamily="66" charset="0"/>
              </a:rPr>
              <a:t>;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endParaRPr lang="ru-RU" dirty="0">
              <a:latin typeface="Monotype Corsiva" panose="03010101010201010101" pitchFamily="66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dirty="0">
                <a:latin typeface="Monotype Corsiva" panose="03010101010201010101" pitchFamily="66" charset="0"/>
              </a:rPr>
              <a:t>Повысит эффективность овладения всеми языковыми средствами</a:t>
            </a:r>
            <a:r>
              <a:rPr lang="ru-RU" dirty="0" smtClean="0">
                <a:latin typeface="Monotype Corsiva" panose="03010101010201010101" pitchFamily="66" charset="0"/>
              </a:rPr>
              <a:t>;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endParaRPr lang="ru-RU" dirty="0">
              <a:latin typeface="Monotype Corsiva" panose="03010101010201010101" pitchFamily="66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dirty="0">
                <a:latin typeface="Monotype Corsiva" panose="03010101010201010101" pitchFamily="66" charset="0"/>
              </a:rPr>
              <a:t>Осознанность в построении лексико-грамматических конструкций</a:t>
            </a:r>
            <a:r>
              <a:rPr lang="ru-RU" dirty="0" smtClean="0">
                <a:latin typeface="Monotype Corsiva" panose="03010101010201010101" pitchFamily="66" charset="0"/>
              </a:rPr>
              <a:t>;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endParaRPr lang="ru-RU" dirty="0">
              <a:latin typeface="Monotype Corsiva" panose="03010101010201010101" pitchFamily="66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dirty="0">
                <a:latin typeface="Monotype Corsiva" panose="03010101010201010101" pitchFamily="66" charset="0"/>
              </a:rPr>
              <a:t>Повысит гибкость </a:t>
            </a:r>
            <a:r>
              <a:rPr lang="ru-RU" dirty="0" err="1">
                <a:latin typeface="Monotype Corsiva" panose="03010101010201010101" pitchFamily="66" charset="0"/>
              </a:rPr>
              <a:t>аналитично</a:t>
            </a:r>
            <a:r>
              <a:rPr lang="ru-RU" dirty="0">
                <a:latin typeface="Monotype Corsiva" panose="03010101010201010101" pitchFamily="66" charset="0"/>
              </a:rPr>
              <a:t>- синтетических операций в мыслительной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25849745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</TotalTime>
  <Words>242</Words>
  <Application>Microsoft Office PowerPoint</Application>
  <PresentationFormat>Экран (4:3)</PresentationFormat>
  <Paragraphs>130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Пользователь Windows</cp:lastModifiedBy>
  <cp:revision>24</cp:revision>
  <dcterms:created xsi:type="dcterms:W3CDTF">2018-01-20T10:59:39Z</dcterms:created>
  <dcterms:modified xsi:type="dcterms:W3CDTF">2022-11-09T18:39:24Z</dcterms:modified>
</cp:coreProperties>
</file>