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7" r:id="rId5"/>
    <p:sldId id="265" r:id="rId6"/>
    <p:sldId id="275" r:id="rId7"/>
    <p:sldId id="266" r:id="rId8"/>
    <p:sldId id="267" r:id="rId9"/>
    <p:sldId id="268" r:id="rId10"/>
    <p:sldId id="258" r:id="rId11"/>
    <p:sldId id="276" r:id="rId12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Луиза Мурр" initials="ЛМ" lastIdx="1" clrIdx="0">
    <p:extLst>
      <p:ext uri="{19B8F6BF-5375-455C-9EA6-DF929625EA0E}">
        <p15:presenceInfo xmlns:p15="http://schemas.microsoft.com/office/powerpoint/2012/main" userId="a78d5e0db981d00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9" d="100"/>
          <a:sy n="89" d="100"/>
        </p:scale>
        <p:origin x="279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11-09T18:25:27.712" idx="1">
    <p:pos x="10" y="10"/>
    <p:text/>
    <p:extLst>
      <p:ext uri="{C676402C-5697-4E1C-873F-D02D1690AC5C}">
        <p15:threadingInfo xmlns:p15="http://schemas.microsoft.com/office/powerpoint/2012/main" timeZoneBias="-30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DD3FE5C-685E-40DC-8B47-8DF64F779F51}" type="datetime1">
              <a:rPr lang="ru-RU" smtClean="0"/>
              <a:t>09.11.2022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50AD62A-9EE1-43E3-A7E5-D268F71DF3E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64482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2B52D75A-407D-4103-A02A-5E07FB0FD905}" type="datetime1">
              <a:rPr lang="ru-RU" noProof="0" smtClean="0"/>
              <a:t>09.11.2022</a:t>
            </a:fld>
            <a:endParaRPr lang="ru-RU" noProof="0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534C2EF-8A97-4DAF-B099-E567883644D6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718091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ru-RU" noProof="0" smtClean="0"/>
              <a:t>1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6856160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dirty="0"/>
              <a:t>ПРИМЕЧАНИЕ. Чтобы изменить изображения на этом слайде, выберите рисунок и удалите его. Затем нажмите значок вставки рисунка в заполнителе, чтобы вставить собственное изображение.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534C2EF-8A97-4DAF-B099-E567883644D6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60149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dirty="0"/>
              <a:t>ПРИМЕЧАНИЕ. Чтобы изменить изображения на этом слайде, выберите рисунок и удалите его. Затем нажмите значок вставки рисунка в заполнителе, чтобы вставить собственное изображение.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534C2EF-8A97-4DAF-B099-E567883644D6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41214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dirty="0"/>
              <a:t>ПРИМЕЧАНИЕ. Чтобы изменить изображения на этом слайде, выберите рисунок и удалите его. Затем нажмите значок вставки рисунка в заполнителе, чтобы вставить собственное изображение.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534C2EF-8A97-4DAF-B099-E567883644D6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70042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dirty="0"/>
              <a:t>ПРИМЕЧАНИЕ. Чтобы изменить изображения на этом слайде, выберите рисунок и удалите его. Затем нажмите значок вставки рисунка в заполнителе, чтобы вставить собственное изображение.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534C2EF-8A97-4DAF-B099-E567883644D6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55211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dirty="0"/>
              <a:t>ПРИМЕЧАНИЕ. Чтобы изменить изображения на этом слайде, выберите рисунок и удалите его. Затем нажмите значок вставки рисунка в заполнителе, чтобы вставить собственное изображение.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534C2EF-8A97-4DAF-B099-E567883644D6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32655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8518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 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4" r="323" b="422"/>
          <a:stretch/>
        </p:blipFill>
        <p:spPr>
          <a:xfrm>
            <a:off x="1524" y="1"/>
            <a:ext cx="12188952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533400"/>
            <a:ext cx="8458200" cy="1828800"/>
          </a:xfrm>
        </p:spPr>
        <p:txBody>
          <a:bodyPr rtlCol="0" anchor="b">
            <a:normAutofit/>
          </a:bodyPr>
          <a:lstStyle>
            <a:lvl1pPr algn="l">
              <a:defRPr sz="44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2438400"/>
            <a:ext cx="7086600" cy="914400"/>
          </a:xfrm>
        </p:spPr>
        <p:txBody>
          <a:bodyPr rtlCol="0">
            <a:normAutofit/>
          </a:bodyPr>
          <a:lstStyle>
            <a:lvl1pPr marL="0" indent="0" algn="l">
              <a:spcBef>
                <a:spcPts val="1200"/>
              </a:spcBef>
              <a:buNone/>
              <a:defRPr sz="24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154451029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Два рисунка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" y="1716"/>
            <a:ext cx="12188952" cy="68562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8580" y="5791200"/>
            <a:ext cx="8115419" cy="701674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7" name="Полилиния 5"/>
          <p:cNvSpPr>
            <a:spLocks/>
          </p:cNvSpPr>
          <p:nvPr/>
        </p:nvSpPr>
        <p:spPr bwMode="gray">
          <a:xfrm>
            <a:off x="762000" y="933449"/>
            <a:ext cx="41148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15" name="Рисунок 14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sz="quarter" idx="13"/>
          </p:nvPr>
        </p:nvSpPr>
        <p:spPr>
          <a:xfrm>
            <a:off x="992435" y="1113022"/>
            <a:ext cx="3638453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17" name="Текст 16"/>
          <p:cNvSpPr>
            <a:spLocks noGrp="1"/>
          </p:cNvSpPr>
          <p:nvPr>
            <p:ph type="body" sz="quarter" idx="14"/>
          </p:nvPr>
        </p:nvSpPr>
        <p:spPr>
          <a:xfrm>
            <a:off x="1028581" y="5181600"/>
            <a:ext cx="3566160" cy="493776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8" name="Полилиния 5"/>
          <p:cNvSpPr>
            <a:spLocks/>
          </p:cNvSpPr>
          <p:nvPr/>
        </p:nvSpPr>
        <p:spPr bwMode="gray">
          <a:xfrm>
            <a:off x="5300133" y="933449"/>
            <a:ext cx="41148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19" name="Рисунок 18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sz="quarter" idx="15"/>
          </p:nvPr>
        </p:nvSpPr>
        <p:spPr>
          <a:xfrm>
            <a:off x="5530568" y="1113022"/>
            <a:ext cx="3638453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0" name="Текст 16"/>
          <p:cNvSpPr>
            <a:spLocks noGrp="1"/>
          </p:cNvSpPr>
          <p:nvPr>
            <p:ph type="body" sz="quarter" idx="16"/>
          </p:nvPr>
        </p:nvSpPr>
        <p:spPr>
          <a:xfrm>
            <a:off x="5566714" y="5181600"/>
            <a:ext cx="3566160" cy="493776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037772369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ри рисунк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" y="1716"/>
            <a:ext cx="12188952" cy="68562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8580" y="5305424"/>
            <a:ext cx="8104083" cy="579921"/>
          </a:xfrm>
        </p:spPr>
        <p:txBody>
          <a:bodyPr rtlCol="0">
            <a:normAutofit/>
          </a:bodyPr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7" name="Полилиния 5"/>
          <p:cNvSpPr>
            <a:spLocks/>
          </p:cNvSpPr>
          <p:nvPr/>
        </p:nvSpPr>
        <p:spPr bwMode="gray">
          <a:xfrm>
            <a:off x="762000" y="933449"/>
            <a:ext cx="53340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15" name="Рисунок 14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sz="quarter" idx="13"/>
          </p:nvPr>
        </p:nvSpPr>
        <p:spPr>
          <a:xfrm>
            <a:off x="991888" y="1113022"/>
            <a:ext cx="4874224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18" name="Полилиния 5"/>
          <p:cNvSpPr>
            <a:spLocks/>
          </p:cNvSpPr>
          <p:nvPr/>
        </p:nvSpPr>
        <p:spPr bwMode="gray">
          <a:xfrm>
            <a:off x="6323873" y="967316"/>
            <a:ext cx="2990942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19" name="Рисунок 18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sz="quarter" idx="15"/>
          </p:nvPr>
        </p:nvSpPr>
        <p:spPr>
          <a:xfrm>
            <a:off x="6506025" y="1109743"/>
            <a:ext cx="2626638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12" name="Полилиния 5"/>
          <p:cNvSpPr>
            <a:spLocks/>
          </p:cNvSpPr>
          <p:nvPr/>
        </p:nvSpPr>
        <p:spPr bwMode="gray">
          <a:xfrm>
            <a:off x="6323873" y="3060954"/>
            <a:ext cx="2990942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13" name="Рисунок 1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sz="quarter" idx="16" hasCustomPrompt="1"/>
          </p:nvPr>
        </p:nvSpPr>
        <p:spPr>
          <a:xfrm>
            <a:off x="6506025" y="3203381"/>
            <a:ext cx="2626638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noProof="0" dirty="0"/>
              <a:t>Щелкните значок, чтобы добавить фото</a:t>
            </a:r>
          </a:p>
        </p:txBody>
      </p:sp>
      <p:sp>
        <p:nvSpPr>
          <p:cNvPr id="17" name="Текст 16"/>
          <p:cNvSpPr>
            <a:spLocks noGrp="1"/>
          </p:cNvSpPr>
          <p:nvPr>
            <p:ph type="body" sz="quarter" idx="14"/>
          </p:nvPr>
        </p:nvSpPr>
        <p:spPr>
          <a:xfrm>
            <a:off x="1028581" y="5919255"/>
            <a:ext cx="8104082" cy="497420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017792386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Пять рисунк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 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" y="283"/>
            <a:ext cx="12188952" cy="685971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77400" y="365126"/>
            <a:ext cx="2133600" cy="1539874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8" name="Полилиния 5"/>
          <p:cNvSpPr>
            <a:spLocks/>
          </p:cNvSpPr>
          <p:nvPr/>
        </p:nvSpPr>
        <p:spPr bwMode="gray">
          <a:xfrm>
            <a:off x="4182533" y="265044"/>
            <a:ext cx="52323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9" name="Рисунок 8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sz="quarter" idx="13"/>
          </p:nvPr>
        </p:nvSpPr>
        <p:spPr>
          <a:xfrm>
            <a:off x="4424435" y="436315"/>
            <a:ext cx="4748594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10" name="Полилиния 5"/>
          <p:cNvSpPr>
            <a:spLocks/>
          </p:cNvSpPr>
          <p:nvPr/>
        </p:nvSpPr>
        <p:spPr bwMode="gray">
          <a:xfrm>
            <a:off x="816188" y="384723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11" name="Рисунок 10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sz="quarter" idx="15"/>
          </p:nvPr>
        </p:nvSpPr>
        <p:spPr>
          <a:xfrm>
            <a:off x="1013022" y="538232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12" name="Полилиния 5"/>
          <p:cNvSpPr>
            <a:spLocks/>
          </p:cNvSpPr>
          <p:nvPr/>
        </p:nvSpPr>
        <p:spPr bwMode="gray">
          <a:xfrm>
            <a:off x="816188" y="2478361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13" name="Рисунок 1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sz="quarter" idx="16"/>
          </p:nvPr>
        </p:nvSpPr>
        <p:spPr>
          <a:xfrm>
            <a:off x="1013022" y="2631870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14" name="Полилиния 5"/>
          <p:cNvSpPr>
            <a:spLocks/>
          </p:cNvSpPr>
          <p:nvPr/>
        </p:nvSpPr>
        <p:spPr bwMode="gray">
          <a:xfrm>
            <a:off x="816188" y="4571999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15" name="Рисунок 14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sz="quarter" idx="17"/>
          </p:nvPr>
        </p:nvSpPr>
        <p:spPr>
          <a:xfrm>
            <a:off x="1013022" y="4725508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0" name="Полилиния 5"/>
          <p:cNvSpPr>
            <a:spLocks/>
          </p:cNvSpPr>
          <p:nvPr/>
        </p:nvSpPr>
        <p:spPr bwMode="gray">
          <a:xfrm>
            <a:off x="4182533" y="3448511"/>
            <a:ext cx="52323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21" name="Рисунок 20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sz="quarter" idx="18"/>
          </p:nvPr>
        </p:nvSpPr>
        <p:spPr>
          <a:xfrm>
            <a:off x="4424435" y="3619782"/>
            <a:ext cx="4748594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864672684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F5B8932-1B2E-4152-972E-5DDDF189815E}" type="datetime1">
              <a:rPr lang="ru-RU" noProof="0" smtClean="0"/>
              <a:t>09.11.2022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443261086"/>
      </p:ext>
    </p:extLst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365125"/>
            <a:ext cx="1828799" cy="4940300"/>
          </a:xfrm>
        </p:spPr>
        <p:txBody>
          <a:bodyPr vert="eaVert"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365125"/>
            <a:ext cx="6858000" cy="4940300"/>
          </a:xfrm>
        </p:spPr>
        <p:txBody>
          <a:bodyPr vert="eaVert"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4ABA02B-48D7-4F45-BDF4-92DC0DAD942C}" type="datetime1">
              <a:rPr lang="ru-RU" noProof="0" smtClean="0"/>
              <a:t>09.11.2022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926244725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9DDE378-217F-408E-9F08-1F2C2197986A}" type="datetime1">
              <a:rPr lang="ru-RU" noProof="0" smtClean="0"/>
              <a:t>09.11.2022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035739759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 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" t="422"/>
          <a:stretch/>
        </p:blipFill>
        <p:spPr>
          <a:xfrm>
            <a:off x="0" y="0"/>
            <a:ext cx="12188952" cy="685717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2800" y="533400"/>
            <a:ext cx="7315200" cy="1828800"/>
          </a:xfrm>
        </p:spPr>
        <p:txBody>
          <a:bodyPr rtlCol="0" anchor="b">
            <a:normAutofit/>
          </a:bodyPr>
          <a:lstStyle>
            <a:lvl1pPr>
              <a:defRPr sz="44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52800" y="2438400"/>
            <a:ext cx="5486400" cy="91440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279508710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4000" y="1825625"/>
            <a:ext cx="4389120" cy="3474720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78880" y="1825625"/>
            <a:ext cx="4389120" cy="3474720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3B390B6-A938-4A3C-81E6-728DA5F6F5C9}" type="datetime1">
              <a:rPr lang="ru-RU" noProof="0" smtClean="0"/>
              <a:t>09.11.2022</a:t>
            </a:fld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625302675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4000" y="1828799"/>
            <a:ext cx="4389120" cy="795867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4000" y="2624666"/>
            <a:ext cx="4389120" cy="2675467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78880" y="1828799"/>
            <a:ext cx="4389120" cy="795867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78880" y="2624666"/>
            <a:ext cx="4389120" cy="2675467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2CB6574-69C6-4D24-9F36-307D5EE1909D}" type="datetime1">
              <a:rPr lang="ru-RU" noProof="0" smtClean="0"/>
              <a:t>09.11.2022</a:t>
            </a:fld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900086281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B86FE35-6E1F-4337-8DC1-75284CBAFF98}" type="datetime1">
              <a:rPr lang="ru-RU" noProof="0" smtClean="0"/>
              <a:t>09.11.2022</a:t>
            </a:fld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645025560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C588FA2-CAE4-491F-91C5-2256E3BFB24E}" type="datetime1">
              <a:rPr lang="ru-RU" noProof="0" smtClean="0"/>
              <a:t>09.11.2022</a:t>
            </a:fld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580071359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24400" y="1828800"/>
            <a:ext cx="5943600" cy="3476625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23999" y="1828800"/>
            <a:ext cx="2926080" cy="3476625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A6B729A-78D4-46ED-B78F-25AAD81A9EA1}" type="datetime1">
              <a:rPr lang="ru-RU" noProof="0" smtClean="0"/>
              <a:t>09.11.2022</a:t>
            </a:fld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807354271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лилиния 5"/>
          <p:cNvSpPr>
            <a:spLocks/>
          </p:cNvSpPr>
          <p:nvPr/>
        </p:nvSpPr>
        <p:spPr bwMode="gray">
          <a:xfrm>
            <a:off x="804333" y="1695450"/>
            <a:ext cx="5596467" cy="3295650"/>
          </a:xfrm>
          <a:custGeom>
            <a:avLst/>
            <a:gdLst>
              <a:gd name="T0" fmla="*/ 1279 w 1347"/>
              <a:gd name="T1" fmla="*/ 919 h 986"/>
              <a:gd name="T2" fmla="*/ 65 w 1347"/>
              <a:gd name="T3" fmla="*/ 919 h 986"/>
              <a:gd name="T4" fmla="*/ 65 w 1347"/>
              <a:gd name="T5" fmla="*/ 64 h 986"/>
              <a:gd name="T6" fmla="*/ 1279 w 1347"/>
              <a:gd name="T7" fmla="*/ 64 h 986"/>
              <a:gd name="T8" fmla="*/ 1279 w 1347"/>
              <a:gd name="T9" fmla="*/ 919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7" h="986">
                <a:moveTo>
                  <a:pt x="1279" y="919"/>
                </a:moveTo>
                <a:cubicBezTo>
                  <a:pt x="1211" y="986"/>
                  <a:pt x="121" y="974"/>
                  <a:pt x="65" y="919"/>
                </a:cubicBezTo>
                <a:cubicBezTo>
                  <a:pt x="9" y="863"/>
                  <a:pt x="0" y="128"/>
                  <a:pt x="65" y="64"/>
                </a:cubicBezTo>
                <a:cubicBezTo>
                  <a:pt x="130" y="0"/>
                  <a:pt x="1217" y="3"/>
                  <a:pt x="1279" y="64"/>
                </a:cubicBezTo>
                <a:cubicBezTo>
                  <a:pt x="1341" y="125"/>
                  <a:pt x="1347" y="852"/>
                  <a:pt x="1279" y="9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12" name="Рисунок 11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>
          <a:xfrm>
            <a:off x="1006022" y="1874520"/>
            <a:ext cx="5193089" cy="2937510"/>
          </a:xfrm>
          <a:custGeom>
            <a:avLst/>
            <a:gdLst>
              <a:gd name="connsiteX0" fmla="*/ 2531359 w 5066932"/>
              <a:gd name="connsiteY0" fmla="*/ 21 h 2945784"/>
              <a:gd name="connsiteX1" fmla="*/ 4878015 w 5066932"/>
              <a:gd name="connsiteY1" fmla="*/ 145719 h 2945784"/>
              <a:gd name="connsiteX2" fmla="*/ 4878015 w 5066932"/>
              <a:gd name="connsiteY2" fmla="*/ 2803241 h 2945784"/>
              <a:gd name="connsiteX3" fmla="*/ 175988 w 5066932"/>
              <a:gd name="connsiteY3" fmla="*/ 2803241 h 2945784"/>
              <a:gd name="connsiteX4" fmla="*/ 175988 w 5066932"/>
              <a:gd name="connsiteY4" fmla="*/ 145719 h 2945784"/>
              <a:gd name="connsiteX5" fmla="*/ 2531359 w 5066932"/>
              <a:gd name="connsiteY5" fmla="*/ 21 h 2945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66932" h="2945784">
                <a:moveTo>
                  <a:pt x="2531359" y="21"/>
                </a:moveTo>
                <a:cubicBezTo>
                  <a:pt x="3645379" y="1187"/>
                  <a:pt x="4757946" y="50918"/>
                  <a:pt x="4878015" y="145719"/>
                </a:cubicBezTo>
                <a:cubicBezTo>
                  <a:pt x="5118151" y="335320"/>
                  <a:pt x="5141390" y="2594991"/>
                  <a:pt x="4878015" y="2803241"/>
                </a:cubicBezTo>
                <a:cubicBezTo>
                  <a:pt x="4614639" y="3011491"/>
                  <a:pt x="392886" y="2974193"/>
                  <a:pt x="175988" y="2803241"/>
                </a:cubicBezTo>
                <a:cubicBezTo>
                  <a:pt x="-40909" y="2629181"/>
                  <a:pt x="-75768" y="344644"/>
                  <a:pt x="175988" y="145719"/>
                </a:cubicBezTo>
                <a:cubicBezTo>
                  <a:pt x="301866" y="46256"/>
                  <a:pt x="1417339" y="-1144"/>
                  <a:pt x="2531359" y="21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010400" y="2245995"/>
            <a:ext cx="3657600" cy="219456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148A9C3-BEC6-470C-8939-1BC0DFD13620}" type="datetime1">
              <a:rPr lang="ru-RU" noProof="0" smtClean="0"/>
              <a:t>09.11.2022</a:t>
            </a:fld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651318867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 6"/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" t="511" r="525" b="2999"/>
          <a:stretch/>
        </p:blipFill>
        <p:spPr>
          <a:xfrm>
            <a:off x="0" y="0"/>
            <a:ext cx="1218882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9829800" cy="10826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4000" y="1828800"/>
            <a:ext cx="91440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209800" y="6416675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010400" y="6416675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DC929494-1A30-419E-AF45-4DF2B34B9C72}" type="datetime1">
              <a:rPr lang="ru-RU" noProof="0" smtClean="0"/>
              <a:t>09.11.2022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289D71E3-7D81-4C24-B9D8-6B108755C64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61654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2" r:id="rId11"/>
    <p:sldLayoutId id="2147483661" r:id="rId12"/>
    <p:sldLayoutId id="2147483658" r:id="rId13"/>
    <p:sldLayoutId id="2147483659" r:id="rId14"/>
  </p:sldLayoutIdLst>
  <p:transition spd="slow">
    <p:push dir="u"/>
  </p:transition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ru-RU" dirty="0"/>
              <a:t>Математика</a:t>
            </a:r>
          </a:p>
        </p:txBody>
      </p:sp>
    </p:spTree>
    <p:extLst>
      <p:ext uri="{BB962C8B-B14F-4D97-AF65-F5344CB8AC3E}">
        <p14:creationId xmlns:p14="http://schemas.microsoft.com/office/powerpoint/2010/main" val="2798047096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/>
              <a:t>Посмотри на примеры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7010400" y="2245995"/>
            <a:ext cx="3982144" cy="2194560"/>
          </a:xfrm>
        </p:spPr>
        <p:txBody>
          <a:bodyPr rtlCol="0"/>
          <a:lstStyle/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ru-RU" dirty="0"/>
              <a:t>Какие отличия имеют эти примеры?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ru-RU" dirty="0"/>
              <a:t>Чем похожи эти примеры?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ru-RU" dirty="0"/>
              <a:t>Какой из примеров решен верно?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ru-RU" dirty="0"/>
              <a:t>Как выполняли действие?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6134E3-C81B-488D-9769-5B847727DB9C}"/>
              </a:ext>
            </a:extLst>
          </p:cNvPr>
          <p:cNvSpPr txBox="1"/>
          <p:nvPr/>
        </p:nvSpPr>
        <p:spPr>
          <a:xfrm>
            <a:off x="2567608" y="2564904"/>
            <a:ext cx="15121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12-2+8=</a:t>
            </a:r>
          </a:p>
          <a:p>
            <a:endParaRPr lang="ru-RU" sz="2800" dirty="0"/>
          </a:p>
          <a:p>
            <a:r>
              <a:rPr lang="ru-RU" sz="2800" dirty="0"/>
              <a:t>12-2+8=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397DA62-2B8C-4B69-A8FB-D44AE317EB8B}"/>
              </a:ext>
            </a:extLst>
          </p:cNvPr>
          <p:cNvSpPr txBox="1"/>
          <p:nvPr/>
        </p:nvSpPr>
        <p:spPr>
          <a:xfrm>
            <a:off x="3935760" y="2564904"/>
            <a:ext cx="88580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18</a:t>
            </a:r>
          </a:p>
          <a:p>
            <a:endParaRPr lang="ru-RU" sz="2800" dirty="0"/>
          </a:p>
          <a:p>
            <a:r>
              <a:rPr lang="ru-RU" sz="28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3338939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26134E3-C81B-488D-9769-5B847727DB9C}"/>
              </a:ext>
            </a:extLst>
          </p:cNvPr>
          <p:cNvSpPr txBox="1"/>
          <p:nvPr/>
        </p:nvSpPr>
        <p:spPr>
          <a:xfrm>
            <a:off x="1078640" y="2870939"/>
            <a:ext cx="54824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Научимся – определять порядок выполнения действий 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96CF8C-B00A-4CB1-B512-1DC64F16614F}"/>
              </a:ext>
            </a:extLst>
          </p:cNvPr>
          <p:cNvSpPr txBox="1"/>
          <p:nvPr/>
        </p:nvSpPr>
        <p:spPr>
          <a:xfrm>
            <a:off x="1078640" y="1916832"/>
            <a:ext cx="6096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/>
              <a:t>Узнаем – порядок выполнения действий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F2A4B96-D91F-4950-9FC6-FFC2143AEB19}"/>
              </a:ext>
            </a:extLst>
          </p:cNvPr>
          <p:cNvSpPr txBox="1"/>
          <p:nvPr/>
        </p:nvSpPr>
        <p:spPr>
          <a:xfrm>
            <a:off x="1078640" y="3801022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/>
              <a:t>Применим - </a:t>
            </a:r>
          </a:p>
        </p:txBody>
      </p:sp>
    </p:spTree>
    <p:extLst>
      <p:ext uri="{BB962C8B-B14F-4D97-AF65-F5344CB8AC3E}">
        <p14:creationId xmlns:p14="http://schemas.microsoft.com/office/powerpoint/2010/main" val="33883839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88088" y="2060848"/>
            <a:ext cx="4968552" cy="2935605"/>
          </a:xfrm>
        </p:spPr>
        <p:txBody>
          <a:bodyPr rtlCol="0">
            <a:noAutofit/>
          </a:bodyPr>
          <a:lstStyle/>
          <a:p>
            <a:pPr rtl="0"/>
            <a:r>
              <a:rPr lang="ru-RU" sz="3200" dirty="0"/>
              <a:t>П -  </a:t>
            </a:r>
            <a:r>
              <a:rPr lang="en-US" sz="3200" dirty="0"/>
              <a:t>8+5</a:t>
            </a:r>
            <a:r>
              <a:rPr lang="ru-RU" sz="3200" dirty="0"/>
              <a:t>          Р - 73-3 </a:t>
            </a:r>
          </a:p>
          <a:p>
            <a:pPr rtl="0"/>
            <a:r>
              <a:rPr lang="ru-RU" sz="3200" dirty="0"/>
              <a:t>К  - 10+7        О - 35-30</a:t>
            </a:r>
          </a:p>
          <a:p>
            <a:pPr rtl="0"/>
            <a:r>
              <a:rPr lang="ru-RU" sz="3200" dirty="0"/>
              <a:t>О - 9+6           Я - 60-40</a:t>
            </a:r>
          </a:p>
          <a:p>
            <a:pPr rtl="0"/>
            <a:r>
              <a:rPr lang="ru-RU" sz="3200" dirty="0"/>
              <a:t>Д - 20+30</a:t>
            </a:r>
          </a:p>
          <a:p>
            <a:pPr rtl="0"/>
            <a:r>
              <a:rPr lang="en-US" sz="2400" dirty="0"/>
              <a:t>   </a:t>
            </a:r>
            <a:endParaRPr lang="ru-RU" sz="24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911426" y="764704"/>
            <a:ext cx="7344814" cy="792088"/>
          </a:xfrm>
        </p:spPr>
        <p:txBody>
          <a:bodyPr rtlCol="0">
            <a:normAutofit/>
          </a:bodyPr>
          <a:lstStyle/>
          <a:p>
            <a:pPr marL="0" indent="0" rtl="0">
              <a:buNone/>
            </a:pPr>
            <a:r>
              <a:rPr lang="ru-RU" sz="2400" dirty="0"/>
              <a:t>Реши примеры и вставь буквы под получившиеся ответам</a:t>
            </a:r>
          </a:p>
        </p:txBody>
      </p:sp>
      <p:graphicFrame>
        <p:nvGraphicFramePr>
          <p:cNvPr id="12" name="Таблица 12">
            <a:extLst>
              <a:ext uri="{FF2B5EF4-FFF2-40B4-BE49-F238E27FC236}">
                <a16:creationId xmlns:a16="http://schemas.microsoft.com/office/drawing/2014/main" id="{41C9F9F7-0309-46AF-82F8-EECBD01B4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9063425"/>
              </p:ext>
            </p:extLst>
          </p:nvPr>
        </p:nvGraphicFramePr>
        <p:xfrm>
          <a:off x="911426" y="2860546"/>
          <a:ext cx="5400598" cy="9058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1514">
                  <a:extLst>
                    <a:ext uri="{9D8B030D-6E8A-4147-A177-3AD203B41FA5}">
                      <a16:colId xmlns:a16="http://schemas.microsoft.com/office/drawing/2014/main" val="1382711248"/>
                    </a:ext>
                  </a:extLst>
                </a:gridCol>
                <a:gridCol w="771514">
                  <a:extLst>
                    <a:ext uri="{9D8B030D-6E8A-4147-A177-3AD203B41FA5}">
                      <a16:colId xmlns:a16="http://schemas.microsoft.com/office/drawing/2014/main" val="3797437325"/>
                    </a:ext>
                  </a:extLst>
                </a:gridCol>
                <a:gridCol w="771514">
                  <a:extLst>
                    <a:ext uri="{9D8B030D-6E8A-4147-A177-3AD203B41FA5}">
                      <a16:colId xmlns:a16="http://schemas.microsoft.com/office/drawing/2014/main" val="319096585"/>
                    </a:ext>
                  </a:extLst>
                </a:gridCol>
                <a:gridCol w="771514">
                  <a:extLst>
                    <a:ext uri="{9D8B030D-6E8A-4147-A177-3AD203B41FA5}">
                      <a16:colId xmlns:a16="http://schemas.microsoft.com/office/drawing/2014/main" val="3170333143"/>
                    </a:ext>
                  </a:extLst>
                </a:gridCol>
                <a:gridCol w="771514">
                  <a:extLst>
                    <a:ext uri="{9D8B030D-6E8A-4147-A177-3AD203B41FA5}">
                      <a16:colId xmlns:a16="http://schemas.microsoft.com/office/drawing/2014/main" val="1605664736"/>
                    </a:ext>
                  </a:extLst>
                </a:gridCol>
                <a:gridCol w="771514">
                  <a:extLst>
                    <a:ext uri="{9D8B030D-6E8A-4147-A177-3AD203B41FA5}">
                      <a16:colId xmlns:a16="http://schemas.microsoft.com/office/drawing/2014/main" val="3772032128"/>
                    </a:ext>
                  </a:extLst>
                </a:gridCol>
                <a:gridCol w="771514">
                  <a:extLst>
                    <a:ext uri="{9D8B030D-6E8A-4147-A177-3AD203B41FA5}">
                      <a16:colId xmlns:a16="http://schemas.microsoft.com/office/drawing/2014/main" val="1503323305"/>
                    </a:ext>
                  </a:extLst>
                </a:gridCol>
              </a:tblGrid>
              <a:tr h="144016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4973568"/>
                  </a:ext>
                </a:extLst>
              </a:tr>
              <a:tr h="54006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6846293"/>
                  </a:ext>
                </a:extLst>
              </a:tr>
            </a:tbl>
          </a:graphicData>
        </a:graphic>
      </p:graphicFrame>
      <p:graphicFrame>
        <p:nvGraphicFramePr>
          <p:cNvPr id="14" name="Таблица 13">
            <a:extLst>
              <a:ext uri="{FF2B5EF4-FFF2-40B4-BE49-F238E27FC236}">
                <a16:creationId xmlns:a16="http://schemas.microsoft.com/office/drawing/2014/main" id="{EAD14F7E-2FAA-4344-AE9C-B693CB8938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0853186"/>
              </p:ext>
            </p:extLst>
          </p:nvPr>
        </p:nvGraphicFramePr>
        <p:xfrm>
          <a:off x="911426" y="2869659"/>
          <a:ext cx="5400598" cy="9058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1514">
                  <a:extLst>
                    <a:ext uri="{9D8B030D-6E8A-4147-A177-3AD203B41FA5}">
                      <a16:colId xmlns:a16="http://schemas.microsoft.com/office/drawing/2014/main" val="1298855418"/>
                    </a:ext>
                  </a:extLst>
                </a:gridCol>
                <a:gridCol w="771514">
                  <a:extLst>
                    <a:ext uri="{9D8B030D-6E8A-4147-A177-3AD203B41FA5}">
                      <a16:colId xmlns:a16="http://schemas.microsoft.com/office/drawing/2014/main" val="2617274771"/>
                    </a:ext>
                  </a:extLst>
                </a:gridCol>
                <a:gridCol w="771514">
                  <a:extLst>
                    <a:ext uri="{9D8B030D-6E8A-4147-A177-3AD203B41FA5}">
                      <a16:colId xmlns:a16="http://schemas.microsoft.com/office/drawing/2014/main" val="2917669242"/>
                    </a:ext>
                  </a:extLst>
                </a:gridCol>
                <a:gridCol w="771514">
                  <a:extLst>
                    <a:ext uri="{9D8B030D-6E8A-4147-A177-3AD203B41FA5}">
                      <a16:colId xmlns:a16="http://schemas.microsoft.com/office/drawing/2014/main" val="4111365874"/>
                    </a:ext>
                  </a:extLst>
                </a:gridCol>
                <a:gridCol w="771514">
                  <a:extLst>
                    <a:ext uri="{9D8B030D-6E8A-4147-A177-3AD203B41FA5}">
                      <a16:colId xmlns:a16="http://schemas.microsoft.com/office/drawing/2014/main" val="3666363437"/>
                    </a:ext>
                  </a:extLst>
                </a:gridCol>
                <a:gridCol w="771514">
                  <a:extLst>
                    <a:ext uri="{9D8B030D-6E8A-4147-A177-3AD203B41FA5}">
                      <a16:colId xmlns:a16="http://schemas.microsoft.com/office/drawing/2014/main" val="2133670228"/>
                    </a:ext>
                  </a:extLst>
                </a:gridCol>
                <a:gridCol w="771514">
                  <a:extLst>
                    <a:ext uri="{9D8B030D-6E8A-4147-A177-3AD203B41FA5}">
                      <a16:colId xmlns:a16="http://schemas.microsoft.com/office/drawing/2014/main" val="1802332150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369699"/>
                  </a:ext>
                </a:extLst>
              </a:tr>
              <a:tr h="54006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49961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44400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2492896"/>
            <a:ext cx="12192000" cy="1296144"/>
          </a:xfr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52000">
                <a:schemeClr val="bg1"/>
              </a:gs>
              <a:gs pos="100000">
                <a:schemeClr val="accent4">
                  <a:lumMod val="20000"/>
                  <a:lumOff val="80000"/>
                </a:schemeClr>
              </a:gs>
            </a:gsLst>
            <a:lin ang="5400000" scaled="1"/>
          </a:gradFill>
        </p:spPr>
        <p:txBody>
          <a:bodyPr rtlCol="0">
            <a:normAutofit fontScale="90000"/>
          </a:bodyPr>
          <a:lstStyle/>
          <a:p>
            <a:pPr algn="ctr" rtl="0"/>
            <a:r>
              <a:rPr lang="ru-RU" dirty="0"/>
              <a:t>Порядок выполнения действий.</a:t>
            </a:r>
            <a:br>
              <a:rPr lang="ru-RU" dirty="0"/>
            </a:br>
            <a:r>
              <a:rPr lang="ru-RU" dirty="0"/>
              <a:t>Скобки</a:t>
            </a:r>
          </a:p>
        </p:txBody>
      </p:sp>
    </p:spTree>
    <p:extLst>
      <p:ext uri="{BB962C8B-B14F-4D97-AF65-F5344CB8AC3E}">
        <p14:creationId xmlns:p14="http://schemas.microsoft.com/office/powerpoint/2010/main" val="2560558900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ctrTitle"/>
          </p:nvPr>
        </p:nvSpPr>
        <p:spPr>
          <a:xfrm>
            <a:off x="623392" y="942336"/>
            <a:ext cx="3528392" cy="945487"/>
          </a:xfrm>
        </p:spPr>
        <p:txBody>
          <a:bodyPr rtlCol="0">
            <a:normAutofit/>
          </a:bodyPr>
          <a:lstStyle/>
          <a:p>
            <a:pPr rtl="0"/>
            <a:r>
              <a:rPr lang="ru-RU" sz="6000" dirty="0"/>
              <a:t>10 </a:t>
            </a:r>
            <a:r>
              <a:rPr lang="ru-RU" sz="6000" b="1" dirty="0"/>
              <a:t>–</a:t>
            </a:r>
            <a:r>
              <a:rPr lang="ru-RU" sz="6000" dirty="0"/>
              <a:t> </a:t>
            </a:r>
            <a:r>
              <a:rPr lang="ru-RU" sz="6000" b="1" u="sng" dirty="0"/>
              <a:t>5 + 2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102AC5F-0868-433C-BD8D-92507C27F3EE}"/>
              </a:ext>
            </a:extLst>
          </p:cNvPr>
          <p:cNvSpPr txBox="1"/>
          <p:nvPr/>
        </p:nvSpPr>
        <p:spPr>
          <a:xfrm>
            <a:off x="495711" y="2058247"/>
            <a:ext cx="381703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6000" dirty="0">
                <a:latin typeface="+mj-lt"/>
              </a:rPr>
              <a:t>10 – (5 + 2)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025FF28-0910-4167-866E-629959603E7E}"/>
              </a:ext>
            </a:extLst>
          </p:cNvPr>
          <p:cNvSpPr txBox="1"/>
          <p:nvPr/>
        </p:nvSpPr>
        <p:spPr>
          <a:xfrm>
            <a:off x="6528048" y="913343"/>
            <a:ext cx="378375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6000" dirty="0">
                <a:latin typeface="+mj-lt"/>
              </a:rPr>
              <a:t>5 + 2 = 7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99790F4-E427-445B-94C6-C795ED8E8D2F}"/>
              </a:ext>
            </a:extLst>
          </p:cNvPr>
          <p:cNvSpPr txBox="1"/>
          <p:nvPr/>
        </p:nvSpPr>
        <p:spPr>
          <a:xfrm>
            <a:off x="6456040" y="2001961"/>
            <a:ext cx="378375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6000" dirty="0">
                <a:latin typeface="+mj-lt"/>
              </a:rPr>
              <a:t>10 – 7 = 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BAF3EA6-1496-40B3-85D3-A423ED24F918}"/>
              </a:ext>
            </a:extLst>
          </p:cNvPr>
          <p:cNvSpPr txBox="1"/>
          <p:nvPr/>
        </p:nvSpPr>
        <p:spPr>
          <a:xfrm>
            <a:off x="482391" y="3090580"/>
            <a:ext cx="609447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6000" dirty="0">
                <a:latin typeface="+mj-lt"/>
              </a:rPr>
              <a:t>10 – (5 + 2) = 3</a:t>
            </a:r>
          </a:p>
        </p:txBody>
      </p:sp>
    </p:spTree>
    <p:extLst>
      <p:ext uri="{BB962C8B-B14F-4D97-AF65-F5344CB8AC3E}">
        <p14:creationId xmlns:p14="http://schemas.microsoft.com/office/powerpoint/2010/main" val="8079624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/>
              <a:t>Чем отличаются столбики примеров?</a:t>
            </a:r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838200" y="1772816"/>
            <a:ext cx="9144000" cy="1728192"/>
          </a:xfrm>
        </p:spPr>
        <p:txBody>
          <a:bodyPr rtlCol="0">
            <a:normAutofit/>
          </a:bodyPr>
          <a:lstStyle/>
          <a:p>
            <a:pPr marL="0" indent="0" rtl="0">
              <a:buNone/>
            </a:pPr>
            <a:r>
              <a:rPr lang="ru-RU" sz="4000" dirty="0">
                <a:latin typeface="+mj-lt"/>
              </a:rPr>
              <a:t>8+3-4=9                8-(3+4)=1</a:t>
            </a:r>
          </a:p>
          <a:p>
            <a:pPr marL="0" indent="0" rtl="0">
              <a:buNone/>
            </a:pPr>
            <a:r>
              <a:rPr lang="ru-RU" sz="4000" dirty="0">
                <a:latin typeface="+mj-lt"/>
              </a:rPr>
              <a:t>18-8+9=19           18-(8+9)=1 </a:t>
            </a:r>
          </a:p>
        </p:txBody>
      </p:sp>
      <p:sp>
        <p:nvSpPr>
          <p:cNvPr id="4" name="Прямоугольник: один усеченный угол 3">
            <a:extLst>
              <a:ext uri="{FF2B5EF4-FFF2-40B4-BE49-F238E27FC236}">
                <a16:creationId xmlns:a16="http://schemas.microsoft.com/office/drawing/2014/main" id="{CCD95C21-2CC5-4402-847E-2EB7DDCB712F}"/>
              </a:ext>
            </a:extLst>
          </p:cNvPr>
          <p:cNvSpPr/>
          <p:nvPr/>
        </p:nvSpPr>
        <p:spPr>
          <a:xfrm>
            <a:off x="911424" y="3933056"/>
            <a:ext cx="10153128" cy="1080120"/>
          </a:xfrm>
          <a:prstGeom prst="snip1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+mj-lt"/>
              </a:rPr>
              <a:t>Сначала выполняются действия в скобках, а потом по порядку</a:t>
            </a:r>
          </a:p>
        </p:txBody>
      </p:sp>
    </p:spTree>
    <p:extLst>
      <p:ext uri="{BB962C8B-B14F-4D97-AF65-F5344CB8AC3E}">
        <p14:creationId xmlns:p14="http://schemas.microsoft.com/office/powerpoint/2010/main" val="6843423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089A906D-8AB4-4705-840D-6B014087420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Спасибо за урок</a:t>
            </a:r>
          </a:p>
        </p:txBody>
      </p:sp>
    </p:spTree>
    <p:extLst>
      <p:ext uri="{BB962C8B-B14F-4D97-AF65-F5344CB8AC3E}">
        <p14:creationId xmlns:p14="http://schemas.microsoft.com/office/powerpoint/2010/main" val="2880373148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Дети-друзья 16 х 9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3246688_TF03896101.potx" id="{A3AB8EB1-32C8-42D1-A2F7-9C8024EB1CB7}" vid="{880779B9-4198-47E8-81D9-8281AF4E13F9}"/>
    </a:ext>
  </a:extLst>
</a:theme>
</file>

<file path=ppt/theme/theme2.xml><?xml version="1.0" encoding="utf-8"?>
<a:theme xmlns:a="http://schemas.openxmlformats.org/drawingml/2006/main" name="Тема Office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Props1.xml><?xml version="1.0" encoding="utf-8"?>
<ds:datastoreItem xmlns:ds="http://schemas.openxmlformats.org/officeDocument/2006/customXml" ds:itemID="{9EDF6667-B669-49A4-BBE6-2132BA71C0C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A369AEE-D726-45B1-ACA9-0D6048C368C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DA15C6C-6BB6-4DB6-B7D6-7F14EAB2CC5C}">
  <ds:schemaRefs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40262f94-9f35-4ac3-9a90-690165a166b7"/>
    <ds:schemaRef ds:uri="a4f35948-e619-41b3-aa29-22878b09cfd2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Учебная презентация с детьми на школьном дворе, альбом (широкоэкранный формат)</Template>
  <TotalTime>51</TotalTime>
  <Words>309</Words>
  <Application>Microsoft Office PowerPoint</Application>
  <PresentationFormat>Широкоэкранный</PresentationFormat>
  <Paragraphs>65</Paragraphs>
  <Slides>8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Times New Roman</vt:lpstr>
      <vt:lpstr>Дети-друзья 16 х 9</vt:lpstr>
      <vt:lpstr>Математика</vt:lpstr>
      <vt:lpstr>Посмотри на примеры</vt:lpstr>
      <vt:lpstr>Презентация PowerPoint</vt:lpstr>
      <vt:lpstr>Презентация PowerPoint</vt:lpstr>
      <vt:lpstr>Порядок выполнения действий. Скобки</vt:lpstr>
      <vt:lpstr>10 – 5 + 2</vt:lpstr>
      <vt:lpstr>Чем отличаются столбики примеров?</vt:lpstr>
      <vt:lpstr>Спасибо за урок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Здравствуй ученик!</dc:title>
  <dc:creator>Луиза Мурр</dc:creator>
  <cp:keywords/>
  <cp:lastModifiedBy>Луиза Мурр</cp:lastModifiedBy>
  <cp:revision>7</cp:revision>
  <dcterms:created xsi:type="dcterms:W3CDTF">2022-11-09T12:41:39Z</dcterms:created>
  <dcterms:modified xsi:type="dcterms:W3CDTF">2022-11-09T18:26:41Z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TC038961019991</vt:lpwstr>
  </property>
  <property fmtid="{D5CDD505-2E9C-101B-9397-08002B2CF9AE}" pid="3" name="ContentTypeId">
    <vt:lpwstr>0x010100AA3F7D94069FF64A86F7DFF56D60E3BE</vt:lpwstr>
  </property>
</Properties>
</file>