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9" r:id="rId3"/>
    <p:sldId id="262" r:id="rId4"/>
    <p:sldId id="263" r:id="rId5"/>
    <p:sldId id="264" r:id="rId6"/>
    <p:sldId id="278" r:id="rId7"/>
    <p:sldId id="297" r:id="rId8"/>
    <p:sldId id="308" r:id="rId9"/>
    <p:sldId id="309" r:id="rId10"/>
    <p:sldId id="321" r:id="rId11"/>
    <p:sldId id="322" r:id="rId12"/>
    <p:sldId id="311" r:id="rId13"/>
    <p:sldId id="312" r:id="rId14"/>
    <p:sldId id="319" r:id="rId15"/>
    <p:sldId id="314" r:id="rId16"/>
    <p:sldId id="315" r:id="rId17"/>
    <p:sldId id="317" r:id="rId18"/>
    <p:sldId id="323" r:id="rId19"/>
    <p:sldId id="294" r:id="rId20"/>
    <p:sldId id="320" r:id="rId21"/>
    <p:sldId id="290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14869" autoAdjust="0"/>
    <p:restoredTop sz="43218" autoAdjust="0"/>
  </p:normalViewPr>
  <p:slideViewPr>
    <p:cSldViewPr>
      <p:cViewPr varScale="1">
        <p:scale>
          <a:sx n="116" d="100"/>
          <a:sy n="116" d="100"/>
        </p:scale>
        <p:origin x="-1500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22F5D0-2C48-40CE-A17A-B1895F808D9D}" type="datetimeFigureOut">
              <a:rPr lang="ru-RU" smtClean="0"/>
              <a:pPr/>
              <a:t>09.11.2022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A8B1E1EB-DF27-45A0-A605-CCEB1AECA1A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22F5D0-2C48-40CE-A17A-B1895F808D9D}" type="datetimeFigureOut">
              <a:rPr lang="ru-RU" smtClean="0"/>
              <a:pPr/>
              <a:t>09.11.2022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B1E1EB-DF27-45A0-A605-CCEB1AECA1A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22F5D0-2C48-40CE-A17A-B1895F808D9D}" type="datetimeFigureOut">
              <a:rPr lang="ru-RU" smtClean="0"/>
              <a:pPr/>
              <a:t>09.11.2022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B1E1EB-DF27-45A0-A605-CCEB1AECA1A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22F5D0-2C48-40CE-A17A-B1895F808D9D}" type="datetimeFigureOut">
              <a:rPr lang="ru-RU" smtClean="0"/>
              <a:pPr/>
              <a:t>09.11.2022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A8B1E1EB-DF27-45A0-A605-CCEB1AECA1A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22F5D0-2C48-40CE-A17A-B1895F808D9D}" type="datetimeFigureOut">
              <a:rPr lang="ru-RU" smtClean="0"/>
              <a:pPr/>
              <a:t>09.11.2022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B1E1EB-DF27-45A0-A605-CCEB1AECA1A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22F5D0-2C48-40CE-A17A-B1895F808D9D}" type="datetimeFigureOut">
              <a:rPr lang="ru-RU" smtClean="0"/>
              <a:pPr/>
              <a:t>09.11.2022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B1E1EB-DF27-45A0-A605-CCEB1AECA1A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22F5D0-2C48-40CE-A17A-B1895F808D9D}" type="datetimeFigureOut">
              <a:rPr lang="ru-RU" smtClean="0"/>
              <a:pPr/>
              <a:t>09.11.2022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A8B1E1EB-DF27-45A0-A605-CCEB1AECA1A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22F5D0-2C48-40CE-A17A-B1895F808D9D}" type="datetimeFigureOut">
              <a:rPr lang="ru-RU" smtClean="0"/>
              <a:pPr/>
              <a:t>09.11.2022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B1E1EB-DF27-45A0-A605-CCEB1AECA1A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22F5D0-2C48-40CE-A17A-B1895F808D9D}" type="datetimeFigureOut">
              <a:rPr lang="ru-RU" smtClean="0"/>
              <a:pPr/>
              <a:t>09.11.2022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B1E1EB-DF27-45A0-A605-CCEB1AECA1A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22F5D0-2C48-40CE-A17A-B1895F808D9D}" type="datetimeFigureOut">
              <a:rPr lang="ru-RU" smtClean="0"/>
              <a:pPr/>
              <a:t>09.11.2022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B1E1EB-DF27-45A0-A605-CCEB1AECA1A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22F5D0-2C48-40CE-A17A-B1895F808D9D}" type="datetimeFigureOut">
              <a:rPr lang="ru-RU" smtClean="0"/>
              <a:pPr/>
              <a:t>09.11.2022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B1E1EB-DF27-45A0-A605-CCEB1AECA1A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C522F5D0-2C48-40CE-A17A-B1895F808D9D}" type="datetimeFigureOut">
              <a:rPr lang="ru-RU" smtClean="0"/>
              <a:pPr/>
              <a:t>09.11.2022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A8B1E1EB-DF27-45A0-A605-CCEB1AECA1A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286380" y="4853411"/>
            <a:ext cx="3552820" cy="1222375"/>
          </a:xfrm>
        </p:spPr>
        <p:txBody>
          <a:bodyPr>
            <a:noAutofit/>
          </a:bodyPr>
          <a:lstStyle/>
          <a:p>
            <a:r>
              <a:rPr lang="ru-RU" sz="20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Мбдоу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№21»Рощица»</a:t>
            </a:r>
            <a:b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Воспитатель </a:t>
            </a:r>
            <a:r>
              <a:rPr lang="ru-RU" sz="20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Белик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А.Ю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81000" y="2285992"/>
            <a:ext cx="8458200" cy="2514608"/>
          </a:xfrm>
        </p:spPr>
        <p:txBody>
          <a:bodyPr>
            <a:normAutofit fontScale="92500" lnSpcReduction="10000"/>
          </a:bodyPr>
          <a:lstStyle/>
          <a:p>
            <a:pPr algn="ctr"/>
            <a:r>
              <a:rPr lang="ru-RU" sz="4800" b="1" dirty="0" smtClean="0">
                <a:solidFill>
                  <a:srgbClr val="C00000"/>
                </a:solidFill>
                <a:latin typeface="Segoe Print" pitchFamily="2" charset="0"/>
              </a:rPr>
              <a:t>«Составление описательного рассказа об игрушке»</a:t>
            </a:r>
          </a:p>
          <a:p>
            <a:pPr algn="ctr"/>
            <a:r>
              <a:rPr lang="ru-RU" sz="2600" b="1" dirty="0" smtClean="0">
                <a:solidFill>
                  <a:srgbClr val="002060"/>
                </a:solidFill>
                <a:latin typeface="Segoe Print" pitchFamily="2" charset="0"/>
              </a:rPr>
              <a:t>Из опыта работы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just"/>
            <a:r>
              <a:rPr lang="ru-RU" dirty="0" smtClean="0">
                <a:solidFill>
                  <a:schemeClr val="bg2">
                    <a:lumMod val="10000"/>
                  </a:schemeClr>
                </a:solidFill>
              </a:rPr>
              <a:t>Принцип работы с </a:t>
            </a:r>
            <a:r>
              <a:rPr lang="ru-RU" dirty="0" err="1" smtClean="0">
                <a:solidFill>
                  <a:schemeClr val="bg2">
                    <a:lumMod val="10000"/>
                  </a:schemeClr>
                </a:solidFill>
              </a:rPr>
              <a:t>мнемотаблицей</a:t>
            </a:r>
            <a:endParaRPr lang="ru-RU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just">
              <a:buNone/>
            </a:pPr>
            <a:r>
              <a:rPr lang="ru-RU" dirty="0" smtClean="0"/>
              <a:t>     </a:t>
            </a:r>
            <a:r>
              <a:rPr lang="ru-RU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1.Рассматривание таблиц и разбор,        изображённых на ней символов. </a:t>
            </a:r>
          </a:p>
          <a:p>
            <a:pPr algn="just">
              <a:buNone/>
            </a:pPr>
            <a:r>
              <a:rPr lang="ru-RU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2.Преобразование символов в образы.</a:t>
            </a:r>
          </a:p>
          <a:p>
            <a:pPr algn="just">
              <a:buNone/>
            </a:pPr>
            <a:r>
              <a:rPr lang="ru-RU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3.Пересказ при помощи символов. </a:t>
            </a:r>
          </a:p>
          <a:p>
            <a:pPr algn="just">
              <a:buNone/>
            </a:pPr>
            <a:r>
              <a:rPr lang="ru-RU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Но самое главное в обучении рассказыванию, при помощи </a:t>
            </a:r>
            <a:r>
              <a:rPr lang="ru-RU" dirty="0" err="1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мнемотаблиц</a:t>
            </a:r>
            <a:r>
              <a:rPr lang="ru-RU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– это вовремя отойти от закодированных слов, предложений. Дать ребёнку возможность самому, без подсказок составить рассказ, т.е. мы постепенно подходим к обучению монологической речи. </a:t>
            </a:r>
          </a:p>
          <a:p>
            <a:pPr algn="just">
              <a:buNone/>
            </a:pPr>
            <a:r>
              <a:rPr lang="ru-RU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</a:t>
            </a:r>
            <a:endParaRPr lang="ru-RU" dirty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Составление описательного рассказа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pPr algn="just">
              <a:buNone/>
            </a:pPr>
            <a:r>
              <a:rPr lang="ru-RU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Это наиболее трудный вид в монологической речи. Дети не располагают теми знаниями, которые приобретают в течение жизни. Чтобы описать предмет, его надо осознать, а осознание - это анализ. Что ребенку очень трудно. Здесь важно научить ребенка сначала выделять признаки предмета.</a:t>
            </a:r>
            <a:endParaRPr lang="ru-RU" dirty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Users\DNS USER\Downloads\slide-9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500562" y="1500174"/>
            <a:ext cx="4343400" cy="485778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800" dirty="0" smtClean="0">
                <a:solidFill>
                  <a:schemeClr val="bg2">
                    <a:lumMod val="10000"/>
                  </a:schemeClr>
                </a:solidFill>
                <a:cs typeface="Times New Roman" pitchFamily="18" charset="0"/>
              </a:rPr>
              <a:t>Составление рассказов-описаний на  Тему « Игрушки»</a:t>
            </a:r>
            <a:endParaRPr lang="ru-RU" sz="2800" dirty="0">
              <a:solidFill>
                <a:schemeClr val="bg2">
                  <a:lumMod val="10000"/>
                </a:schemeClr>
              </a:solidFill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fontScale="70000" lnSpcReduction="20000"/>
          </a:bodyPr>
          <a:lstStyle/>
          <a:p>
            <a:pPr algn="just">
              <a:lnSpc>
                <a:spcPct val="120000"/>
              </a:lnSpc>
              <a:buNone/>
            </a:pPr>
            <a:r>
              <a:rPr lang="ru-RU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Моя самая любимая</a:t>
            </a:r>
          </a:p>
          <a:p>
            <a:pPr algn="just">
              <a:lnSpc>
                <a:spcPct val="120000"/>
              </a:lnSpc>
              <a:buNone/>
            </a:pPr>
            <a:r>
              <a:rPr lang="ru-RU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игрушка - это машинка. </a:t>
            </a:r>
          </a:p>
          <a:p>
            <a:pPr algn="just">
              <a:lnSpc>
                <a:spcPct val="120000"/>
              </a:lnSpc>
              <a:buNone/>
            </a:pPr>
            <a:r>
              <a:rPr lang="ru-RU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Она ярко-красного цвета, прямоугольной формы. Мой грузовик небольшого размера.</a:t>
            </a:r>
          </a:p>
          <a:p>
            <a:pPr algn="just">
              <a:lnSpc>
                <a:spcPct val="120000"/>
              </a:lnSpc>
              <a:buNone/>
            </a:pPr>
            <a:r>
              <a:rPr lang="ru-RU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Машина сделана из железа.</a:t>
            </a:r>
          </a:p>
          <a:p>
            <a:pPr algn="just">
              <a:lnSpc>
                <a:spcPct val="120000"/>
              </a:lnSpc>
              <a:buNone/>
            </a:pPr>
            <a:r>
              <a:rPr lang="ru-RU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У неё есть кузов, кабина, колеса, фары. </a:t>
            </a:r>
          </a:p>
          <a:p>
            <a:pPr algn="just">
              <a:lnSpc>
                <a:spcPct val="120000"/>
              </a:lnSpc>
              <a:buNone/>
            </a:pPr>
            <a:r>
              <a:rPr lang="ru-RU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В кабине имеются руль и сиденья. </a:t>
            </a:r>
          </a:p>
          <a:p>
            <a:pPr algn="just">
              <a:lnSpc>
                <a:spcPct val="120000"/>
              </a:lnSpc>
              <a:buNone/>
            </a:pPr>
            <a:r>
              <a:rPr lang="ru-RU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Я очень люблю представлять себя шофером, водить свой грузовик, мыть его, ремонтировать, если он сломается.</a:t>
            </a:r>
          </a:p>
          <a:p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57158" y="4071942"/>
            <a:ext cx="414340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FF33CC"/>
                </a:solidFill>
              </a:rPr>
              <a:t>1. Цвет. </a:t>
            </a:r>
            <a:r>
              <a:rPr lang="ru-RU" b="1" i="1" dirty="0" smtClean="0">
                <a:solidFill>
                  <a:srgbClr val="FF33CC"/>
                </a:solidFill>
              </a:rPr>
              <a:t>(Какого цвета игрушка?)</a:t>
            </a:r>
            <a:endParaRPr lang="ru-RU" b="1" dirty="0" smtClean="0">
              <a:solidFill>
                <a:srgbClr val="FF33CC"/>
              </a:solidFill>
            </a:endParaRPr>
          </a:p>
          <a:p>
            <a:r>
              <a:rPr lang="ru-RU" b="1" dirty="0" smtClean="0">
                <a:solidFill>
                  <a:srgbClr val="FF33CC"/>
                </a:solidFill>
              </a:rPr>
              <a:t>2. Форма. </a:t>
            </a:r>
            <a:r>
              <a:rPr lang="ru-RU" b="1" i="1" dirty="0" smtClean="0">
                <a:solidFill>
                  <a:srgbClr val="FF33CC"/>
                </a:solidFill>
              </a:rPr>
              <a:t>(Какой она формы?)</a:t>
            </a:r>
          </a:p>
          <a:p>
            <a:r>
              <a:rPr lang="ru-RU" b="1" i="1" dirty="0" smtClean="0">
                <a:solidFill>
                  <a:srgbClr val="FF33CC"/>
                </a:solidFill>
              </a:rPr>
              <a:t>3. </a:t>
            </a:r>
            <a:r>
              <a:rPr lang="ru-RU" b="1" dirty="0" smtClean="0">
                <a:solidFill>
                  <a:srgbClr val="FF33CC"/>
                </a:solidFill>
              </a:rPr>
              <a:t>Мячи. </a:t>
            </a:r>
            <a:r>
              <a:rPr lang="ru-RU" b="1" i="1" dirty="0" smtClean="0">
                <a:solidFill>
                  <a:srgbClr val="FF33CC"/>
                </a:solidFill>
              </a:rPr>
              <a:t>(Какого размера игрушка?)</a:t>
            </a:r>
            <a:endParaRPr lang="ru-RU" b="1" dirty="0" smtClean="0">
              <a:solidFill>
                <a:srgbClr val="FF33CC"/>
              </a:solidFill>
            </a:endParaRPr>
          </a:p>
          <a:p>
            <a:r>
              <a:rPr lang="ru-RU" b="1" dirty="0" smtClean="0">
                <a:solidFill>
                  <a:srgbClr val="FF33CC"/>
                </a:solidFill>
              </a:rPr>
              <a:t>4.Образцы материала. </a:t>
            </a:r>
            <a:r>
              <a:rPr lang="ru-RU" b="1" i="1" dirty="0" smtClean="0">
                <a:solidFill>
                  <a:srgbClr val="FF33CC"/>
                </a:solidFill>
              </a:rPr>
              <a:t>(Из какого материала сделана игрушка?)</a:t>
            </a:r>
          </a:p>
          <a:p>
            <a:r>
              <a:rPr lang="ru-RU" b="1" i="1" dirty="0" smtClean="0">
                <a:solidFill>
                  <a:srgbClr val="FF33CC"/>
                </a:solidFill>
              </a:rPr>
              <a:t>5. </a:t>
            </a:r>
            <a:r>
              <a:rPr lang="ru-RU" b="1" dirty="0" smtClean="0">
                <a:solidFill>
                  <a:srgbClr val="FF33CC"/>
                </a:solidFill>
              </a:rPr>
              <a:t>Детали . </a:t>
            </a:r>
            <a:r>
              <a:rPr lang="ru-RU" b="1" i="1" dirty="0" smtClean="0">
                <a:solidFill>
                  <a:srgbClr val="FF33CC"/>
                </a:solidFill>
              </a:rPr>
              <a:t>(Назови ее детали.)</a:t>
            </a:r>
            <a:endParaRPr lang="ru-RU" b="1" dirty="0" smtClean="0">
              <a:solidFill>
                <a:srgbClr val="FF33CC"/>
              </a:solidFill>
            </a:endParaRPr>
          </a:p>
          <a:p>
            <a:pPr marL="811213" indent="-811213">
              <a:buNone/>
              <a:tabLst>
                <a:tab pos="354013" algn="l"/>
              </a:tabLst>
            </a:pPr>
            <a:r>
              <a:rPr lang="ru-RU" b="1" dirty="0" smtClean="0">
                <a:solidFill>
                  <a:srgbClr val="FF33CC"/>
                </a:solidFill>
              </a:rPr>
              <a:t>6.  Рука. </a:t>
            </a:r>
            <a:r>
              <a:rPr lang="ru-RU" b="1" i="1" dirty="0" smtClean="0">
                <a:solidFill>
                  <a:srgbClr val="FF33CC"/>
                </a:solidFill>
              </a:rPr>
              <a:t>(Как с этой игрушкой         можно играть?)</a:t>
            </a:r>
            <a:endParaRPr lang="ru-RU" b="1" i="1" dirty="0">
              <a:solidFill>
                <a:srgbClr val="FF33CC"/>
              </a:solidFill>
            </a:endParaRPr>
          </a:p>
        </p:txBody>
      </p:sp>
      <p:pic>
        <p:nvPicPr>
          <p:cNvPr id="10" name="Рисунок 2" descr="SWScan00_0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85720" y="1357298"/>
            <a:ext cx="3786214" cy="2571768"/>
          </a:xfr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bg2">
                    <a:lumMod val="10000"/>
                  </a:schemeClr>
                </a:solidFill>
              </a:rPr>
              <a:t>Что нужно для занятий</a:t>
            </a:r>
            <a:br>
              <a:rPr lang="ru-RU" dirty="0" smtClean="0">
                <a:solidFill>
                  <a:schemeClr val="bg2">
                    <a:lumMod val="10000"/>
                  </a:schemeClr>
                </a:solidFill>
              </a:rPr>
            </a:br>
            <a:endParaRPr lang="ru-RU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 fontAlgn="base">
              <a:buNone/>
            </a:pPr>
            <a:r>
              <a:rPr lang="ru-RU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Для работы с </a:t>
            </a:r>
            <a:r>
              <a:rPr lang="ru-RU" dirty="0" err="1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мнемотаблицами</a:t>
            </a:r>
            <a:r>
              <a:rPr lang="ru-RU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, нужны только сами </a:t>
            </a:r>
            <a:r>
              <a:rPr lang="ru-RU" dirty="0" err="1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мнемотаблицы</a:t>
            </a:r>
            <a:r>
              <a:rPr lang="ru-RU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 fontAlgn="base">
              <a:buNone/>
            </a:pPr>
            <a:r>
              <a:rPr lang="ru-RU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То есть используются наглядные пособия – таблицы, где каждое изображение имеет смысл. </a:t>
            </a:r>
          </a:p>
          <a:p>
            <a:pPr algn="just" fontAlgn="base">
              <a:buNone/>
            </a:pPr>
            <a:r>
              <a:rPr lang="ru-RU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Таблицы можно создавать на разные темы, и выглядеть они могут по- разному.</a:t>
            </a:r>
          </a:p>
          <a:p>
            <a:pPr algn="just"/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428604"/>
            <a:ext cx="8686800" cy="92869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100" dirty="0" smtClean="0">
                <a:solidFill>
                  <a:schemeClr val="bg2">
                    <a:lumMod val="10000"/>
                  </a:schemeClr>
                </a:solidFill>
                <a:cs typeface="Times New Roman" pitchFamily="18" charset="0"/>
              </a:rPr>
              <a:t>Составление графического плана рассказа  на тему «Перелетные птицы»</a:t>
            </a:r>
            <a:r>
              <a:rPr lang="ru-RU" dirty="0" smtClean="0">
                <a:solidFill>
                  <a:srgbClr val="6600FF"/>
                </a:solidFill>
              </a:rPr>
              <a:t/>
            </a:r>
            <a:br>
              <a:rPr lang="ru-RU" dirty="0" smtClean="0">
                <a:solidFill>
                  <a:srgbClr val="6600FF"/>
                </a:solidFill>
              </a:rPr>
            </a:b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b="1" dirty="0" smtClean="0"/>
              <a:t>Грач — птица черного цвета с белым клювом. У грача есть голова, туловище, крылья, хвост, лапы. Все тело птицы покрыто перьями. Весной грачи прилетают из теплых стран, строят гнезда и выводят птенцов — грачат. Грачи питаются насекомыми, червями и семенами растений. Осенью, когда становится холодно, грачи собираются в стаи и улетают в жаркие страны до следующей весны. Грачи помогают человеку — они уничтожают насекомых и гусениц — вредителей полей и огородов.</a:t>
            </a:r>
          </a:p>
          <a:p>
            <a:endParaRPr lang="ru-RU" dirty="0"/>
          </a:p>
        </p:txBody>
      </p:sp>
      <p:pic>
        <p:nvPicPr>
          <p:cNvPr id="5" name="Рисунок 2" descr="HWScan00_0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14282" y="3571876"/>
            <a:ext cx="4191000" cy="2980849"/>
          </a:xfrm>
          <a:noFill/>
        </p:spPr>
      </p:pic>
      <p:sp>
        <p:nvSpPr>
          <p:cNvPr id="6" name="Прямоугольник 5"/>
          <p:cNvSpPr/>
          <p:nvPr/>
        </p:nvSpPr>
        <p:spPr>
          <a:xfrm>
            <a:off x="214282" y="1285860"/>
            <a:ext cx="428628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FF33CC"/>
                </a:solidFill>
              </a:rPr>
              <a:t>1. Цвет. </a:t>
            </a:r>
            <a:r>
              <a:rPr lang="ru-RU" b="1" i="1" dirty="0" smtClean="0">
                <a:solidFill>
                  <a:srgbClr val="FF33CC"/>
                </a:solidFill>
              </a:rPr>
              <a:t>(Цвет оперенья птицы.)</a:t>
            </a:r>
          </a:p>
          <a:p>
            <a:r>
              <a:rPr lang="ru-RU" b="1" i="1" dirty="0" smtClean="0">
                <a:solidFill>
                  <a:srgbClr val="FF33CC"/>
                </a:solidFill>
              </a:rPr>
              <a:t>2. </a:t>
            </a:r>
            <a:r>
              <a:rPr lang="ru-RU" b="1" dirty="0" smtClean="0">
                <a:solidFill>
                  <a:srgbClr val="FF33CC"/>
                </a:solidFill>
              </a:rPr>
              <a:t>Части тела. </a:t>
            </a:r>
            <a:r>
              <a:rPr lang="ru-RU" b="1" i="1" dirty="0" smtClean="0">
                <a:solidFill>
                  <a:srgbClr val="FF33CC"/>
                </a:solidFill>
              </a:rPr>
              <a:t>(Назови части ее тела.)</a:t>
            </a:r>
            <a:endParaRPr lang="ru-RU" b="1" dirty="0" smtClean="0">
              <a:solidFill>
                <a:srgbClr val="FF33CC"/>
              </a:solidFill>
            </a:endParaRPr>
          </a:p>
          <a:p>
            <a:r>
              <a:rPr lang="ru-RU" b="1" dirty="0" smtClean="0">
                <a:solidFill>
                  <a:srgbClr val="FF33CC"/>
                </a:solidFill>
              </a:rPr>
              <a:t>3. Гнездо. </a:t>
            </a:r>
            <a:r>
              <a:rPr lang="ru-RU" b="1" i="1" dirty="0" smtClean="0">
                <a:solidFill>
                  <a:srgbClr val="FF33CC"/>
                </a:solidFill>
              </a:rPr>
              <a:t>(Назови ее птенцов.)</a:t>
            </a:r>
            <a:endParaRPr lang="ru-RU" b="1" dirty="0" smtClean="0">
              <a:solidFill>
                <a:srgbClr val="FF33CC"/>
              </a:solidFill>
            </a:endParaRPr>
          </a:p>
          <a:p>
            <a:r>
              <a:rPr lang="ru-RU" b="1" dirty="0" smtClean="0">
                <a:solidFill>
                  <a:srgbClr val="FF33CC"/>
                </a:solidFill>
              </a:rPr>
              <a:t>4. Осень. </a:t>
            </a:r>
            <a:r>
              <a:rPr lang="ru-RU" b="1" i="1" dirty="0" smtClean="0">
                <a:solidFill>
                  <a:srgbClr val="FF33CC"/>
                </a:solidFill>
              </a:rPr>
              <a:t>(Когда птицы улетают в теплые края?)</a:t>
            </a:r>
            <a:endParaRPr lang="ru-RU" b="1" dirty="0" smtClean="0">
              <a:solidFill>
                <a:srgbClr val="FF33CC"/>
              </a:solidFill>
            </a:endParaRPr>
          </a:p>
          <a:p>
            <a:r>
              <a:rPr lang="ru-RU" b="1" dirty="0" smtClean="0">
                <a:solidFill>
                  <a:srgbClr val="FF33CC"/>
                </a:solidFill>
              </a:rPr>
              <a:t>5. Насекомые. </a:t>
            </a:r>
            <a:r>
              <a:rPr lang="ru-RU" b="1" i="1" dirty="0" smtClean="0">
                <a:solidFill>
                  <a:srgbClr val="FF33CC"/>
                </a:solidFill>
              </a:rPr>
              <a:t>(Чем птицы питаются?)</a:t>
            </a:r>
          </a:p>
          <a:p>
            <a:r>
              <a:rPr lang="ru-RU" b="1" i="1" dirty="0" smtClean="0">
                <a:solidFill>
                  <a:srgbClr val="FF33CC"/>
                </a:solidFill>
              </a:rPr>
              <a:t>6. </a:t>
            </a:r>
            <a:r>
              <a:rPr lang="ru-RU" b="1" dirty="0" smtClean="0">
                <a:solidFill>
                  <a:srgbClr val="FF33CC"/>
                </a:solidFill>
              </a:rPr>
              <a:t>Человек. </a:t>
            </a:r>
            <a:r>
              <a:rPr lang="ru-RU" b="1" i="1" dirty="0" smtClean="0">
                <a:solidFill>
                  <a:srgbClr val="FF33CC"/>
                </a:solidFill>
              </a:rPr>
              <a:t>(Какую пользу приносят птицы человеку?)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solidFill>
                  <a:schemeClr val="bg2">
                    <a:lumMod val="10000"/>
                  </a:schemeClr>
                </a:solidFill>
                <a:cs typeface="Times New Roman" pitchFamily="18" charset="0"/>
              </a:rPr>
              <a:t>Составить рассказ о своей  семье</a:t>
            </a:r>
            <a:r>
              <a:rPr lang="ru-RU" sz="4400" dirty="0" smtClean="0">
                <a:solidFill>
                  <a:schemeClr val="bg2">
                    <a:lumMod val="10000"/>
                  </a:schemeClr>
                </a:solidFill>
                <a:cs typeface="Times New Roman" pitchFamily="18" charset="0"/>
              </a:rPr>
              <a:t> </a:t>
            </a:r>
            <a:endParaRPr lang="ru-RU" dirty="0">
              <a:solidFill>
                <a:schemeClr val="bg2">
                  <a:lumMod val="10000"/>
                </a:schemeClr>
              </a:solidFill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70000" lnSpcReduction="20000"/>
          </a:bodyPr>
          <a:lstStyle/>
          <a:p>
            <a:pPr>
              <a:lnSpc>
                <a:spcPct val="80000"/>
              </a:lnSpc>
            </a:pPr>
            <a:r>
              <a:rPr lang="ru-RU" b="1" dirty="0" smtClean="0"/>
              <a:t>Меня зовут Полина. Моя мама — Анастасия Викторовна, а папа — Николай Анатольевич.</a:t>
            </a:r>
          </a:p>
          <a:p>
            <a:pPr>
              <a:lnSpc>
                <a:spcPct val="80000"/>
              </a:lnSpc>
            </a:pPr>
            <a:r>
              <a:rPr lang="ru-RU" b="1" dirty="0" smtClean="0"/>
              <a:t> У меня есть старший брат Арсений. </a:t>
            </a:r>
          </a:p>
          <a:p>
            <a:pPr>
              <a:lnSpc>
                <a:spcPct val="80000"/>
              </a:lnSpc>
            </a:pPr>
            <a:r>
              <a:rPr lang="ru-RU" b="1" dirty="0" smtClean="0"/>
              <a:t>Мама и папа у меня инженеры, они работают на заводе — делают автомобили.</a:t>
            </a:r>
          </a:p>
          <a:p>
            <a:pPr>
              <a:lnSpc>
                <a:spcPct val="80000"/>
              </a:lnSpc>
            </a:pPr>
            <a:r>
              <a:rPr lang="ru-RU" b="1" dirty="0" smtClean="0"/>
              <a:t>Моя бабушка Светлана Ивановна умеет печь вкусные пироги и плести ажурные салфетки. </a:t>
            </a:r>
          </a:p>
          <a:p>
            <a:pPr>
              <a:lnSpc>
                <a:spcPct val="80000"/>
              </a:lnSpc>
            </a:pPr>
            <a:r>
              <a:rPr lang="ru-RU" b="1" dirty="0" smtClean="0"/>
              <a:t>Дедушка Виктор Васильевич подстригает деревья и косит траву в саду. </a:t>
            </a:r>
          </a:p>
          <a:p>
            <a:pPr>
              <a:lnSpc>
                <a:spcPct val="80000"/>
              </a:lnSpc>
            </a:pPr>
            <a:r>
              <a:rPr lang="ru-RU" b="1" dirty="0" smtClean="0"/>
              <a:t>Дедушка и бабушка проводят со мной много времени – мы играем в мяч, катаемся на велосипедах, ходим в парк и лес. Они помогают мне выполнять домашние задания.</a:t>
            </a:r>
          </a:p>
          <a:p>
            <a:pPr>
              <a:lnSpc>
                <a:spcPct val="80000"/>
              </a:lnSpc>
            </a:pPr>
            <a:r>
              <a:rPr lang="ru-RU" b="1" dirty="0" smtClean="0"/>
              <a:t>Я очень </a:t>
            </a:r>
            <a:r>
              <a:rPr lang="ru-RU" b="1" i="1" dirty="0" smtClean="0"/>
              <a:t>люблю мою семью.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b="1" dirty="0" smtClean="0">
                <a:solidFill>
                  <a:srgbClr val="FF33CC"/>
                </a:solidFill>
              </a:rPr>
              <a:t>Ребенок. </a:t>
            </a:r>
            <a:r>
              <a:rPr lang="ru-RU" b="1" i="1" dirty="0" smtClean="0">
                <a:solidFill>
                  <a:srgbClr val="FF33CC"/>
                </a:solidFill>
              </a:rPr>
              <a:t>(Твое имя.)</a:t>
            </a:r>
            <a:endParaRPr lang="ru-RU" b="1" dirty="0" smtClean="0">
              <a:solidFill>
                <a:srgbClr val="FF33CC"/>
              </a:solidFill>
            </a:endParaRPr>
          </a:p>
          <a:p>
            <a:pPr>
              <a:buNone/>
            </a:pPr>
            <a:r>
              <a:rPr lang="ru-RU" b="1" dirty="0" smtClean="0">
                <a:solidFill>
                  <a:srgbClr val="FF33CC"/>
                </a:solidFill>
              </a:rPr>
              <a:t>	Три человечка. </a:t>
            </a:r>
            <a:r>
              <a:rPr lang="ru-RU" b="1" i="1" dirty="0" smtClean="0">
                <a:solidFill>
                  <a:srgbClr val="FF33CC"/>
                </a:solidFill>
              </a:rPr>
              <a:t>(Имена родителей и членов семьи.)</a:t>
            </a:r>
            <a:endParaRPr lang="ru-RU" b="1" dirty="0" smtClean="0">
              <a:solidFill>
                <a:srgbClr val="FF33CC"/>
              </a:solidFill>
            </a:endParaRPr>
          </a:p>
          <a:p>
            <a:r>
              <a:rPr lang="ru-RU" b="1" dirty="0" smtClean="0">
                <a:solidFill>
                  <a:srgbClr val="FF33CC"/>
                </a:solidFill>
              </a:rPr>
              <a:t>3. Молоток. </a:t>
            </a:r>
            <a:r>
              <a:rPr lang="ru-RU" b="1" i="1" dirty="0" smtClean="0">
                <a:solidFill>
                  <a:srgbClr val="FF33CC"/>
                </a:solidFill>
              </a:rPr>
              <a:t>(Профессия папы)</a:t>
            </a:r>
            <a:endParaRPr lang="ru-RU" b="1" dirty="0" smtClean="0">
              <a:solidFill>
                <a:srgbClr val="FF33CC"/>
              </a:solidFill>
            </a:endParaRPr>
          </a:p>
          <a:p>
            <a:r>
              <a:rPr lang="ru-RU" b="1" dirty="0" smtClean="0">
                <a:solidFill>
                  <a:srgbClr val="FF33CC"/>
                </a:solidFill>
              </a:rPr>
              <a:t>4. Фартук. </a:t>
            </a:r>
            <a:r>
              <a:rPr lang="ru-RU" b="1" i="1" dirty="0" smtClean="0">
                <a:solidFill>
                  <a:srgbClr val="FF33CC"/>
                </a:solidFill>
              </a:rPr>
              <a:t>(Профессия мамы.)</a:t>
            </a:r>
          </a:p>
          <a:p>
            <a:r>
              <a:rPr lang="ru-RU" b="1" i="1" dirty="0" smtClean="0">
                <a:solidFill>
                  <a:srgbClr val="FF33CC"/>
                </a:solidFill>
              </a:rPr>
              <a:t>5. </a:t>
            </a:r>
            <a:r>
              <a:rPr lang="ru-RU" b="1" dirty="0" smtClean="0">
                <a:solidFill>
                  <a:srgbClr val="FF33CC"/>
                </a:solidFill>
              </a:rPr>
              <a:t>Клубок ниток. </a:t>
            </a:r>
            <a:r>
              <a:rPr lang="ru-RU" b="1" i="1" dirty="0" smtClean="0">
                <a:solidFill>
                  <a:srgbClr val="FF33CC"/>
                </a:solidFill>
              </a:rPr>
              <a:t>(Бабушка и дедушка.)</a:t>
            </a:r>
            <a:endParaRPr lang="ru-RU" b="1" dirty="0" smtClean="0">
              <a:solidFill>
                <a:srgbClr val="FF33CC"/>
              </a:solidFill>
            </a:endParaRPr>
          </a:p>
          <a:p>
            <a:r>
              <a:rPr lang="ru-RU" b="1" dirty="0" smtClean="0">
                <a:solidFill>
                  <a:srgbClr val="FF33CC"/>
                </a:solidFill>
              </a:rPr>
              <a:t>6. Рука. </a:t>
            </a:r>
            <a:r>
              <a:rPr lang="ru-RU" b="1" i="1" dirty="0" smtClean="0">
                <a:solidFill>
                  <a:srgbClr val="FF33CC"/>
                </a:solidFill>
              </a:rPr>
              <a:t>(Кто помогает тебе?)</a:t>
            </a:r>
          </a:p>
          <a:p>
            <a:endParaRPr lang="ru-RU" dirty="0"/>
          </a:p>
        </p:txBody>
      </p:sp>
      <p:pic>
        <p:nvPicPr>
          <p:cNvPr id="5" name="Рисунок 2" descr="SWScan00_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5105400" y="4038600"/>
            <a:ext cx="3070225" cy="21875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getImageCA7B0CJX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0"/>
            <a:ext cx="8643998" cy="66437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214290"/>
            <a:ext cx="8501122" cy="69249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i="1" dirty="0" err="1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Мнемотаблицы</a:t>
            </a:r>
            <a:r>
              <a:rPr lang="ru-RU" sz="3200" b="1" i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- схемы служат дидактическим материалом в работе по развитию связной речи детей.</a:t>
            </a:r>
            <a:br>
              <a:rPr lang="ru-RU" sz="3200" b="1" i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i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i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i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Используются для: </a:t>
            </a:r>
            <a:br>
              <a:rPr lang="ru-RU" sz="3200" b="1" i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i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i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i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обогащения словарного запаса, </a:t>
            </a:r>
            <a:br>
              <a:rPr lang="ru-RU" sz="3200" b="1" i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i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описания предметов, картинок, картин </a:t>
            </a:r>
            <a:br>
              <a:rPr lang="ru-RU" sz="3200" b="1" i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i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при обучении составлению рассказов,</a:t>
            </a:r>
            <a:br>
              <a:rPr lang="ru-RU" sz="3200" b="1" i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i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при пересказах художественной литературы,</a:t>
            </a:r>
            <a:br>
              <a:rPr lang="ru-RU" sz="3200" b="1" i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i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при отгадывании и загадывании загадок,</a:t>
            </a:r>
            <a:br>
              <a:rPr lang="ru-RU" sz="3200" b="1" i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i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при заучивании стихов.</a:t>
            </a:r>
            <a:r>
              <a:rPr lang="ru-RU" sz="2800" b="1" u="sng" dirty="0" smtClean="0">
                <a:solidFill>
                  <a:srgbClr val="000099"/>
                </a:solidFill>
              </a:rPr>
              <a:t/>
            </a:r>
            <a:br>
              <a:rPr lang="ru-RU" sz="2800" b="1" u="sng" dirty="0" smtClean="0">
                <a:solidFill>
                  <a:srgbClr val="000099"/>
                </a:solidFill>
              </a:rPr>
            </a:br>
            <a:endParaRPr lang="ru-RU" sz="2800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282" y="357166"/>
            <a:ext cx="857256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defRPr/>
            </a:pPr>
            <a:r>
              <a:rPr lang="ru-RU" sz="2400" b="1" i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Схемы служат своеобразным зрительным </a:t>
            </a:r>
          </a:p>
          <a:p>
            <a:pPr algn="just">
              <a:defRPr/>
            </a:pPr>
            <a:r>
              <a:rPr lang="ru-RU" sz="2400" b="1" i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планом для создания монологов, помогают детям выстраивать:</a:t>
            </a:r>
          </a:p>
          <a:p>
            <a:pPr indent="-180000" algn="just">
              <a:defRPr/>
            </a:pPr>
            <a:r>
              <a:rPr lang="ru-RU" sz="2400" b="1" i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- строение рассказа,</a:t>
            </a:r>
          </a:p>
          <a:p>
            <a:pPr indent="-180000" algn="just">
              <a:defRPr/>
            </a:pPr>
            <a:r>
              <a:rPr lang="ru-RU" sz="2400" b="1" i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- последовательность рассказа,</a:t>
            </a:r>
          </a:p>
          <a:p>
            <a:pPr indent="-180000" algn="just">
              <a:defRPr/>
            </a:pPr>
            <a:r>
              <a:rPr lang="ru-RU" sz="2400" b="1" i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- лексико-грамматическую наполняемость рассказа.</a:t>
            </a:r>
          </a:p>
          <a:p>
            <a:pPr algn="just"/>
            <a:r>
              <a:rPr lang="ru-RU" sz="2400" b="1" i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Одновременно решают следующие задачи:</a:t>
            </a:r>
          </a:p>
          <a:p>
            <a:pPr algn="just"/>
            <a:r>
              <a:rPr lang="ru-RU" sz="2400" b="1" i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развитие основных психических процессов – памяти, внимания, восприятия, мышления, особенно, образного;</a:t>
            </a:r>
          </a:p>
          <a:p>
            <a:pPr algn="just"/>
            <a:r>
              <a:rPr lang="ru-RU" sz="2400" b="1" i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кодирование информации, то есть, преобразование предметов, образов в абстрактные знаки, символы;</a:t>
            </a:r>
          </a:p>
          <a:p>
            <a:pPr algn="just"/>
            <a:r>
              <a:rPr lang="ru-RU" sz="2400" b="1" i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перекодирование информации, то есть, преобразование из абстрактных символов в образы;</a:t>
            </a:r>
          </a:p>
          <a:p>
            <a:pPr algn="just"/>
            <a:r>
              <a:rPr lang="ru-RU" sz="2400" b="1" i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развитие мелкой моторики рук при частичном или полном графическом воспроизведении информации.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1" name="Picture 1" descr="C:\Documents and Settings\User\Рабочий стол\карт игруш\56acdbb6baf2d.jpg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32656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043608" y="2852936"/>
            <a:ext cx="784887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i="1" dirty="0" smtClean="0">
                <a:solidFill>
                  <a:schemeClr val="tx2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endParaRPr lang="ru-RU" sz="2000" b="1" i="1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139952" y="188640"/>
            <a:ext cx="500404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b="1" i="1" dirty="0" smtClean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Актуальность темы </a:t>
            </a:r>
            <a:r>
              <a:rPr lang="ru-RU" sz="2000" b="1" i="1" dirty="0" smtClean="0">
                <a:solidFill>
                  <a:schemeClr val="tx2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обусловлена тем, что у современных детей очень низкая коммуникативная способность. </a:t>
            </a:r>
            <a:endParaRPr lang="ru-RU" sz="20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142976" y="2786056"/>
            <a:ext cx="7643866" cy="32932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600" b="1" i="1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600" b="1" i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sz="1600" b="1" i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сегодняшний день - образная, богатая синонимами, дополнениями и описаниями речь у детей дошкольного возраста – явление очень редкое. В речи детей существуют множество проблем. Односложная, состоящая лишь из простых предложений речь. Неспособность грамматически правильно построить распространенное предложение. Бедность речи. Недостаточный словарный запас. Трудности в построении </a:t>
            </a:r>
            <a:r>
              <a:rPr lang="ru-RU" sz="1600" b="1" i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монолога. Поэтому </a:t>
            </a:r>
            <a:r>
              <a:rPr lang="ru-RU" sz="1600" b="1" i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педагогическое воздействие при развитии речи дошкольников – очень сложное дело. Необходимо научить детей связно, последовательно, грамматически правильно излагать свои мысли, рассказывать о различных событиях из окружающей жизни. Учитывая, что в данное время дети перенасыщены информацией, необходимо, чтобы процесс обучения был для них интересным, занимательным, развивающим.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Вывод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В результате использования таблиц-схем и </a:t>
            </a:r>
            <a:r>
              <a:rPr lang="ru-RU" dirty="0" err="1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мнемотаблиц</a:t>
            </a:r>
            <a:r>
              <a:rPr lang="ru-RU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: </a:t>
            </a:r>
          </a:p>
          <a:p>
            <a:pPr>
              <a:buNone/>
            </a:pPr>
            <a:r>
              <a:rPr lang="ru-RU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Расширяется не только словарный запас, но и знания об окружающем мире. </a:t>
            </a:r>
          </a:p>
          <a:p>
            <a:pPr>
              <a:buNone/>
            </a:pPr>
            <a:r>
              <a:rPr lang="ru-RU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Появляется желание рассказывать, пересказывать — ребенок понимает, что это совсем не трудно.</a:t>
            </a:r>
          </a:p>
          <a:p>
            <a:pPr>
              <a:buNone/>
            </a:pPr>
            <a:r>
              <a:rPr lang="ru-RU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Заучивание стихов превращается в игру, которая очень нравится детям. </a:t>
            </a:r>
          </a:p>
          <a:p>
            <a:pPr>
              <a:buNone/>
            </a:pPr>
            <a:r>
              <a:rPr lang="ru-RU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Это является одним из эффективных способов развития речи дошкольников. Необходимо помнить, что уровень речевого развития определяется словарным запасом ребёнка. И всего несколько шагов, сделанных в этом направлении, помогут вам в развитии речи дошкольника.</a:t>
            </a:r>
            <a:endParaRPr lang="ru-RU" dirty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6000" y="2428868"/>
            <a:ext cx="4572000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СПАСИБО </a:t>
            </a:r>
          </a:p>
          <a:p>
            <a:pPr algn="ctr"/>
            <a:r>
              <a:rPr lang="ru-RU" sz="44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 ВНИМАНИЕ!</a:t>
            </a:r>
            <a:endParaRPr lang="ru-RU" sz="4400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357166"/>
            <a:ext cx="828680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Игрушка</a:t>
            </a:r>
            <a:r>
              <a:rPr lang="ru-RU" sz="2400" b="1" i="1" dirty="0" smtClean="0">
                <a:solidFill>
                  <a:schemeClr val="tx2"/>
                </a:solidFill>
              </a:rPr>
              <a:t> </a:t>
            </a:r>
            <a:r>
              <a:rPr lang="ru-RU" sz="2400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— спутник детства. Она радует малыша привлекательной формой и содержанием, помогает развитию у него познавательной, речевой и двигательной активности.  </a:t>
            </a:r>
            <a:r>
              <a:rPr lang="ru-RU" sz="24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А.Ардеева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71472" y="1928802"/>
            <a:ext cx="7429552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*дидактические:</a:t>
            </a:r>
            <a:r>
              <a:rPr lang="ru-RU" sz="2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матрешки, башенки, пирамидки, бочонки;</a:t>
            </a:r>
          </a:p>
          <a:p>
            <a:endParaRPr lang="ru-RU" sz="2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*сюжетные (образные):</a:t>
            </a:r>
            <a:r>
              <a:rPr lang="ru-RU" sz="2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куклы, машины,  посуда, мебель, транспорт; готовые наборы игрушек, объединенные одним содержанием: стадо, зоопарк, птичий двор;</a:t>
            </a:r>
          </a:p>
          <a:p>
            <a:endParaRPr lang="ru-RU" sz="2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*наборы, составленные воспитателем или детьми</a:t>
            </a:r>
            <a:r>
              <a:rPr lang="ru-RU" sz="2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– мальчик, девочка, сани, собака; девочка, домик, курица, кошка; заяц и собака.</a:t>
            </a:r>
            <a:endParaRPr lang="ru-RU" sz="2400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DNS USER\Downloads\png-transparent-child-education-fairy-tale-actividad-verse-doll-miscellaneous-purple-game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357554" y="-22860184"/>
            <a:ext cx="4572032" cy="12353926"/>
          </a:xfrm>
          <a:prstGeom prst="rect">
            <a:avLst/>
          </a:prstGeom>
          <a:noFill/>
        </p:spPr>
      </p:pic>
      <p:pic>
        <p:nvPicPr>
          <p:cNvPr id="6" name="Picture 8" descr="http://www.waouo.com/wp-content/uploads/2011/08/jouetpoupee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929586" y="4714884"/>
            <a:ext cx="1000132" cy="1785950"/>
          </a:xfrm>
          <a:prstGeom prst="rect">
            <a:avLst/>
          </a:prstGeom>
          <a:noFill/>
        </p:spPr>
      </p:pic>
      <p:pic>
        <p:nvPicPr>
          <p:cNvPr id="1027" name="Picture 3" descr="C:\Users\DNS USER\Downloads\510efe880044d47bb9e6551a26fd323f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715239" y="2000240"/>
            <a:ext cx="1428761" cy="14287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00034" y="357166"/>
            <a:ext cx="764386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600" i="1" dirty="0" smtClean="0">
                <a:solidFill>
                  <a:schemeClr val="bg2">
                    <a:lumMod val="10000"/>
                  </a:schemeClr>
                </a:solidFill>
                <a:latin typeface="+mj-lt"/>
                <a:cs typeface="Times New Roman" pitchFamily="18" charset="0"/>
              </a:rPr>
              <a:t>Различают несколько видов рассказывания по игрушке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642910" y="2274838"/>
            <a:ext cx="7572428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ОПИСАНИЕ ИГРУШКИ;</a:t>
            </a:r>
            <a:br>
              <a:rPr lang="ru-RU" sz="2800" b="1" i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i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СЮЖЕТНЫЕ РАССКАЗЫ (ПОВЕСТВОВАНИЕ);</a:t>
            </a:r>
            <a:br>
              <a:rPr lang="ru-RU" sz="2800" b="1" i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i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РАССКАЗ ПО НАБОРУ ИГРУШЕК;</a:t>
            </a:r>
            <a:br>
              <a:rPr lang="ru-RU" sz="2800" b="1" i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i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РАССКАЗ ПО ОТДЕЛЬНОЙ ИГРУШКЕ</a:t>
            </a:r>
            <a:endParaRPr lang="ru-RU" sz="2800" dirty="0">
              <a:solidFill>
                <a:schemeClr val="bg2">
                  <a:lumMod val="10000"/>
                </a:schemeClr>
              </a:solidFill>
            </a:endParaRPr>
          </a:p>
        </p:txBody>
      </p:sp>
      <p:pic>
        <p:nvPicPr>
          <p:cNvPr id="5" name="Рисунок 4" descr="C:\Users\DNS USER\Downloads\Prodvizhenie-internet-magazina-detskih-igrushek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43636" y="2357430"/>
            <a:ext cx="2676525" cy="2171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85786" y="357166"/>
            <a:ext cx="721523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i="1" dirty="0" smtClean="0">
                <a:solidFill>
                  <a:schemeClr val="bg2">
                    <a:lumMod val="10000"/>
                  </a:schemeClr>
                </a:solidFill>
                <a:latin typeface="+mj-lt"/>
                <a:cs typeface="Times New Roman" pitchFamily="18" charset="0"/>
              </a:rPr>
              <a:t>В старшем дошкольном возрасте игрушка занимает меньшее место, но к умениям описывать игрушку и строить повествование предъявляются более высокие требования. </a:t>
            </a:r>
            <a:endParaRPr lang="ru-RU" sz="2400" i="1" dirty="0">
              <a:solidFill>
                <a:schemeClr val="bg2">
                  <a:lumMod val="10000"/>
                </a:schemeClr>
              </a:solidFill>
              <a:latin typeface="+mj-lt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785786" y="2274838"/>
            <a:ext cx="764386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Описание должно быть полным, логичным, без пропуска существенных признаков, повторений, последовательным, точным по языку, с использованием образной речи. Дети должны составлять повествование по набору игрушек и по одной игрушке, определяя тему, развивая сюжет и соблюдая композицию. </a:t>
            </a:r>
            <a:endParaRPr lang="ru-RU" sz="2400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C:\Users\DNS USER\Downloads\teddy_bear-clip-art-129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388" y="4714884"/>
            <a:ext cx="1924046" cy="2000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285728"/>
            <a:ext cx="8686800" cy="1785950"/>
          </a:xfrm>
        </p:spPr>
        <p:txBody>
          <a:bodyPr>
            <a:normAutofit fontScale="90000"/>
          </a:bodyPr>
          <a:lstStyle/>
          <a:p>
            <a:pPr lvl="0" algn="just" fontAlgn="base">
              <a:spcAft>
                <a:spcPct val="0"/>
              </a:spcAft>
            </a:pPr>
            <a:r>
              <a:rPr lang="ru-RU" sz="3100" i="1" cap="none" dirty="0" smtClean="0">
                <a:solidFill>
                  <a:schemeClr val="bg2">
                    <a:lumMod val="10000"/>
                  </a:schemeClr>
                </a:solidFill>
                <a:effectLst/>
                <a:ea typeface="Times New Roman" pitchFamily="18" charset="0"/>
                <a:cs typeface="Times New Roman" pitchFamily="18" charset="0"/>
              </a:rPr>
              <a:t>Примерный алгоритм обучения рассказыванию с</a:t>
            </a:r>
            <a:br>
              <a:rPr lang="ru-RU" sz="3100" i="1" cap="none" dirty="0" smtClean="0">
                <a:solidFill>
                  <a:schemeClr val="bg2">
                    <a:lumMod val="10000"/>
                  </a:schemeClr>
                </a:solidFill>
                <a:effectLst/>
                <a:ea typeface="Times New Roman" pitchFamily="18" charset="0"/>
                <a:cs typeface="Times New Roman" pitchFamily="18" charset="0"/>
              </a:rPr>
            </a:br>
            <a:r>
              <a:rPr lang="ru-RU" sz="3100" i="1" cap="none" dirty="0" smtClean="0">
                <a:solidFill>
                  <a:schemeClr val="bg2">
                    <a:lumMod val="10000"/>
                  </a:schemeClr>
                </a:solidFill>
                <a:effectLst/>
                <a:ea typeface="Times New Roman" pitchFamily="18" charset="0"/>
                <a:cs typeface="Times New Roman" pitchFamily="18" charset="0"/>
              </a:rPr>
              <a:t> использованием игрушки или предмета в  старшей группе.</a:t>
            </a:r>
            <a:r>
              <a:rPr lang="ru-RU" i="1" cap="none" dirty="0" smtClean="0"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lang="ru-RU" i="1" cap="none" dirty="0" smtClean="0"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928802"/>
            <a:ext cx="8686800" cy="4151323"/>
          </a:xfrm>
        </p:spPr>
        <p:txBody>
          <a:bodyPr>
            <a:normAutofit fontScale="70000" lnSpcReduction="20000"/>
          </a:bodyPr>
          <a:lstStyle/>
          <a:p>
            <a:pPr marL="0" lvl="0" indent="0" algn="just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ru-RU" sz="34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1.Ознакомление с одним объектом будущего рассказа.</a:t>
            </a:r>
          </a:p>
          <a:p>
            <a:pPr marL="0" lvl="0" indent="0" algn="just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ru-RU" sz="34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</a:t>
            </a:r>
          </a:p>
          <a:p>
            <a:pPr marL="0" lvl="0" indent="0" algn="just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ru-RU" sz="34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2.Речевой образец (краткое описание игрушки или предмета). </a:t>
            </a:r>
          </a:p>
          <a:p>
            <a:pPr marL="0" lvl="0" indent="0" algn="just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endParaRPr lang="ru-RU" sz="3400" dirty="0" smtClean="0">
              <a:solidFill>
                <a:schemeClr val="bg2">
                  <a:lumMod val="10000"/>
                </a:schemeClr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lvl="0" indent="0" algn="just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ru-RU" sz="34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3.Воспроизведение речевого образца детьми.  </a:t>
            </a:r>
          </a:p>
          <a:p>
            <a:pPr marL="0" lvl="0" indent="0" algn="just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ru-RU" sz="34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</a:p>
          <a:p>
            <a:pPr marL="0" lvl="0" indent="0" algn="just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ru-RU" sz="34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4.Переход к рассказыванию о другом  объекте (каждый</a:t>
            </a:r>
          </a:p>
          <a:p>
            <a:pPr marL="0" lvl="0" indent="0" algn="just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ru-RU" sz="34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вызванный ребенок сам выбирает объект для описания, об одном и том же предмете может рассказывать двое детей, что дает возможность сравнивать и оценивать высказывания). </a:t>
            </a:r>
          </a:p>
          <a:p>
            <a:pPr marL="0" lvl="0" indent="0" algn="just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endParaRPr lang="ru-RU" sz="3400" dirty="0" smtClean="0">
              <a:solidFill>
                <a:schemeClr val="bg2">
                  <a:lumMod val="10000"/>
                </a:schemeClr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lvl="0" indent="0" algn="just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ru-RU" sz="34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5.Составление рассказа обобщающего характера.                                                                                                </a:t>
            </a:r>
          </a:p>
          <a:p>
            <a:pPr algn="just"/>
            <a:endParaRPr lang="ru-RU" dirty="0">
              <a:solidFill>
                <a:schemeClr val="bg2">
                  <a:lumMod val="10000"/>
                </a:schemeClr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357166"/>
            <a:ext cx="8686800" cy="100013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100" b="1" i="1" dirty="0" smtClean="0">
                <a:solidFill>
                  <a:schemeClr val="bg2">
                    <a:lumMod val="10000"/>
                  </a:schemeClr>
                </a:solidFill>
                <a:cs typeface="Times New Roman" pitchFamily="18" charset="0"/>
              </a:rPr>
              <a:t>Что такое мнемотехника </a:t>
            </a:r>
            <a:r>
              <a:rPr lang="ru-RU" dirty="0" smtClean="0">
                <a:solidFill>
                  <a:schemeClr val="bg2">
                    <a:lumMod val="10000"/>
                  </a:schemeClr>
                </a:solidFill>
              </a:rPr>
              <a:t/>
            </a:r>
            <a:br>
              <a:rPr lang="ru-RU" dirty="0" smtClean="0">
                <a:solidFill>
                  <a:schemeClr val="bg2">
                    <a:lumMod val="10000"/>
                  </a:schemeClr>
                </a:solidFill>
              </a:rPr>
            </a:br>
            <a:endParaRPr lang="ru-RU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buNone/>
            </a:pPr>
            <a:r>
              <a:rPr lang="ru-RU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Мнемотехника - в переводе с греческого - «искусство запоминания». Это система методов и приемов, обеспечивающих успешное запоминание, сохранение и воспроизведение информации, знаний об особенностях объектов природы, об окружающем мире, эффективное запоминание структуры рассказа, и, конечно, развитие речи 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C:\Users\DNS USER\Downloads\img3_91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285728"/>
            <a:ext cx="7786741" cy="62151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err="1" smtClean="0">
                <a:solidFill>
                  <a:schemeClr val="bg2">
                    <a:lumMod val="10000"/>
                  </a:schemeClr>
                </a:solidFill>
              </a:rPr>
              <a:t>мнемотаблицы</a:t>
            </a:r>
            <a:endParaRPr lang="ru-RU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-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являются дидактическим материалом по развитию речи;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- их можно использовать для пополнения словарного запаса и развития речи;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- использовать при обучении пересказу и составлению рассказов, заучивании наизусть и отгадыванию загадок.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1225</TotalTime>
  <Words>1234</Words>
  <Application>Microsoft Office PowerPoint</Application>
  <PresentationFormat>Экран (4:3)</PresentationFormat>
  <Paragraphs>101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Трек</vt:lpstr>
      <vt:lpstr>Мбдоу №21»Рощица» Воспитатель Белик А.Ю.</vt:lpstr>
      <vt:lpstr>Слайд 2</vt:lpstr>
      <vt:lpstr>Слайд 3</vt:lpstr>
      <vt:lpstr>Слайд 4</vt:lpstr>
      <vt:lpstr>Слайд 5</vt:lpstr>
      <vt:lpstr>Примерный алгоритм обучения рассказыванию с  использованием игрушки или предмета в  старшей группе. </vt:lpstr>
      <vt:lpstr>Что такое мнемотехника  </vt:lpstr>
      <vt:lpstr>Слайд 8</vt:lpstr>
      <vt:lpstr>мнемотаблицы</vt:lpstr>
      <vt:lpstr>Принцип работы с мнемотаблицей</vt:lpstr>
      <vt:lpstr>Составление описательного рассказа</vt:lpstr>
      <vt:lpstr>Составление рассказов-описаний на  Тему « Игрушки»</vt:lpstr>
      <vt:lpstr>Слайд 13</vt:lpstr>
      <vt:lpstr>Что нужно для занятий </vt:lpstr>
      <vt:lpstr>Составление графического плана рассказа  на тему «Перелетные птицы» </vt:lpstr>
      <vt:lpstr>Составить рассказ о своей  семье </vt:lpstr>
      <vt:lpstr>Слайд 17</vt:lpstr>
      <vt:lpstr>Слайд 18</vt:lpstr>
      <vt:lpstr>Слайд 19</vt:lpstr>
      <vt:lpstr>Вывод</vt:lpstr>
      <vt:lpstr>Слайд 21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DNS USER</dc:creator>
  <cp:lastModifiedBy>DNS USER</cp:lastModifiedBy>
  <cp:revision>120</cp:revision>
  <dcterms:created xsi:type="dcterms:W3CDTF">2021-04-04T14:12:02Z</dcterms:created>
  <dcterms:modified xsi:type="dcterms:W3CDTF">2022-11-09T13:21:42Z</dcterms:modified>
</cp:coreProperties>
</file>