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7" r:id="rId3"/>
    <p:sldId id="260" r:id="rId4"/>
    <p:sldId id="263" r:id="rId5"/>
    <p:sldId id="262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735" autoAdjust="0"/>
  </p:normalViewPr>
  <p:slideViewPr>
    <p:cSldViewPr>
      <p:cViewPr varScale="1">
        <p:scale>
          <a:sx n="84" d="100"/>
          <a:sy n="84" d="100"/>
        </p:scale>
        <p:origin x="-89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EBDF5-F4F8-4C4A-B8C0-98D80B2EEB2B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379D57F-4329-4DC0-99D5-BFE3D318F1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81D7E-625B-45E1-8D02-6C12D38285F6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D36D7-8FB8-4044-A939-5BB98D8439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Овал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7573E-CBDE-4BF1-B844-E63872DBF9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BD929-6EF1-4657-AF08-4D87E63FDF6D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E7A17-57D0-43C4-805D-B906C8D957AD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D9809-FDF2-450E-857B-48F13110CF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726D0-8145-4E0B-8167-4F83CDDD16BA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16FAFE4-5FC0-47C0-AFB6-022A692760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642F2-0ED6-4046-B88F-AD1CEC0CE563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22F9E-F007-443B-8360-0468F3021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оугольник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Овал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Овал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6C56D-CD7A-4171-8A23-EE3AACA58FB7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8A845B71-CC84-4803-9A33-4322724ED5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C654B-494D-416F-A099-732696083AED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AD7B8-9075-4153-98FD-C58424FC4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57BFC-84B7-498C-B727-61709AB0D7C2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308AF7D-42AA-4178-AD3F-0A5F0A942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FA808E9-ED2A-4F01-B797-E436EBC8F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9790F-57B9-405A-AD54-F9E8DA1A120D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8A335-45E9-43EE-98F2-439E6165B8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394F1-F55F-4592-926B-63548C6ABEAE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EE59A9-E51B-4318-9FE2-2099F86E894C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C52FDD-3D1C-43B2-8AF4-7106B9B457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8C438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8C438F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A04DA3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C4652D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8B5D3D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85720" y="2571744"/>
            <a:ext cx="6572296" cy="2857520"/>
          </a:xfrm>
        </p:spPr>
        <p:txBody>
          <a:bodyPr>
            <a:normAutofit/>
          </a:bodyPr>
          <a:lstStyle/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0" dirty="0" err="1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Нало́г</a:t>
            </a:r>
            <a:r>
              <a:rPr lang="ru-RU" b="0" dirty="0" smtClean="0">
                <a:latin typeface="Arial Black" pitchFamily="34" charset="0"/>
              </a:rPr>
              <a:t> — обязательный платёж, взимаемый органами государственной власти различных уровней с организаций и физических лиц в целях финансового обеспечения деятельности государства.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0" dirty="0" smtClean="0">
                <a:latin typeface="Arial Black" pitchFamily="34" charset="0"/>
              </a:rPr>
              <a:t>В расширенном смысле к налогам относят также </a:t>
            </a:r>
            <a:r>
              <a:rPr lang="ru-RU" b="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сборы</a:t>
            </a:r>
            <a:r>
              <a:rPr lang="ru-RU" b="0" dirty="0" smtClean="0">
                <a:latin typeface="Arial Black" pitchFamily="34" charset="0"/>
              </a:rPr>
              <a:t> и </a:t>
            </a:r>
            <a:r>
              <a:rPr lang="ru-RU" b="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пошлины</a:t>
            </a:r>
            <a:r>
              <a:rPr lang="ru-RU" b="0" dirty="0" smtClean="0">
                <a:latin typeface="Arial Black" pitchFamily="34" charset="0"/>
              </a:rPr>
              <a:t>.</a:t>
            </a:r>
            <a:endParaRPr lang="ru-RU" b="0" dirty="0" err="1" smtClean="0">
              <a:latin typeface="Arial Black" pitchFamily="34" charset="0"/>
            </a:endParaRPr>
          </a:p>
        </p:txBody>
      </p:sp>
      <p:sp>
        <p:nvSpPr>
          <p:cNvPr id="13314" name="Заголовок 2"/>
          <p:cNvSpPr>
            <a:spLocks noGrp="1"/>
          </p:cNvSpPr>
          <p:nvPr>
            <p:ph type="title"/>
          </p:nvPr>
        </p:nvSpPr>
        <p:spPr>
          <a:xfrm>
            <a:off x="722313" y="1285875"/>
            <a:ext cx="7772400" cy="771525"/>
          </a:xfrm>
        </p:spPr>
        <p:txBody>
          <a:bodyPr/>
          <a:lstStyle/>
          <a:p>
            <a:r>
              <a:rPr lang="ru-RU" smtClean="0"/>
              <a:t>Сущность понятия налог</a:t>
            </a:r>
          </a:p>
        </p:txBody>
      </p:sp>
      <p:pic>
        <p:nvPicPr>
          <p:cNvPr id="13315" name="Picture 2" descr="http://www.playcast.ru/uploads/2011/06/02/256113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42875"/>
            <a:ext cx="126682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http://lawgarant.com.ua/wp-content/uploads/2015/03/Vsem-dolzh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63" y="2500313"/>
            <a:ext cx="2195512" cy="267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85750" y="2714625"/>
            <a:ext cx="7072313" cy="1285875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ru-RU" cap="none" smtClean="0">
                <a:latin typeface="Calibri" pitchFamily="34" charset="0"/>
              </a:rPr>
              <a:t>КАЖДЫЙ ОБЯЗАН ПЛАТИТЬ ЗАКОННО УСТАНОВЛЕННЫЕ НАЛОГИ И СБОРЫ. ЗАКОНЫ, УСТАНАВЛИВАЮЩИЕ НОВЫЕ НАЛОГИ ИЛИ УХУДШАЮЩИЕ ПОЛОЖЕНИЕ НАЛОГОПЛАТЕЛЬЩИКОВ, ОБРАТНОЙ СИЛЫ НЕ ИМЕЮТ. (КОНСТИТУЦИЯ РФ, СТ. 57)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22313" y="714375"/>
            <a:ext cx="7772400" cy="13430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НАЛОГОВОЕ ЗАКОНОДАТЕЛЬСТВО В РФ</a:t>
            </a:r>
            <a:endParaRPr lang="ru-RU" dirty="0"/>
          </a:p>
        </p:txBody>
      </p:sp>
      <p:pic>
        <p:nvPicPr>
          <p:cNvPr id="14339" name="Picture 2" descr="http://s13.dibi.ru/krasnojarsk/pic_800_600/32626321/891e88984f0a830a7a69d337ac50be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72088" y="4168775"/>
            <a:ext cx="2728912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http://www.gifki.org/data/media/1659/pobeditel-loterei-animatsionnaya-kartinka-000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828675"/>
            <a:ext cx="10668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http://gifki.info/uploads/posts/2017-06/1497030591_2771-sudya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13" y="2643188"/>
            <a:ext cx="169227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8" descr="https://pronedra.ru/upkeep/uploads/2018/01/Podschet-nalogov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88" y="4071938"/>
            <a:ext cx="3214687" cy="214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2"/>
          <p:cNvSpPr>
            <a:spLocks noGrp="1"/>
          </p:cNvSpPr>
          <p:nvPr>
            <p:ph type="title"/>
          </p:nvPr>
        </p:nvSpPr>
        <p:spPr>
          <a:xfrm>
            <a:off x="722313" y="1214438"/>
            <a:ext cx="7772400" cy="842962"/>
          </a:xfrm>
        </p:spPr>
        <p:txBody>
          <a:bodyPr/>
          <a:lstStyle/>
          <a:p>
            <a:r>
              <a:rPr lang="ru-RU" smtClean="0"/>
              <a:t>Классификация налогов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75" y="2857500"/>
          <a:ext cx="7810500" cy="2725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3504"/>
                <a:gridCol w="2603504"/>
                <a:gridCol w="2603504"/>
              </a:tblGrid>
              <a:tr h="5315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 методу взимания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 характеру налоговых ставок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 уровню налоговой системы</a:t>
                      </a:r>
                      <a:endParaRPr lang="ru-RU" dirty="0"/>
                    </a:p>
                  </a:txBody>
                  <a:tcPr/>
                </a:tc>
              </a:tr>
              <a:tr h="531576">
                <a:tc>
                  <a:txBody>
                    <a:bodyPr/>
                    <a:lstStyle/>
                    <a:p>
                      <a:r>
                        <a:rPr lang="ru-RU" dirty="0" smtClean="0"/>
                        <a:t> Прямые налоги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Прогрессивные налоги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Федеральные налоги и сборы </a:t>
                      </a:r>
                      <a:endParaRPr lang="ru-RU" dirty="0"/>
                    </a:p>
                  </a:txBody>
                  <a:tcPr/>
                </a:tc>
              </a:tr>
              <a:tr h="531576">
                <a:tc rowSpan="2"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Косвенные налоги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Пропорциональные налоги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Региональные налоги </a:t>
                      </a:r>
                      <a:endParaRPr lang="ru-RU" dirty="0"/>
                    </a:p>
                  </a:txBody>
                  <a:tcPr/>
                </a:tc>
              </a:tr>
              <a:tr h="53157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Регрессивные налоги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Местные налоги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383" name="Picture 2" descr="http://caswell.ru/assets/images/tax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13" y="285750"/>
            <a:ext cx="1793875" cy="113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4" name="Picture 4" descr="https://st2.depositphotos.com/2896139/8166/v/950/depositphotos_81660702-stock-illustration-businessman-running-from-tax-hamm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14313"/>
            <a:ext cx="15001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5" name="Picture 6" descr="https://thumbs.gfycat.com/ThankfulTanEft-size_restricted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25" y="5608638"/>
            <a:ext cx="3786188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214313" y="571500"/>
            <a:ext cx="2643187" cy="990600"/>
          </a:xfrm>
        </p:spPr>
        <p:txBody>
          <a:bodyPr/>
          <a:lstStyle/>
          <a:p>
            <a:pPr algn="ctr"/>
            <a:r>
              <a:rPr lang="ru-RU" smtClean="0"/>
              <a:t>Классификация налогов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517655"/>
            <a:ext cx="2643206" cy="4768865"/>
          </a:xfrm>
        </p:spPr>
        <p:txBody>
          <a:bodyPr>
            <a:normAutofit fontScale="92500" lnSpcReduction="10000"/>
          </a:bodyPr>
          <a:lstStyle/>
          <a:p>
            <a:pPr fontAlgn="auto">
              <a:buFont typeface="Wingdings 2"/>
              <a:buNone/>
              <a:defRPr/>
            </a:pPr>
            <a:r>
              <a:rPr lang="ru-RU" dirty="0" smtClean="0"/>
              <a:t>1. </a:t>
            </a:r>
            <a:r>
              <a:rPr lang="ru-RU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 методу взимания</a:t>
            </a:r>
          </a:p>
          <a:p>
            <a:pPr fontAlgn="auto">
              <a:buFont typeface="Arial" pitchFamily="34" charset="0"/>
              <a:buChar char="•"/>
              <a:defRPr/>
            </a:pPr>
            <a:r>
              <a:rPr lang="ru-RU" u="sng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Прямые налоги</a:t>
            </a:r>
          </a:p>
          <a:p>
            <a:pPr fontAlgn="auto">
              <a:buFont typeface="Wingdings 2"/>
              <a:buNone/>
              <a:defRPr/>
            </a:pPr>
            <a:r>
              <a:rPr lang="ru-RU" dirty="0" smtClean="0"/>
              <a:t>Особенность - налогоплательщиком и </a:t>
            </a:r>
            <a:r>
              <a:rPr lang="ru-RU" dirty="0" err="1" smtClean="0"/>
              <a:t>налогоносителем</a:t>
            </a:r>
            <a:r>
              <a:rPr lang="ru-RU" dirty="0" smtClean="0"/>
              <a:t> выступает один и тот же агент.</a:t>
            </a:r>
          </a:p>
          <a:p>
            <a:pPr fontAlgn="auto">
              <a:buFont typeface="Arial" pitchFamily="34" charset="0"/>
              <a:buChar char="•"/>
              <a:defRPr/>
            </a:pPr>
            <a:r>
              <a:rPr lang="ru-RU" u="sng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Косвенные налоги</a:t>
            </a:r>
          </a:p>
          <a:p>
            <a:pPr fontAlgn="auto">
              <a:buFont typeface="Arial" pitchFamily="34" charset="0"/>
              <a:buChar char="•"/>
              <a:defRPr/>
            </a:pPr>
            <a:r>
              <a:rPr lang="ru-RU" dirty="0" smtClean="0"/>
              <a:t>Особенность - налогоплательщиком и </a:t>
            </a:r>
            <a:r>
              <a:rPr lang="ru-RU" dirty="0" err="1" smtClean="0"/>
              <a:t>налогоносителем</a:t>
            </a:r>
            <a:r>
              <a:rPr lang="ru-RU" dirty="0" smtClean="0"/>
              <a:t> являются разные агенты. Налогоплательщиком является покупатель товара или услуги, а </a:t>
            </a:r>
            <a:r>
              <a:rPr lang="ru-RU" dirty="0" err="1" smtClean="0"/>
              <a:t>налогоносителем</a:t>
            </a:r>
            <a:r>
              <a:rPr lang="ru-RU" dirty="0" smtClean="0"/>
              <a:t> – фирма, которая произвела этот товар или услугу.</a:t>
            </a:r>
            <a:endParaRPr lang="ru-RU" u="sng" dirty="0" smtClean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857488" y="714356"/>
            <a:ext cx="6143668" cy="5214974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u="sng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Прямые налоги  </a:t>
            </a:r>
            <a:r>
              <a:rPr lang="ru-RU" sz="1600" dirty="0" smtClean="0"/>
              <a:t>взимаются с доходов или имущества налогоплательщика.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600" dirty="0" smtClean="0"/>
              <a:t>подоходный налог(13 %)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600" dirty="0" smtClean="0"/>
              <a:t>налог на прибыль организаций(20 %)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600" dirty="0" smtClean="0"/>
              <a:t>налог на добычу полезных ископаемых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600" dirty="0" smtClean="0"/>
              <a:t>транспортный налог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600" dirty="0" smtClean="0"/>
              <a:t>налог на имущество организаций и физических лиц.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</a:t>
            </a:r>
            <a:r>
              <a:rPr lang="ru-RU" sz="2800" u="sng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Косвенные налоги </a:t>
            </a:r>
            <a:r>
              <a:rPr lang="ru-RU" sz="1600" dirty="0" smtClean="0"/>
              <a:t>взимаются с товаров и услуг, включаются в цену продукции и оплачивается ее потребителями.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600" dirty="0" smtClean="0"/>
              <a:t>акцизы на отдельные виды товаров (сигареты, алкоголь, нефтепродукты, автомобили)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600" dirty="0" smtClean="0"/>
              <a:t>налог на добавленную стоимость (НДС)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600" dirty="0" smtClean="0"/>
              <a:t>таможенные пошлины.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6388" name="Picture 4" descr="https://zhazhda.biz/wp-content/uploads/2016/03/Kak-podavat-nulevuyu-nalogovuyu-deklaraciyu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7963" y="4429125"/>
            <a:ext cx="2386012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2" descr="https://tse4.mm.bing.net/th?id=OIP.tMmR0NdEr8ASH6hcTLPtVwHaF9&amp;w=204&amp;h=164&amp;c=7&amp;o=5&amp;pid=1.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75" y="1214438"/>
            <a:ext cx="1785938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https://prosobstvennost.ru/wp-content/uploads/2017/08/mozhno-li-poluchit-kredit-dlja-ip-bez-zaloga-i-poruchitelj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5" y="5072063"/>
            <a:ext cx="1643063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214313" y="571500"/>
            <a:ext cx="2643187" cy="990600"/>
          </a:xfrm>
        </p:spPr>
        <p:txBody>
          <a:bodyPr/>
          <a:lstStyle/>
          <a:p>
            <a:pPr algn="ctr"/>
            <a:r>
              <a:rPr lang="ru-RU" smtClean="0"/>
              <a:t>Классификация налогов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517655"/>
            <a:ext cx="2786082" cy="4768865"/>
          </a:xfrm>
        </p:spPr>
        <p:txBody>
          <a:bodyPr>
            <a:normAutofit lnSpcReduction="10000"/>
          </a:bodyPr>
          <a:lstStyle/>
          <a:p>
            <a:pPr fontAlgn="auto">
              <a:buFont typeface="Wingdings 2"/>
              <a:buNone/>
              <a:defRPr/>
            </a:pPr>
            <a:r>
              <a:rPr lang="ru-RU" dirty="0" smtClean="0"/>
              <a:t>2. </a:t>
            </a:r>
            <a:r>
              <a:rPr lang="ru-RU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 характеру налоговых ставок</a:t>
            </a:r>
          </a:p>
          <a:p>
            <a:pPr fontAlgn="auto">
              <a:buFont typeface="Arial" pitchFamily="34" charset="0"/>
              <a:buChar char="•"/>
              <a:defRPr/>
            </a:pPr>
            <a:r>
              <a:rPr lang="ru-RU" u="sng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Прогрессивные налоги </a:t>
            </a:r>
            <a:r>
              <a:rPr lang="ru-RU" dirty="0" smtClean="0"/>
              <a:t>– это налоги, ставки которых возрастают по мере роста величины объекта налогообложения.</a:t>
            </a:r>
          </a:p>
          <a:p>
            <a:pPr fontAlgn="auto">
              <a:buFont typeface="Arial" pitchFamily="34" charset="0"/>
              <a:buChar char="•"/>
              <a:defRPr/>
            </a:pPr>
            <a:r>
              <a:rPr lang="ru-RU" u="sng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Пропорциональные налоги </a:t>
            </a:r>
            <a:r>
              <a:rPr lang="ru-RU" dirty="0" smtClean="0"/>
              <a:t>– это налоги, ставки которых являются неизменными вне зависимости от величины объекта налогообложения.</a:t>
            </a:r>
          </a:p>
          <a:p>
            <a:pPr fontAlgn="auto">
              <a:buFont typeface="Arial" pitchFamily="34" charset="0"/>
              <a:buChar char="•"/>
              <a:defRPr/>
            </a:pPr>
            <a:r>
              <a:rPr lang="ru-RU" u="sng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Регрессивные налоги </a:t>
            </a:r>
            <a:r>
              <a:rPr lang="ru-RU" dirty="0" smtClean="0"/>
              <a:t>– это налоги, ставки которых уменьшаются по мере роста величины объекта налогообложения.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857488" y="685800"/>
            <a:ext cx="6143668" cy="54102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u="sng" dirty="0" smtClean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2857488" y="642918"/>
            <a:ext cx="6143668" cy="5410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ru-RU" sz="2800" u="sng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Прогрессивные налоги 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defRPr/>
            </a:pPr>
            <a:r>
              <a:rPr lang="ru-RU" dirty="0">
                <a:latin typeface="+mn-lt"/>
                <a:cs typeface="+mn-cs"/>
              </a:rPr>
              <a:t>способствует перераспределению доходов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ru-RU" sz="2800" u="sng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Пропорциональные налоги 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defRPr/>
            </a:pPr>
            <a:r>
              <a:rPr lang="ru-RU" dirty="0">
                <a:latin typeface="+mn-lt"/>
                <a:cs typeface="+mn-cs"/>
              </a:rPr>
              <a:t>налог на прибыль организаций.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endParaRPr lang="ru-RU" u="sng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+mn-lt"/>
              <a:cs typeface="+mn-cs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ru-RU" sz="2800" u="sng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Регрессивные налоги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ru-RU" dirty="0">
                <a:latin typeface="+mn-lt"/>
                <a:cs typeface="+mn-cs"/>
              </a:rPr>
              <a:t>преследует, в первую очередь, цели вывода «из </a:t>
            </a:r>
            <a:r>
              <a:rPr lang="ru-RU" dirty="0">
                <a:latin typeface="+mn-lt"/>
                <a:cs typeface="+mn-cs"/>
              </a:rPr>
              <a:t>тени»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ru-RU" dirty="0">
                <a:latin typeface="+mn-lt"/>
                <a:cs typeface="+mn-cs"/>
              </a:rPr>
              <a:t>доходов </a:t>
            </a:r>
            <a:r>
              <a:rPr lang="ru-RU" dirty="0">
                <a:latin typeface="+mn-lt"/>
                <a:cs typeface="+mn-cs"/>
              </a:rPr>
              <a:t>состоятельных граждан.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17413" name="Picture 2" descr="https://zhazhda.biz/wp-content/uploads/2017/02/Optimizaciya-naloga-na-pribyl-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833813"/>
            <a:ext cx="4310062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4" descr="https://otvet.imgsmail.ru/download/f066e87df846d62c405ee2eb2e169ee3_h-32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8" y="4000500"/>
            <a:ext cx="13573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214313" y="571500"/>
            <a:ext cx="2643187" cy="990600"/>
          </a:xfrm>
        </p:spPr>
        <p:txBody>
          <a:bodyPr/>
          <a:lstStyle/>
          <a:p>
            <a:pPr algn="ctr"/>
            <a:r>
              <a:rPr lang="ru-RU" smtClean="0"/>
              <a:t>Классификация налогов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517655"/>
            <a:ext cx="2643206" cy="4768865"/>
          </a:xfrm>
        </p:spPr>
        <p:txBody>
          <a:bodyPr>
            <a:normAutofit fontScale="85000" lnSpcReduction="10000"/>
          </a:bodyPr>
          <a:lstStyle/>
          <a:p>
            <a:pPr fontAlgn="auto">
              <a:buFont typeface="Wingdings 2"/>
              <a:buNone/>
              <a:defRPr/>
            </a:pPr>
            <a:r>
              <a:rPr lang="ru-RU" dirty="0" smtClean="0"/>
              <a:t>3. </a:t>
            </a:r>
            <a:r>
              <a:rPr lang="ru-RU" sz="17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 уровню налоговой системы</a:t>
            </a:r>
          </a:p>
          <a:p>
            <a:pPr fontAlgn="auto">
              <a:buFont typeface="Arial" pitchFamily="34" charset="0"/>
              <a:buChar char="•"/>
              <a:defRPr/>
            </a:pPr>
            <a:r>
              <a:rPr lang="ru-RU" u="sng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Федеральные налоги и сборы  </a:t>
            </a:r>
            <a:r>
              <a:rPr lang="ru-RU" dirty="0" smtClean="0"/>
              <a:t>обязательны к уплате на всей территории России. </a:t>
            </a:r>
          </a:p>
          <a:p>
            <a:pPr fontAlgn="auto">
              <a:buFont typeface="Arial" pitchFamily="34" charset="0"/>
              <a:buChar char="•"/>
              <a:defRPr/>
            </a:pPr>
            <a:r>
              <a:rPr lang="ru-RU" u="sng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Региональные налоги </a:t>
            </a:r>
            <a:r>
              <a:rPr lang="ru-RU" dirty="0" smtClean="0"/>
              <a:t>вводятся субъектами РФ и обязательны к уплате на территории соответствующих субъектов РФ.</a:t>
            </a:r>
          </a:p>
          <a:p>
            <a:pPr fontAlgn="auto">
              <a:buFont typeface="Arial" pitchFamily="34" charset="0"/>
              <a:buChar char="•"/>
              <a:defRPr/>
            </a:pPr>
            <a:r>
              <a:rPr lang="ru-RU" u="sng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Местные налоги </a:t>
            </a:r>
            <a:r>
              <a:rPr lang="ru-RU" dirty="0" err="1" smtClean="0"/>
              <a:t>налоги</a:t>
            </a:r>
            <a:r>
              <a:rPr lang="ru-RU" dirty="0" smtClean="0"/>
              <a:t>, которые установлены Налоговым кодексом РФ и нормативными правовыми актами представительных органов муниципальных образований и обязательны к уплате на территориях соответствующих местных образований.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857488" y="571480"/>
            <a:ext cx="6143668" cy="5572164"/>
          </a:xfrm>
        </p:spPr>
        <p:txBody>
          <a:bodyPr>
            <a:normAutofit fontScale="55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100" u="sng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Федеральные налоги и сборы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dirty="0" smtClean="0"/>
              <a:t>налог на добавленную стоимость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dirty="0" smtClean="0"/>
              <a:t>акцизы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dirty="0" smtClean="0"/>
              <a:t>налог на доходы физических лиц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dirty="0" smtClean="0"/>
              <a:t>налог на прибыль организаций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dirty="0" smtClean="0"/>
              <a:t>сборы за пользование объектами животного мира и за пользование объектами водных биологических ресурсов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dirty="0" smtClean="0"/>
              <a:t>водный налог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dirty="0" smtClean="0"/>
              <a:t>налог на добычу полезных ископаемых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dirty="0" smtClean="0"/>
              <a:t>государственная пошлина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100" u="sng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Региональные налоги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dirty="0" smtClean="0"/>
              <a:t>налог на имущество организаций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dirty="0" smtClean="0"/>
              <a:t>транспортный налог.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dirty="0" smtClean="0"/>
              <a:t>налог на игорный бизнес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5100" u="sng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Местные налоги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dirty="0" smtClean="0"/>
              <a:t>земельный налог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dirty="0" smtClean="0"/>
              <a:t>налог на имущество физических лиц.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dirty="0" smtClean="0"/>
              <a:t>по субъекту уплаты известны налоги с юридических лиц, физических лиц, тех и других.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900" dirty="0" smtClean="0"/>
              <a:t>по объекту налогообложения различают налоги на прибыль, доходы, имущество и др.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u="sng" dirty="0" smtClean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8436" name="Picture 2" descr="https://st2.depositphotos.com/1583745/6252/v/950/depositphotos_62525765-stock-illustration-businessman-running-away-from-ta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3714750"/>
            <a:ext cx="1935163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3"/>
          <p:cNvSpPr>
            <a:spLocks noGrp="1"/>
          </p:cNvSpPr>
          <p:nvPr>
            <p:ph sz="quarter" idx="2"/>
          </p:nvPr>
        </p:nvSpPr>
        <p:spPr>
          <a:xfrm>
            <a:off x="214313" y="2357438"/>
            <a:ext cx="4286250" cy="3929062"/>
          </a:xfrm>
        </p:spPr>
        <p:txBody>
          <a:bodyPr/>
          <a:lstStyle/>
          <a:p>
            <a:r>
              <a:rPr lang="ru-RU" smtClean="0"/>
              <a:t>Фискальная – </a:t>
            </a:r>
            <a:r>
              <a:rPr lang="ru-RU" sz="1800" smtClean="0"/>
              <a:t>финансирование государственных расходов;</a:t>
            </a:r>
          </a:p>
          <a:p>
            <a:r>
              <a:rPr lang="ru-RU" smtClean="0"/>
              <a:t>Социальная – </a:t>
            </a:r>
            <a:r>
              <a:rPr lang="ru-RU" sz="1800" smtClean="0"/>
              <a:t>поддержание социального равновесия путем сглаживания неравенства в доходах;</a:t>
            </a:r>
          </a:p>
          <a:p>
            <a:r>
              <a:rPr lang="ru-RU" smtClean="0"/>
              <a:t>Регулирующая – </a:t>
            </a:r>
            <a:r>
              <a:rPr lang="ru-RU" sz="1800" smtClean="0"/>
              <a:t>сглаживание циклических колебаний и стимулирование экономического роста;</a:t>
            </a:r>
          </a:p>
          <a:p>
            <a:endParaRPr lang="ru-RU" smtClean="0"/>
          </a:p>
        </p:txBody>
      </p:sp>
      <p:sp>
        <p:nvSpPr>
          <p:cNvPr id="19458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Функции налогов</a:t>
            </a:r>
            <a:endParaRPr lang="ru-RU" smtClean="0"/>
          </a:p>
        </p:txBody>
      </p:sp>
      <p:sp>
        <p:nvSpPr>
          <p:cNvPr id="13" name="Содержимое 3"/>
          <p:cNvSpPr>
            <a:spLocks noGrp="1"/>
          </p:cNvSpPr>
          <p:nvPr>
            <p:ph sz="quarter" idx="2"/>
          </p:nvPr>
        </p:nvSpPr>
        <p:spPr>
          <a:xfrm>
            <a:off x="4572000" y="2428875"/>
            <a:ext cx="4357688" cy="3929063"/>
          </a:xfrm>
        </p:spPr>
        <p:txBody>
          <a:bodyPr>
            <a:normAutofit fontScale="70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900" dirty="0" smtClean="0"/>
              <a:t>Распределительная – </a:t>
            </a:r>
            <a:r>
              <a:rPr lang="ru-RU" sz="2600" dirty="0" smtClean="0"/>
              <a:t>распределение аккумулированных средств между экономическими агентами: государством, отраслями экономики, регионами, муниципальными образованиями, юридическими и физическими лицами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900" dirty="0" smtClean="0"/>
              <a:t>Контрольная – </a:t>
            </a:r>
            <a:r>
              <a:rPr lang="ru-RU" sz="2600" dirty="0" smtClean="0"/>
              <a:t>налоговая система позволяет государству контролировать финансово-хозяйственную деятельность и доходы организаций и граждан.</a:t>
            </a:r>
            <a:endParaRPr lang="ru-RU" sz="2600" dirty="0"/>
          </a:p>
        </p:txBody>
      </p:sp>
      <p:pic>
        <p:nvPicPr>
          <p:cNvPr id="19460" name="Picture 2" descr="https://pp.userapi.com/c840320/v840320615/53169/OtqONX-1mx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39713"/>
            <a:ext cx="2214562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4" descr="http://thetaxdoctorofcolumbus.com/wp-content/blogs.dir/26837/files/2017/08/166606694-4g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8813" y="214313"/>
            <a:ext cx="1778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Пример из истории</a:t>
            </a:r>
          </a:p>
        </p:txBody>
      </p:sp>
      <p:pic>
        <p:nvPicPr>
          <p:cNvPr id="21506" name="Picture 2" descr="фото 1"/>
          <p:cNvPicPr>
            <a:picLocks noChangeAspect="1" noChangeArrowheads="1"/>
          </p:cNvPicPr>
          <p:nvPr/>
        </p:nvPicPr>
        <p:blipFill>
          <a:blip r:embed="rId2" cstate="print"/>
          <a:srcRect l="22461" r="24805"/>
          <a:stretch>
            <a:fillRect/>
          </a:stretch>
        </p:blipFill>
        <p:spPr bwMode="auto">
          <a:xfrm>
            <a:off x="285720" y="2214554"/>
            <a:ext cx="3857652" cy="3810000"/>
          </a:xfrm>
          <a:prstGeom prst="teardrop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>
            <a:off x="3357563" y="1500188"/>
            <a:ext cx="3929062" cy="1500187"/>
          </a:xfrm>
          <a:prstGeom prst="wedgeEllipseCallout">
            <a:avLst>
              <a:gd name="adj1" fmla="val -38847"/>
              <a:gd name="adj2" fmla="val 859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43306" y="1992475"/>
            <a:ext cx="3361498" cy="5078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rgbClr val="53548A"/>
              </a:buClr>
              <a:buSzPct val="85000"/>
              <a:defRPr/>
            </a:pPr>
            <a:r>
              <a:rPr lang="ru-RU" sz="2700" dirty="0">
                <a:solidFill>
                  <a:prstClr val="black"/>
                </a:solidFill>
              </a:rPr>
              <a:t>Брейся или </a:t>
            </a:r>
            <a:r>
              <a:rPr lang="ru-RU" sz="2700" dirty="0">
                <a:solidFill>
                  <a:prstClr val="black"/>
                </a:solidFill>
              </a:rPr>
              <a:t>плати!</a:t>
            </a:r>
            <a:endParaRPr lang="ru-RU" sz="2700" dirty="0">
              <a:solidFill>
                <a:prstClr val="black"/>
              </a:solidFill>
            </a:endParaRPr>
          </a:p>
        </p:txBody>
      </p:sp>
      <p:pic>
        <p:nvPicPr>
          <p:cNvPr id="20487" name="Picture 4" descr="http://multator.ru/preview/l3ilN0MX7a2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500" y="3571875"/>
            <a:ext cx="48577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360</TotalTime>
  <Words>127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8</vt:i4>
      </vt:variant>
    </vt:vector>
  </HeadingPairs>
  <TitlesOfParts>
    <vt:vector size="25" baseType="lpstr">
      <vt:lpstr>Georgia</vt:lpstr>
      <vt:lpstr>Arial</vt:lpstr>
      <vt:lpstr>Wingdings 2</vt:lpstr>
      <vt:lpstr>Wingdings</vt:lpstr>
      <vt:lpstr>Calibri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Сущность понятия налог</vt:lpstr>
      <vt:lpstr>НАЛОГОВОЕ ЗАКОНОДАТЕЛЬСТВО В РФ</vt:lpstr>
      <vt:lpstr>Классификация налогов</vt:lpstr>
      <vt:lpstr>Классификация налогов</vt:lpstr>
      <vt:lpstr>Классификация налогов</vt:lpstr>
      <vt:lpstr>Классификация налогов</vt:lpstr>
      <vt:lpstr>Функции налогов</vt:lpstr>
      <vt:lpstr>Пример из истории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Налоги</dc:title>
  <dc:creator>Татьяна</dc:creator>
  <cp:lastModifiedBy>БЕРИНГА</cp:lastModifiedBy>
  <cp:revision>29</cp:revision>
  <dcterms:created xsi:type="dcterms:W3CDTF">2018-10-16T15:26:12Z</dcterms:created>
  <dcterms:modified xsi:type="dcterms:W3CDTF">2021-10-20T15:38:54Z</dcterms:modified>
</cp:coreProperties>
</file>