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73" autoAdjust="0"/>
  </p:normalViewPr>
  <p:slideViewPr>
    <p:cSldViewPr>
      <p:cViewPr varScale="1">
        <p:scale>
          <a:sx n="50" d="100"/>
          <a:sy n="50" d="100"/>
        </p:scale>
        <p:origin x="-1494" y="-90"/>
      </p:cViewPr>
      <p:guideLst>
        <p:guide orient="horz" pos="2160"/>
        <p:guide pos="2880"/>
      </p:guideLst>
    </p:cSldViewPr>
  </p:slideViewPr>
  <p:outlineViewPr>
    <p:cViewPr>
      <p:scale>
        <a:sx n="33" d="100"/>
        <a:sy n="33" d="100"/>
      </p:scale>
      <p:origin x="60" y="43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B4C71EC6-210F-42DE-9C53-41977AD35B3D}" type="datetimeFigureOut">
              <a:rPr lang="ru-RU" smtClean="0"/>
              <a:pPr/>
              <a:t>25.10.2022</a:t>
            </a:fld>
            <a:endParaRPr lang="ru-RU"/>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B19B0651-EE4F-4900-A07F-96A6BFA9D0F0}" type="slidenum">
              <a:rPr lang="ru-RU" smtClean="0"/>
              <a:pPr/>
              <a:t>‹#›</a:t>
            </a:fld>
            <a:endParaRPr lang="ru-RU"/>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ru-RU"/>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Date Placeholder 8"/>
          <p:cNvSpPr>
            <a:spLocks noGrp="1"/>
          </p:cNvSpPr>
          <p:nvPr>
            <p:ph type="dt" sz="half" idx="10"/>
          </p:nvPr>
        </p:nvSpPr>
        <p:spPr/>
        <p:txBody>
          <a:bodyPr/>
          <a:lstStyle>
            <a:lvl1pPr>
              <a:defRPr>
                <a:solidFill>
                  <a:srgbClr val="FFFFFF"/>
                </a:solidFill>
              </a:defRPr>
            </a:lvl1pPr>
          </a:lstStyle>
          <a:p>
            <a:fld id="{B4C71EC6-210F-42DE-9C53-41977AD35B3D}" type="datetimeFigureOut">
              <a:rPr lang="ru-RU" smtClean="0"/>
              <a:pPr/>
              <a:t>25.10.2022</a:t>
            </a:fld>
            <a:endParaRPr lang="ru-RU"/>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B19B0651-EE4F-4900-A07F-96A6BFA9D0F0}" type="slidenum">
              <a:rPr lang="ru-RU" smtClean="0"/>
              <a:pPr/>
              <a:t>‹#›</a:t>
            </a:fld>
            <a:endParaRPr lang="ru-RU"/>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ru-RU"/>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
        <p:nvSpPr>
          <p:cNvPr id="6" name="Title 5"/>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B19B0651-EE4F-4900-A07F-96A6BFA9D0F0}" type="slidenum">
              <a:rPr lang="ru-RU" smtClean="0"/>
              <a:pPr/>
              <a:t>‹#›</a:t>
            </a:fld>
            <a:endParaRPr lang="ru-RU"/>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ru-RU" smtClean="0"/>
              <a:t>Образец заголовка</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ru-RU" smtClean="0"/>
              <a:t>Образец 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B4C71EC6-210F-42DE-9C53-41977AD35B3D}" type="datetimeFigureOut">
              <a:rPr lang="ru-RU" smtClean="0"/>
              <a:pPr/>
              <a:t>25.10.2022</a:t>
            </a:fld>
            <a:endParaRPr lang="ru-RU"/>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ru-RU"/>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420888"/>
            <a:ext cx="6324600" cy="1828800"/>
          </a:xfrm>
        </p:spPr>
        <p:txBody>
          <a:bodyPr/>
          <a:lstStyle/>
          <a:p>
            <a:r>
              <a:rPr lang="ru-RU" sz="4800" dirty="0"/>
              <a:t>Первая помощь при переломах. Оказание помощи при синдроме длительного сдавления.</a:t>
            </a:r>
          </a:p>
        </p:txBody>
      </p:sp>
    </p:spTree>
    <p:extLst>
      <p:ext uri="{BB962C8B-B14F-4D97-AF65-F5344CB8AC3E}">
        <p14:creationId xmlns:p14="http://schemas.microsoft.com/office/powerpoint/2010/main" xmlns="" val="365827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marL="45720" indent="0" algn="just">
              <a:buNone/>
            </a:pPr>
            <a:r>
              <a:rPr lang="ru-RU" sz="2400" dirty="0" smtClean="0"/>
              <a:t>- </a:t>
            </a:r>
            <a:r>
              <a:rPr lang="ru-RU" sz="2400" dirty="0"/>
              <a:t>закрытая тупая травма, при которой наступает ишемия мягких тканей без анатомического разрушения. Мышечная ткань выдерживает сдавливание без разрушения до 10 кг/см²</a:t>
            </a:r>
            <a:r>
              <a:rPr lang="ru-RU" sz="2400" dirty="0" smtClean="0"/>
              <a:t>.</a:t>
            </a:r>
            <a:endParaRPr lang="ru-RU" sz="2400" dirty="0"/>
          </a:p>
        </p:txBody>
      </p:sp>
      <p:sp>
        <p:nvSpPr>
          <p:cNvPr id="3" name="Заголовок 2"/>
          <p:cNvSpPr>
            <a:spLocks noGrp="1"/>
          </p:cNvSpPr>
          <p:nvPr>
            <p:ph type="title"/>
          </p:nvPr>
        </p:nvSpPr>
        <p:spPr/>
        <p:txBody>
          <a:bodyPr/>
          <a:lstStyle/>
          <a:p>
            <a:r>
              <a:rPr lang="ru-RU" dirty="0"/>
              <a:t>Сдавление</a:t>
            </a:r>
          </a:p>
        </p:txBody>
      </p:sp>
    </p:spTree>
    <p:extLst>
      <p:ext uri="{BB962C8B-B14F-4D97-AF65-F5344CB8AC3E}">
        <p14:creationId xmlns:p14="http://schemas.microsoft.com/office/powerpoint/2010/main" xmlns="" val="1169985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80999" y="1719070"/>
            <a:ext cx="8407893" cy="4662257"/>
          </a:xfrm>
        </p:spPr>
        <p:txBody>
          <a:bodyPr>
            <a:normAutofit/>
          </a:bodyPr>
          <a:lstStyle/>
          <a:p>
            <a:pPr marL="45720" indent="0">
              <a:buNone/>
            </a:pPr>
            <a:r>
              <a:rPr lang="ru-RU" sz="2400" dirty="0" smtClean="0"/>
              <a:t>- </a:t>
            </a:r>
            <a:r>
              <a:rPr lang="ru-RU" sz="2400" dirty="0"/>
              <a:t>Оценить обстановку (безопасность);</a:t>
            </a:r>
          </a:p>
          <a:p>
            <a:pPr marL="45720" indent="0">
              <a:buNone/>
            </a:pPr>
            <a:r>
              <a:rPr lang="ru-RU" sz="2400" dirty="0"/>
              <a:t>- Освободить всех, кого можно, от сдавливания;</a:t>
            </a:r>
          </a:p>
          <a:p>
            <a:pPr marL="45720" indent="0">
              <a:buNone/>
            </a:pPr>
            <a:r>
              <a:rPr lang="ru-RU" sz="2400" dirty="0"/>
              <a:t>- Вызвать «03»;</a:t>
            </a:r>
          </a:p>
          <a:p>
            <a:pPr marL="45720" indent="0">
              <a:buNone/>
            </a:pPr>
            <a:r>
              <a:rPr lang="ru-RU" sz="2400" dirty="0"/>
              <a:t>- Обезболить по возможности;</a:t>
            </a:r>
          </a:p>
          <a:p>
            <a:pPr marL="45720" indent="0">
              <a:buNone/>
            </a:pPr>
            <a:r>
              <a:rPr lang="ru-RU" sz="2400" dirty="0"/>
              <a:t>- Выполнить иммобилизацию;</a:t>
            </a:r>
          </a:p>
          <a:p>
            <a:pPr marL="45720" indent="0">
              <a:buNone/>
            </a:pPr>
            <a:r>
              <a:rPr lang="ru-RU" sz="2400" dirty="0"/>
              <a:t>- Контролировать состояние пострадавшего;</a:t>
            </a:r>
          </a:p>
          <a:p>
            <a:pPr marL="45720" indent="0">
              <a:buNone/>
            </a:pPr>
            <a:r>
              <a:rPr lang="ru-RU" sz="2400" dirty="0"/>
              <a:t>- Передать «03</a:t>
            </a:r>
            <a:r>
              <a:rPr lang="ru-RU" sz="2400" dirty="0" smtClean="0"/>
              <a:t>».</a:t>
            </a:r>
            <a:endParaRPr lang="ru-RU" sz="2400" dirty="0"/>
          </a:p>
        </p:txBody>
      </p:sp>
      <p:sp>
        <p:nvSpPr>
          <p:cNvPr id="3" name="Заголовок 2"/>
          <p:cNvSpPr>
            <a:spLocks noGrp="1"/>
          </p:cNvSpPr>
          <p:nvPr>
            <p:ph type="title"/>
          </p:nvPr>
        </p:nvSpPr>
        <p:spPr>
          <a:xfrm>
            <a:off x="395536" y="548680"/>
            <a:ext cx="8381260" cy="1054394"/>
          </a:xfrm>
        </p:spPr>
        <p:txBody>
          <a:bodyPr/>
          <a:lstStyle/>
          <a:p>
            <a:r>
              <a:rPr lang="ru-RU" sz="2800" dirty="0"/>
              <a:t>Первая помощь при синдроме длительного сдавливания в первые два часа</a:t>
            </a:r>
            <a:r>
              <a:rPr lang="ru-RU" sz="2800" dirty="0" smtClean="0"/>
              <a:t>:</a:t>
            </a:r>
            <a:r>
              <a:rPr lang="ru-RU" dirty="0"/>
              <a:t/>
            </a:r>
            <a:br>
              <a:rPr lang="ru-RU" dirty="0"/>
            </a:br>
            <a:endParaRPr lang="ru-RU" dirty="0"/>
          </a:p>
        </p:txBody>
      </p:sp>
    </p:spTree>
    <p:extLst>
      <p:ext uri="{BB962C8B-B14F-4D97-AF65-F5344CB8AC3E}">
        <p14:creationId xmlns:p14="http://schemas.microsoft.com/office/powerpoint/2010/main" xmlns="" val="3891996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80999" y="1719070"/>
            <a:ext cx="8407893" cy="4806273"/>
          </a:xfrm>
        </p:spPr>
        <p:txBody>
          <a:bodyPr>
            <a:normAutofit/>
          </a:bodyPr>
          <a:lstStyle/>
          <a:p>
            <a:pPr marL="45720" indent="0">
              <a:buNone/>
            </a:pPr>
            <a:r>
              <a:rPr lang="ru-RU" sz="2400" dirty="0" smtClean="0"/>
              <a:t>- </a:t>
            </a:r>
            <a:r>
              <a:rPr lang="ru-RU" sz="2400" dirty="0"/>
              <a:t>Оценить обстановку (безопасность);</a:t>
            </a:r>
          </a:p>
          <a:p>
            <a:pPr marL="45720" indent="0">
              <a:buNone/>
            </a:pPr>
            <a:r>
              <a:rPr lang="ru-RU" sz="2400" dirty="0"/>
              <a:t>- Вызвать «03»;</a:t>
            </a:r>
          </a:p>
          <a:p>
            <a:pPr marL="45720" indent="0">
              <a:buNone/>
            </a:pPr>
            <a:r>
              <a:rPr lang="ru-RU" sz="2400" dirty="0"/>
              <a:t>- Наложить жгут под не освобожденную часть конечности;</a:t>
            </a:r>
          </a:p>
          <a:p>
            <a:pPr marL="45720" indent="0">
              <a:buNone/>
            </a:pPr>
            <a:r>
              <a:rPr lang="ru-RU" sz="2400" dirty="0"/>
              <a:t>- Освободить конечность;</a:t>
            </a:r>
          </a:p>
          <a:p>
            <a:pPr marL="45720" indent="0">
              <a:buNone/>
            </a:pPr>
            <a:r>
              <a:rPr lang="ru-RU" sz="2400" dirty="0"/>
              <a:t>- Выполнить тугое </a:t>
            </a:r>
            <a:r>
              <a:rPr lang="ru-RU" sz="2400" dirty="0" err="1"/>
              <a:t>бинтование</a:t>
            </a:r>
            <a:r>
              <a:rPr lang="ru-RU" sz="2400" dirty="0"/>
              <a:t> конечности от жгута вниз;</a:t>
            </a:r>
          </a:p>
          <a:p>
            <a:pPr marL="45720" indent="0">
              <a:buNone/>
            </a:pPr>
            <a:r>
              <a:rPr lang="ru-RU" sz="2400" dirty="0"/>
              <a:t>- Снять жгут;</a:t>
            </a:r>
          </a:p>
          <a:p>
            <a:pPr marL="45720" indent="0">
              <a:buNone/>
            </a:pPr>
            <a:r>
              <a:rPr lang="ru-RU" sz="2400" dirty="0"/>
              <a:t>- Провести иммобилизацию;</a:t>
            </a:r>
          </a:p>
          <a:p>
            <a:pPr marL="45720" indent="0">
              <a:buNone/>
            </a:pPr>
            <a:r>
              <a:rPr lang="ru-RU" sz="2400" dirty="0"/>
              <a:t>- Контролировать состояние пострадавшего;</a:t>
            </a:r>
          </a:p>
          <a:p>
            <a:pPr marL="45720" indent="0">
              <a:buNone/>
            </a:pPr>
            <a:r>
              <a:rPr lang="ru-RU" sz="2400" dirty="0"/>
              <a:t>- Передать «03».</a:t>
            </a:r>
          </a:p>
          <a:p>
            <a:pPr marL="45720" indent="0">
              <a:buNone/>
            </a:pPr>
            <a:endParaRPr lang="ru-RU" dirty="0"/>
          </a:p>
        </p:txBody>
      </p:sp>
      <p:sp>
        <p:nvSpPr>
          <p:cNvPr id="3" name="Заголовок 2"/>
          <p:cNvSpPr>
            <a:spLocks noGrp="1"/>
          </p:cNvSpPr>
          <p:nvPr>
            <p:ph type="title"/>
          </p:nvPr>
        </p:nvSpPr>
        <p:spPr>
          <a:xfrm>
            <a:off x="395536" y="260648"/>
            <a:ext cx="8381260" cy="1054394"/>
          </a:xfrm>
        </p:spPr>
        <p:txBody>
          <a:bodyPr/>
          <a:lstStyle/>
          <a:p>
            <a:r>
              <a:rPr lang="ru-RU" dirty="0"/>
              <a:t>Первая помощь после двух часов сдавливания</a:t>
            </a:r>
            <a:r>
              <a:rPr lang="ru-RU" dirty="0" smtClean="0"/>
              <a:t>:</a:t>
            </a:r>
            <a:endParaRPr lang="ru-RU" dirty="0"/>
          </a:p>
        </p:txBody>
      </p:sp>
    </p:spTree>
    <p:extLst>
      <p:ext uri="{BB962C8B-B14F-4D97-AF65-F5344CB8AC3E}">
        <p14:creationId xmlns:p14="http://schemas.microsoft.com/office/powerpoint/2010/main" xmlns="" val="2899206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45720" indent="0" algn="just">
              <a:buNone/>
            </a:pPr>
            <a:r>
              <a:rPr lang="ru-RU" sz="2400" dirty="0" smtClean="0"/>
              <a:t>– </a:t>
            </a:r>
            <a:r>
              <a:rPr lang="ru-RU" sz="2400" dirty="0"/>
              <a:t>повреждение кости с нарушением ее целостности. Травматические переломы разделяют на открытые (есть повреждения кожи в зоне перелома) и закрытые (кожный покров не нарушен).</a:t>
            </a:r>
          </a:p>
          <a:p>
            <a:pPr algn="just">
              <a:buFontTx/>
              <a:buChar char="-"/>
            </a:pPr>
            <a:endParaRPr lang="ru-RU" sz="2400" dirty="0"/>
          </a:p>
          <a:p>
            <a:pPr marL="45720" indent="0" algn="just">
              <a:buNone/>
            </a:pPr>
            <a:r>
              <a:rPr lang="ru-RU" sz="2400" dirty="0"/>
              <a:t>При открытом переломе травма не вызывает сомнений. Закрытый перелом не так очевиден, особенно, если он неполный, когда нарушается часть поперечника кости, чаще в виде трещины.</a:t>
            </a:r>
          </a:p>
        </p:txBody>
      </p:sp>
      <p:sp>
        <p:nvSpPr>
          <p:cNvPr id="2" name="Заголовок 1"/>
          <p:cNvSpPr>
            <a:spLocks noGrp="1"/>
          </p:cNvSpPr>
          <p:nvPr>
            <p:ph type="title"/>
          </p:nvPr>
        </p:nvSpPr>
        <p:spPr/>
        <p:txBody>
          <a:bodyPr/>
          <a:lstStyle/>
          <a:p>
            <a:r>
              <a:rPr lang="ru-RU" dirty="0"/>
              <a:t>Перелом</a:t>
            </a:r>
          </a:p>
        </p:txBody>
      </p:sp>
    </p:spTree>
    <p:extLst>
      <p:ext uri="{BB962C8B-B14F-4D97-AF65-F5344CB8AC3E}">
        <p14:creationId xmlns:p14="http://schemas.microsoft.com/office/powerpoint/2010/main" xmlns="" val="2096924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lgn="just">
              <a:buFont typeface="Wingdings" panose="05000000000000000000" pitchFamily="2" charset="2"/>
              <a:buChar char="§"/>
            </a:pPr>
            <a:r>
              <a:rPr lang="ru-RU" dirty="0" smtClean="0"/>
              <a:t>резкая </a:t>
            </a:r>
            <a:r>
              <a:rPr lang="ru-RU" dirty="0" smtClean="0"/>
              <a:t>боль </a:t>
            </a:r>
            <a:r>
              <a:rPr lang="ru-RU" dirty="0"/>
              <a:t>при любых движениях и нагрузках;</a:t>
            </a:r>
          </a:p>
          <a:p>
            <a:pPr algn="just">
              <a:buFont typeface="Wingdings" panose="05000000000000000000" pitchFamily="2" charset="2"/>
              <a:buChar char="§"/>
            </a:pPr>
            <a:r>
              <a:rPr lang="ru-RU" dirty="0"/>
              <a:t>изменение положения и формы конечности, ее укорочение;</a:t>
            </a:r>
          </a:p>
          <a:p>
            <a:pPr algn="just">
              <a:buFont typeface="Wingdings" panose="05000000000000000000" pitchFamily="2" charset="2"/>
              <a:buChar char="§"/>
            </a:pPr>
            <a:r>
              <a:rPr lang="ru-RU" dirty="0"/>
              <a:t>нарушение функций конечности (невозможность привычных действий или ненормальная подвижность);</a:t>
            </a:r>
          </a:p>
          <a:p>
            <a:pPr algn="just">
              <a:buFont typeface="Wingdings" panose="05000000000000000000" pitchFamily="2" charset="2"/>
              <a:buChar char="§"/>
            </a:pPr>
            <a:r>
              <a:rPr lang="ru-RU" dirty="0"/>
              <a:t>отечность и кровоподтек в зоне перелома.</a:t>
            </a:r>
          </a:p>
        </p:txBody>
      </p:sp>
      <p:sp>
        <p:nvSpPr>
          <p:cNvPr id="2" name="Заголовок 1"/>
          <p:cNvSpPr>
            <a:spLocks noGrp="1"/>
          </p:cNvSpPr>
          <p:nvPr>
            <p:ph type="title"/>
          </p:nvPr>
        </p:nvSpPr>
        <p:spPr/>
        <p:txBody>
          <a:bodyPr/>
          <a:lstStyle/>
          <a:p>
            <a:r>
              <a:rPr lang="ru-RU" dirty="0"/>
              <a:t>Для всех переломов характерны:</a:t>
            </a:r>
            <a:br>
              <a:rPr lang="ru-RU" dirty="0"/>
            </a:b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760" y="3645024"/>
            <a:ext cx="4422404" cy="29482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53359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45720" indent="0" algn="just">
              <a:buNone/>
            </a:pPr>
            <a:r>
              <a:rPr lang="ru-RU" dirty="0"/>
              <a:t>Оказание первой помощи при переломах конечностей во многом определяет исход травмы: быстроту заживления, предупреждение ряда осложнений (кровотечение, смещение отломков, шок) и преследует три цели:</a:t>
            </a:r>
          </a:p>
          <a:p>
            <a:pPr marL="45720" indent="0" algn="just">
              <a:buNone/>
            </a:pPr>
            <a:endParaRPr lang="ru-RU" dirty="0"/>
          </a:p>
          <a:p>
            <a:pPr algn="just">
              <a:buFont typeface="Wingdings" panose="05000000000000000000" pitchFamily="2" charset="2"/>
              <a:buChar char="q"/>
            </a:pPr>
            <a:r>
              <a:rPr lang="ru-RU" dirty="0"/>
              <a:t>создание неподвижности костей в области перелома (что предупреждает смещение отломков и повреждение их краями сосудов, нервов и мышц);</a:t>
            </a:r>
          </a:p>
          <a:p>
            <a:pPr>
              <a:buFont typeface="Wingdings" panose="05000000000000000000" pitchFamily="2" charset="2"/>
              <a:buChar char="q"/>
            </a:pPr>
            <a:r>
              <a:rPr lang="ru-RU" dirty="0"/>
              <a:t>профилактику шока;</a:t>
            </a:r>
          </a:p>
          <a:p>
            <a:pPr>
              <a:buFont typeface="Wingdings" panose="05000000000000000000" pitchFamily="2" charset="2"/>
              <a:buChar char="q"/>
            </a:pPr>
            <a:r>
              <a:rPr lang="ru-RU" dirty="0"/>
              <a:t>быструю доставку пострадавшего в медицинское учреждение.</a:t>
            </a:r>
          </a:p>
        </p:txBody>
      </p:sp>
      <p:sp>
        <p:nvSpPr>
          <p:cNvPr id="2" name="Заголовок 1"/>
          <p:cNvSpPr>
            <a:spLocks noGrp="1"/>
          </p:cNvSpPr>
          <p:nvPr>
            <p:ph type="title"/>
          </p:nvPr>
        </p:nvSpPr>
        <p:spPr/>
        <p:txBody>
          <a:bodyPr/>
          <a:lstStyle/>
          <a:p>
            <a:r>
              <a:rPr lang="ru-RU" dirty="0"/>
              <a:t>Оказание первой помощи </a:t>
            </a:r>
          </a:p>
        </p:txBody>
      </p:sp>
    </p:spTree>
    <p:extLst>
      <p:ext uri="{BB962C8B-B14F-4D97-AF65-F5344CB8AC3E}">
        <p14:creationId xmlns:p14="http://schemas.microsoft.com/office/powerpoint/2010/main" xmlns="" val="2514279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0999" y="1719070"/>
            <a:ext cx="8407893" cy="4806273"/>
          </a:xfrm>
        </p:spPr>
        <p:txBody>
          <a:bodyPr>
            <a:normAutofit fontScale="92500" lnSpcReduction="10000"/>
          </a:bodyPr>
          <a:lstStyle/>
          <a:p>
            <a:pPr marL="45720" indent="0" algn="just">
              <a:buNone/>
            </a:pPr>
            <a:r>
              <a:rPr lang="ru-RU" dirty="0" smtClean="0"/>
              <a:t>Если </a:t>
            </a:r>
            <a:r>
              <a:rPr lang="ru-RU" dirty="0"/>
              <a:t>есть возможность вызвать скорую помощь, то сделайте это. После чего обеспечьте неподвижность поврежденной конечности, например, положите ее на подушку и обеспечьте покой. На предполагаемую зону перелома положите что-нибудь холодное. Самому пострадавшему можно дать выпить горячий чай или обезболивающее средство.</a:t>
            </a:r>
          </a:p>
          <a:p>
            <a:pPr marL="45720" indent="0" algn="just">
              <a:buNone/>
            </a:pPr>
            <a:endParaRPr lang="ru-RU" dirty="0"/>
          </a:p>
          <a:p>
            <a:pPr marL="45720" indent="0" algn="just">
              <a:buNone/>
            </a:pPr>
            <a:r>
              <a:rPr lang="ru-RU" dirty="0"/>
              <a:t>Если транспортировать пострадавшего вам придется самостоятельно, то предварительно необходимо наложить шину из любых подручных материалов (доски, лыжи, палки, прутья, зонты).</a:t>
            </a:r>
          </a:p>
          <a:p>
            <a:pPr marL="45720" indent="0" algn="just">
              <a:buNone/>
            </a:pPr>
            <a:endParaRPr lang="ru-RU" dirty="0"/>
          </a:p>
          <a:p>
            <a:pPr marL="45720" indent="0" algn="just">
              <a:buNone/>
            </a:pPr>
            <a:r>
              <a:rPr lang="ru-RU" dirty="0"/>
              <a:t>Любые два твердых предмета прикладывают к конечности с противоположных сторон поверх одежды и надежно, но не туго (чтобы не нарушать кровообращение) фиксируются бинтом или другими подходящими подручными материалами (кушак, ремень, лента, веревка).</a:t>
            </a:r>
          </a:p>
        </p:txBody>
      </p:sp>
      <p:sp>
        <p:nvSpPr>
          <p:cNvPr id="2" name="Заголовок 1"/>
          <p:cNvSpPr>
            <a:spLocks noGrp="1"/>
          </p:cNvSpPr>
          <p:nvPr>
            <p:ph type="title"/>
          </p:nvPr>
        </p:nvSpPr>
        <p:spPr/>
        <p:txBody>
          <a:bodyPr/>
          <a:lstStyle/>
          <a:p>
            <a:r>
              <a:rPr lang="ru-RU" dirty="0" smtClean="0"/>
              <a:t>Первая помощь при закрытом переломе</a:t>
            </a:r>
            <a:endParaRPr lang="ru-RU" dirty="0"/>
          </a:p>
        </p:txBody>
      </p:sp>
    </p:spTree>
    <p:extLst>
      <p:ext uri="{BB962C8B-B14F-4D97-AF65-F5344CB8AC3E}">
        <p14:creationId xmlns:p14="http://schemas.microsoft.com/office/powerpoint/2010/main" xmlns="" val="2787847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0999" y="1719070"/>
            <a:ext cx="4623049" cy="4878281"/>
          </a:xfrm>
        </p:spPr>
        <p:txBody>
          <a:bodyPr>
            <a:normAutofit lnSpcReduction="10000"/>
          </a:bodyPr>
          <a:lstStyle/>
          <a:p>
            <a:pPr marL="45720" indent="0" algn="just">
              <a:buNone/>
            </a:pPr>
            <a:r>
              <a:rPr lang="ru-RU" dirty="0"/>
              <a:t>Фиксировать надо два сустава - выше и ниже места перелома. Например, при переломе голени фиксируются голеностопный и коленный суставы, а при переломе бедра – все суставы ноги</a:t>
            </a:r>
            <a:r>
              <a:rPr lang="ru-RU" dirty="0" smtClean="0"/>
              <a:t>.</a:t>
            </a:r>
            <a:endParaRPr lang="ru-RU" dirty="0"/>
          </a:p>
          <a:p>
            <a:pPr marL="45720" indent="0" algn="just">
              <a:buNone/>
            </a:pPr>
            <a:r>
              <a:rPr lang="ru-RU" dirty="0"/>
              <a:t>Если под рукой совсем ничего не оказалось, то поврежденную конечность следует прибинтовать к здоровой (руку - к туловищу, ногу – ко второй ноге</a:t>
            </a:r>
            <a:r>
              <a:rPr lang="ru-RU" dirty="0" smtClean="0"/>
              <a:t>).</a:t>
            </a:r>
            <a:endParaRPr lang="ru-RU" dirty="0"/>
          </a:p>
          <a:p>
            <a:pPr marL="45720" indent="0" algn="just">
              <a:buNone/>
            </a:pPr>
            <a:r>
              <a:rPr lang="ru-RU" dirty="0"/>
              <a:t>Транспортировка пострадавшего с переломом ноги осуществляется в положении лежа, травмируемую конечность желательно приподнять.</a:t>
            </a:r>
          </a:p>
        </p:txBody>
      </p:sp>
      <p:sp>
        <p:nvSpPr>
          <p:cNvPr id="2" name="Заголовок 1"/>
          <p:cNvSpPr>
            <a:spLocks noGrp="1"/>
          </p:cNvSpPr>
          <p:nvPr>
            <p:ph type="title"/>
          </p:nvPr>
        </p:nvSpPr>
        <p:spPr/>
        <p:txBody>
          <a:bodyPr/>
          <a:lstStyle/>
          <a:p>
            <a:r>
              <a:rPr lang="ru-RU" dirty="0"/>
              <a:t>Первая помощь при закрытом переломе</a:t>
            </a:r>
          </a:p>
        </p:txBody>
      </p:sp>
      <p:pic>
        <p:nvPicPr>
          <p:cNvPr id="2052" name="Picture 4" descr="https://leveton.su/wp-content/uploads/2020/07/perelom-nogi-1-2048x126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04048" y="2852936"/>
            <a:ext cx="3862372" cy="23762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6026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45720" indent="0" algn="just">
              <a:buNone/>
            </a:pPr>
            <a:r>
              <a:rPr lang="ru-RU" dirty="0" smtClean="0"/>
              <a:t>Открытый </a:t>
            </a:r>
            <a:r>
              <a:rPr lang="ru-RU" dirty="0"/>
              <a:t>перелом опаснее закрытого, так как есть возможность инфицирования отломков</a:t>
            </a:r>
            <a:r>
              <a:rPr lang="ru-RU" dirty="0" smtClean="0"/>
              <a:t>.</a:t>
            </a:r>
            <a:endParaRPr lang="ru-RU" dirty="0"/>
          </a:p>
          <a:p>
            <a:pPr marL="45720" indent="0" algn="just">
              <a:buNone/>
            </a:pPr>
            <a:r>
              <a:rPr lang="ru-RU" dirty="0"/>
              <a:t>Если есть кровотечение, его надо остановить. Если кровотечение незначительное, то достаточно наложить давящую повязку. При сильном кровотечении накладываем жгут, не забывая отметить время его наложения. Если время транспортировки занимает более 1,5-2 часов, то каждые 30 минут жгут необходимо ослаблять на 3-5 минут</a:t>
            </a:r>
            <a:r>
              <a:rPr lang="ru-RU" dirty="0" smtClean="0"/>
              <a:t>.</a:t>
            </a:r>
            <a:endParaRPr lang="ru-RU" dirty="0"/>
          </a:p>
        </p:txBody>
      </p:sp>
      <p:sp>
        <p:nvSpPr>
          <p:cNvPr id="2" name="Заголовок 1"/>
          <p:cNvSpPr>
            <a:spLocks noGrp="1"/>
          </p:cNvSpPr>
          <p:nvPr>
            <p:ph type="title"/>
          </p:nvPr>
        </p:nvSpPr>
        <p:spPr/>
        <p:txBody>
          <a:bodyPr/>
          <a:lstStyle/>
          <a:p>
            <a:r>
              <a:rPr lang="ru-RU" dirty="0"/>
              <a:t>Первая помощь при открытом </a:t>
            </a:r>
            <a:r>
              <a:rPr lang="ru-RU" dirty="0" smtClean="0"/>
              <a:t>переломе</a:t>
            </a:r>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25479" y="4466989"/>
            <a:ext cx="4164138" cy="20575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80552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0999" y="1719070"/>
            <a:ext cx="8407893" cy="4878281"/>
          </a:xfrm>
        </p:spPr>
        <p:txBody>
          <a:bodyPr>
            <a:normAutofit/>
          </a:bodyPr>
          <a:lstStyle/>
          <a:p>
            <a:pPr marL="45720" indent="0" algn="just">
              <a:buNone/>
            </a:pPr>
            <a:r>
              <a:rPr lang="ru-RU" sz="2400" dirty="0"/>
              <a:t>Кожу вокруг раны необходимо обработать антисептическим средством (йод, зеленка). В случае его отсутствия рану надо закрыть хлопчатобумажной тканью</a:t>
            </a:r>
            <a:r>
              <a:rPr lang="ru-RU" sz="2400" dirty="0" smtClean="0"/>
              <a:t>.</a:t>
            </a:r>
            <a:endParaRPr lang="ru-RU" sz="2400" dirty="0"/>
          </a:p>
          <a:p>
            <a:pPr marL="45720" indent="0" algn="just">
              <a:buNone/>
            </a:pPr>
            <a:endParaRPr lang="ru-RU" sz="2400" dirty="0" smtClean="0"/>
          </a:p>
          <a:p>
            <a:pPr marL="45720" indent="0" algn="just">
              <a:buNone/>
            </a:pPr>
            <a:r>
              <a:rPr lang="ru-RU" sz="2400" dirty="0" smtClean="0"/>
              <a:t>Теперь </a:t>
            </a:r>
            <a:r>
              <a:rPr lang="ru-RU" sz="2400" dirty="0"/>
              <a:t>следует наложить шину, так же как и в случае закрытого перелома, но избегая места, где выступают наружу костные обломки и доставить пострадавшего в медицинское учреждение.</a:t>
            </a:r>
          </a:p>
        </p:txBody>
      </p:sp>
      <p:sp>
        <p:nvSpPr>
          <p:cNvPr id="2" name="Заголовок 1"/>
          <p:cNvSpPr>
            <a:spLocks noGrp="1"/>
          </p:cNvSpPr>
          <p:nvPr>
            <p:ph type="title"/>
          </p:nvPr>
        </p:nvSpPr>
        <p:spPr/>
        <p:txBody>
          <a:bodyPr/>
          <a:lstStyle/>
          <a:p>
            <a:r>
              <a:rPr lang="ru-RU" dirty="0"/>
              <a:t>Первая помощь при открытом переломе</a:t>
            </a:r>
          </a:p>
        </p:txBody>
      </p:sp>
    </p:spTree>
    <p:extLst>
      <p:ext uri="{BB962C8B-B14F-4D97-AF65-F5344CB8AC3E}">
        <p14:creationId xmlns:p14="http://schemas.microsoft.com/office/powerpoint/2010/main" xmlns="" val="2052259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Объект 1"/>
          <p:cNvSpPr>
            <a:spLocks noGrp="1"/>
          </p:cNvSpPr>
          <p:nvPr>
            <p:ph idx="1"/>
          </p:nvPr>
        </p:nvSpPr>
        <p:spPr>
          <a:xfrm>
            <a:off x="2411760" y="1340768"/>
            <a:ext cx="6377132" cy="4407408"/>
          </a:xfrm>
        </p:spPr>
        <p:txBody>
          <a:bodyPr>
            <a:normAutofit fontScale="92500"/>
          </a:bodyPr>
          <a:lstStyle/>
          <a:p>
            <a:pPr marL="45720" indent="0" algn="ctr">
              <a:buNone/>
            </a:pPr>
            <a:r>
              <a:rPr lang="ru-RU" sz="5400" dirty="0">
                <a:solidFill>
                  <a:schemeClr val="bg1">
                    <a:lumMod val="95000"/>
                  </a:schemeClr>
                </a:solidFill>
              </a:rPr>
              <a:t>Нельзя пытаться вправлять кость и переносить пострадавшего без наложения шины!</a:t>
            </a:r>
          </a:p>
        </p:txBody>
      </p:sp>
      <p:sp>
        <p:nvSpPr>
          <p:cNvPr id="3" name="Заголовок 2"/>
          <p:cNvSpPr>
            <a:spLocks noGrp="1"/>
          </p:cNvSpPr>
          <p:nvPr>
            <p:ph type="title"/>
          </p:nvPr>
        </p:nvSpPr>
        <p:spPr>
          <a:xfrm>
            <a:off x="395536" y="764704"/>
            <a:ext cx="2342372" cy="4816152"/>
          </a:xfrm>
        </p:spPr>
        <p:txBody>
          <a:bodyPr/>
          <a:lstStyle/>
          <a:p>
            <a:r>
              <a:rPr lang="ru-RU" sz="41300" dirty="0" smtClean="0">
                <a:solidFill>
                  <a:schemeClr val="accent1"/>
                </a:solidFill>
              </a:rPr>
              <a:t>!</a:t>
            </a:r>
            <a:endParaRPr lang="ru-RU" sz="41300" dirty="0">
              <a:solidFill>
                <a:schemeClr val="accent1"/>
              </a:solidFill>
            </a:endParaRPr>
          </a:p>
        </p:txBody>
      </p:sp>
    </p:spTree>
    <p:extLst>
      <p:ext uri="{BB962C8B-B14F-4D97-AF65-F5344CB8AC3E}">
        <p14:creationId xmlns:p14="http://schemas.microsoft.com/office/powerpoint/2010/main" xmlns="" val="16665616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Сетка">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Сетка">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Сетка">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31</TotalTime>
  <Words>646</Words>
  <Application>Microsoft Office PowerPoint</Application>
  <PresentationFormat>Экран (4:3)</PresentationFormat>
  <Paragraphs>55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Сетка</vt:lpstr>
      <vt:lpstr>Первая помощь при переломах. Оказание помощи при синдроме длительного сдавления.</vt:lpstr>
      <vt:lpstr>Перелом</vt:lpstr>
      <vt:lpstr>Для всех переломов характерны: </vt:lpstr>
      <vt:lpstr>Оказание первой помощи </vt:lpstr>
      <vt:lpstr>Первая помощь при закрытом переломе</vt:lpstr>
      <vt:lpstr>Первая помощь при закрытом переломе</vt:lpstr>
      <vt:lpstr>Первая помощь при открытом переломе</vt:lpstr>
      <vt:lpstr>Первая помощь при открытом переломе</vt:lpstr>
      <vt:lpstr>!</vt:lpstr>
      <vt:lpstr>Сдавление</vt:lpstr>
      <vt:lpstr>Первая помощь при синдроме длительного сдавливания в первые два часа: </vt:lpstr>
      <vt:lpstr>Первая помощь после двух часов сдавливания: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Оказание неотложной помощи. Освобождение дыхательных путей. Искусственное дыхание. Закрытый массаж сердца.</dc:title>
  <dc:creator>user</dc:creator>
  <cp:lastModifiedBy>Пользователь Windows</cp:lastModifiedBy>
  <cp:revision>6</cp:revision>
  <dcterms:created xsi:type="dcterms:W3CDTF">2022-05-20T18:13:28Z</dcterms:created>
  <dcterms:modified xsi:type="dcterms:W3CDTF">2022-10-25T19:20:55Z</dcterms:modified>
</cp:coreProperties>
</file>