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7" name="Shape 12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025290"/>
            <a:ext cx="12194400" cy="4832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19500" y="5682307"/>
            <a:ext cx="1995087" cy="10084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Рисунок 10" descr="Рисунок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33120" y="5281300"/>
            <a:ext cx="952564" cy="13395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Рисунок 11" descr="Рисунок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78938" y="4744377"/>
            <a:ext cx="982412" cy="13815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Рисунок 12" descr="Рисунок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flipH="1">
            <a:off x="11280448" y="3925854"/>
            <a:ext cx="874373" cy="12295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Рисунок 13" descr="Рисунок 1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7693" y="4633124"/>
            <a:ext cx="1461013" cy="170767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Текст заголовка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189" algn="ctr">
              <a:buSzTx/>
              <a:buFontTx/>
              <a:buNone/>
              <a:defRPr sz="2400"/>
            </a:lvl2pPr>
            <a:lvl3pPr marL="0" indent="914377" algn="ctr">
              <a:buSzTx/>
              <a:buFontTx/>
              <a:buNone/>
              <a:defRPr sz="2400"/>
            </a:lvl3pPr>
            <a:lvl4pPr marL="0" indent="1371565" algn="ctr">
              <a:buSzTx/>
              <a:buFontTx/>
              <a:buNone/>
              <a:defRPr sz="2400"/>
            </a:lvl4pPr>
            <a:lvl5pPr marL="0" indent="1828754" algn="ctr">
              <a:buSzTx/>
              <a:buFontTx/>
              <a:buNone/>
              <a:defRPr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0" y="5257479"/>
            <a:ext cx="4038600" cy="160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8153400" y="5257479"/>
            <a:ext cx="4038600" cy="160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8600" y="5227280"/>
            <a:ext cx="4114800" cy="1630720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18" name="Рисунок 2"/>
          <p:cNvSpPr/>
          <p:nvPr>
            <p:ph type="pic" sz="half" idx="21"/>
          </p:nvPr>
        </p:nvSpPr>
        <p:spPr>
          <a:xfrm>
            <a:off x="5183187" y="987427"/>
            <a:ext cx="617220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19" name="Уровень текста 1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189">
              <a:buSzTx/>
              <a:buFontTx/>
              <a:buNone/>
              <a:defRPr sz="1600"/>
            </a:lvl2pPr>
            <a:lvl3pPr marL="0" indent="914377">
              <a:buSzTx/>
              <a:buFontTx/>
              <a:buNone/>
              <a:defRPr sz="1600"/>
            </a:lvl3pPr>
            <a:lvl4pPr marL="0" indent="1371565">
              <a:buSzTx/>
              <a:buFontTx/>
              <a:buNone/>
              <a:defRPr sz="1600"/>
            </a:lvl4pPr>
            <a:lvl5pPr marL="0" indent="1828754">
              <a:buSzTx/>
              <a:buFontTx/>
              <a:buNone/>
              <a:defRPr sz="16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2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0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1858" y="5880642"/>
            <a:ext cx="1663475" cy="8408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Рисунок 9" descr="Рисунок 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69389" y="6004340"/>
            <a:ext cx="509965" cy="7171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Рисунок 10" descr="Рисунок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70445" y="5837356"/>
            <a:ext cx="525944" cy="73960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Рисунок 11" descr="Рисунок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>
            <a:off x="11538847" y="5880642"/>
            <a:ext cx="468105" cy="658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Рисунок 12" descr="Рисунок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8969" y="5663736"/>
            <a:ext cx="782168" cy="91422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4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Текст заголовка"/>
          <p:cNvSpPr txBox="1"/>
          <p:nvPr>
            <p:ph type="title"/>
          </p:nvPr>
        </p:nvSpPr>
        <p:spPr>
          <a:xfrm>
            <a:off x="831850" y="1709740"/>
            <a:ext cx="105156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53" name="Уровень текста 1…"/>
          <p:cNvSpPr txBox="1"/>
          <p:nvPr>
            <p:ph type="body" sz="quarter" idx="1"/>
          </p:nvPr>
        </p:nvSpPr>
        <p:spPr>
          <a:xfrm>
            <a:off x="831850" y="4589464"/>
            <a:ext cx="105156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189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377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565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754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0" y="5257479"/>
            <a:ext cx="4038600" cy="160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8153400" y="5257479"/>
            <a:ext cx="4038600" cy="160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8600" y="5227280"/>
            <a:ext cx="4114800" cy="163072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5" name="Уровень текста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0" y="5257479"/>
            <a:ext cx="4038600" cy="160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8153400" y="5257479"/>
            <a:ext cx="4038600" cy="160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8600" y="5227280"/>
            <a:ext cx="4114800" cy="163072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Текст заголовка"/>
          <p:cNvSpPr txBox="1"/>
          <p:nvPr>
            <p:ph type="title"/>
          </p:nvPr>
        </p:nvSpPr>
        <p:spPr>
          <a:xfrm>
            <a:off x="839787" y="365127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77" name="Уровень текста 1…"/>
          <p:cNvSpPr txBox="1"/>
          <p:nvPr>
            <p:ph type="body" sz="quarter" idx="1"/>
          </p:nvPr>
        </p:nvSpPr>
        <p:spPr>
          <a:xfrm>
            <a:off x="839788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189">
              <a:buSzTx/>
              <a:buFontTx/>
              <a:buNone/>
              <a:defRPr b="1" sz="2400"/>
            </a:lvl2pPr>
            <a:lvl3pPr marL="0" indent="914377">
              <a:buSzTx/>
              <a:buFontTx/>
              <a:buNone/>
              <a:defRPr b="1" sz="2400"/>
            </a:lvl3pPr>
            <a:lvl4pPr marL="0" indent="1371565">
              <a:buSzTx/>
              <a:buFontTx/>
              <a:buNone/>
              <a:defRPr b="1" sz="2400"/>
            </a:lvl4pPr>
            <a:lvl5pPr marL="0" indent="1828754">
              <a:buSzTx/>
              <a:buFontTx/>
              <a:buNone/>
              <a:defRPr b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8" name="Текст 4"/>
          <p:cNvSpPr/>
          <p:nvPr>
            <p:ph type="body" sz="quarter" idx="21"/>
          </p:nvPr>
        </p:nvSpPr>
        <p:spPr>
          <a:xfrm>
            <a:off x="6172201" y="1681163"/>
            <a:ext cx="5183189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7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0" y="5257479"/>
            <a:ext cx="4038600" cy="160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8153400" y="5257479"/>
            <a:ext cx="4038600" cy="160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8600" y="5227280"/>
            <a:ext cx="4114800" cy="163072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9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05" name="Уровень текста 1…"/>
          <p:cNvSpPr txBox="1"/>
          <p:nvPr>
            <p:ph type="body" sz="half" idx="1"/>
          </p:nvPr>
        </p:nvSpPr>
        <p:spPr>
          <a:xfrm>
            <a:off x="5183187" y="987427"/>
            <a:ext cx="617220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39" indent="-261250">
              <a:defRPr sz="3200"/>
            </a:lvl2pPr>
            <a:lvl3pPr marL="1219168" indent="-304791">
              <a:defRPr sz="3200"/>
            </a:lvl3pPr>
            <a:lvl4pPr marL="1737316" indent="-365750">
              <a:defRPr sz="3200"/>
            </a:lvl4pPr>
            <a:lvl5pPr marL="2194505" indent="-365750"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6" name="Текст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10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BDD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0" y="5257479"/>
            <a:ext cx="4038600" cy="1600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8153400" y="5257479"/>
            <a:ext cx="4038600" cy="1600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8600" y="5227280"/>
            <a:ext cx="4114800" cy="163072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Текст заголовка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6" name="Уровень текста 1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" name="Номер слайда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transition xmlns:p14="http://schemas.microsoft.com/office/powerpoint/2010/main" spd="med" advClick="1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593" marR="0" indent="-228593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881" marR="0" indent="-266692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08" marR="0" indent="-320031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156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345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533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722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5910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099" marR="0" indent="-355590" algn="l" defTabSz="914377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Заголовок 1"/>
          <p:cNvSpPr txBox="1"/>
          <p:nvPr>
            <p:ph type="ctrTitle"/>
          </p:nvPr>
        </p:nvSpPr>
        <p:spPr>
          <a:xfrm>
            <a:off x="1627030" y="1083726"/>
            <a:ext cx="9144001" cy="2387601"/>
          </a:xfrm>
          <a:prstGeom prst="rect">
            <a:avLst/>
          </a:prstGeom>
        </p:spPr>
        <p:txBody>
          <a:bodyPr/>
          <a:lstStyle>
            <a:lvl1pPr defTabSz="877801">
              <a:defRPr b="1" sz="5184">
                <a:solidFill>
                  <a:srgbClr val="C00000"/>
                </a:solidFill>
              </a:defRPr>
            </a:lvl1pPr>
          </a:lstStyle>
          <a:p>
            <a:pPr/>
            <a:r>
              <a:t>Правила безопасности зимой и в новогодние праздники</a:t>
            </a:r>
          </a:p>
        </p:txBody>
      </p:sp>
      <p:sp>
        <p:nvSpPr>
          <p:cNvPr id="130" name="Подзаголовок 2"/>
          <p:cNvSpPr txBox="1"/>
          <p:nvPr>
            <p:ph type="subTitle" sz="quarter" idx="1"/>
          </p:nvPr>
        </p:nvSpPr>
        <p:spPr>
          <a:xfrm>
            <a:off x="1957588" y="3717949"/>
            <a:ext cx="8710412" cy="789658"/>
          </a:xfrm>
          <a:prstGeom prst="rect">
            <a:avLst/>
          </a:prstGeom>
        </p:spPr>
        <p:txBody>
          <a:bodyPr/>
          <a:lstStyle/>
          <a:p>
            <a:pPr defTabSz="841226">
              <a:lnSpc>
                <a:spcPct val="81000"/>
              </a:lnSpc>
              <a:spcBef>
                <a:spcPts val="900"/>
              </a:spcBef>
              <a:defRPr b="1" sz="2024"/>
            </a:pPr>
            <a:r>
              <a:t>Родительское собрание </a:t>
            </a:r>
          </a:p>
          <a:p>
            <a:pPr defTabSz="841226">
              <a:lnSpc>
                <a:spcPct val="81000"/>
              </a:lnSpc>
              <a:spcBef>
                <a:spcPts val="900"/>
              </a:spcBef>
              <a:defRPr sz="2024"/>
            </a:pPr>
            <a:r>
              <a:t>подготовительной к школе группы №1 «Солнышко»</a:t>
            </a:r>
          </a:p>
        </p:txBody>
      </p:sp>
      <p:sp>
        <p:nvSpPr>
          <p:cNvPr id="131" name="Подзаголовок 2"/>
          <p:cNvSpPr txBox="1"/>
          <p:nvPr/>
        </p:nvSpPr>
        <p:spPr>
          <a:xfrm>
            <a:off x="2331719" y="145244"/>
            <a:ext cx="7668081" cy="58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914377">
              <a:lnSpc>
                <a:spcPct val="90000"/>
              </a:lnSpc>
              <a:spcBef>
                <a:spcPts val="1000"/>
              </a:spcBef>
              <a:defRPr sz="12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ГБДОУ детский сад №41 </a:t>
            </a:r>
            <a:endParaRPr sz="2400"/>
          </a:p>
          <a:p>
            <a:pPr algn="ctr" defTabSz="914377">
              <a:lnSpc>
                <a:spcPct val="90000"/>
              </a:lnSpc>
              <a:spcBef>
                <a:spcPts val="1000"/>
              </a:spcBef>
              <a:defRPr sz="12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Невского района г. Санкт-Петербурга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Объект 3"/>
          <p:cNvGrpSpPr/>
          <p:nvPr/>
        </p:nvGrpSpPr>
        <p:grpSpPr>
          <a:xfrm>
            <a:off x="103030" y="118499"/>
            <a:ext cx="11874322" cy="5573659"/>
            <a:chOff x="0" y="0"/>
            <a:chExt cx="11874320" cy="5573657"/>
          </a:xfrm>
        </p:grpSpPr>
        <p:sp>
          <p:nvSpPr>
            <p:cNvPr id="203" name="Линия"/>
            <p:cNvSpPr/>
            <p:nvPr/>
          </p:nvSpPr>
          <p:spPr>
            <a:xfrm>
              <a:off x="0" y="0"/>
              <a:ext cx="11874321" cy="0"/>
            </a:xfrm>
            <a:prstGeom prst="line">
              <a:avLst/>
            </a:prstGeom>
            <a:gradFill flip="none" rotWithShape="1">
              <a:gsLst>
                <a:gs pos="0">
                  <a:srgbClr val="6998C8"/>
                </a:gs>
                <a:gs pos="50000">
                  <a:srgbClr val="4D8CC6"/>
                </a:gs>
                <a:gs pos="100000">
                  <a:srgbClr val="3E7CB5"/>
                </a:gs>
              </a:gsLst>
              <a:lin ang="5400000" scaled="0"/>
            </a:gradFill>
            <a:ln w="6350" cap="flat">
              <a:solidFill>
                <a:srgbClr val="528CC0"/>
              </a:solidFill>
              <a:prstDash val="solid"/>
              <a:miter lim="800000"/>
            </a:ln>
            <a:effectLst>
              <a:outerShdw sx="100000" sy="100000" kx="0" ky="0" algn="b" rotWithShape="0" blurRad="63500" dist="19050" dir="540000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4" name="Осторожно, сосульки!"/>
            <p:cNvSpPr txBox="1"/>
            <p:nvPr/>
          </p:nvSpPr>
          <p:spPr>
            <a:xfrm>
              <a:off x="0" y="0"/>
              <a:ext cx="2374865" cy="1599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25729" tIns="125729" rIns="125729" bIns="125729" numCol="1" anchor="t">
              <a:spAutoFit/>
            </a:bodyPr>
            <a:lstStyle>
              <a:lvl1pPr marL="228593" indent="-228593" algn="just" defTabSz="1466850">
                <a:lnSpc>
                  <a:spcPct val="90000"/>
                </a:lnSpc>
                <a:spcBef>
                  <a:spcPts val="1300"/>
                </a:spcBef>
                <a:buSzPct val="100000"/>
                <a:buFont typeface="Arial"/>
                <a:buChar char="•"/>
                <a:defRPr sz="3300"/>
              </a:lvl1pPr>
            </a:lstStyle>
            <a:p>
              <a:pPr/>
              <a:r>
                <a:t>Осторожно, сосульки!</a:t>
              </a:r>
            </a:p>
          </p:txBody>
        </p:sp>
        <p:sp>
          <p:nvSpPr>
            <p:cNvPr id="205" name="Обратите внимание ребёнка на сосульки и горы снега, свешивающиеся с крыш домов. Расскажите, чем они опасны и почему такие места надо обходить стороной. Объясните ребенку, что ни в коем случае нельзя заходить в огражденные зоны."/>
            <p:cNvSpPr txBox="1"/>
            <p:nvPr/>
          </p:nvSpPr>
          <p:spPr>
            <a:xfrm>
              <a:off x="2552979" y="80238"/>
              <a:ext cx="9321342" cy="19594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5250" tIns="95250" rIns="95250" bIns="95250" numCol="1" anchor="t">
              <a:spAutoFit/>
            </a:bodyPr>
            <a:lstStyle>
              <a:lvl1pPr marL="228593" indent="-228593" algn="just" defTabSz="1111250">
                <a:lnSpc>
                  <a:spcPct val="90000"/>
                </a:lnSpc>
                <a:spcBef>
                  <a:spcPts val="1000"/>
                </a:spcBef>
                <a:buSzPct val="100000"/>
                <a:buFont typeface="Arial"/>
                <a:buChar char="•"/>
                <a:defRPr sz="2500"/>
              </a:lvl1pPr>
            </a:lstStyle>
            <a:p>
              <a:pPr/>
              <a:r>
                <a:t>Обратите внимание ребёнка на сосульки и горы снега, свешивающиеся с крыш домов. Расскажите, чем они опасны и почему такие места надо обходить стороной. Объясните ребенку, что ни в коем случае нельзя заходить в огражденные зоны.</a:t>
              </a:r>
            </a:p>
          </p:txBody>
        </p:sp>
        <p:sp>
          <p:nvSpPr>
            <p:cNvPr id="206" name="Линия"/>
            <p:cNvSpPr/>
            <p:nvPr/>
          </p:nvSpPr>
          <p:spPr>
            <a:xfrm>
              <a:off x="2374864" y="1685008"/>
              <a:ext cx="9499456" cy="1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7" name="Линия"/>
            <p:cNvSpPr/>
            <p:nvPr/>
          </p:nvSpPr>
          <p:spPr>
            <a:xfrm>
              <a:off x="0" y="1766971"/>
              <a:ext cx="11874321" cy="1"/>
            </a:xfrm>
            <a:prstGeom prst="line">
              <a:avLst/>
            </a:prstGeom>
            <a:gradFill flip="none" rotWithShape="1">
              <a:gsLst>
                <a:gs pos="0">
                  <a:srgbClr val="8AAFD8"/>
                </a:gs>
                <a:gs pos="50000">
                  <a:srgbClr val="76A5D7"/>
                </a:gs>
                <a:gs pos="100000">
                  <a:srgbClr val="6392C3"/>
                </a:gs>
              </a:gsLst>
              <a:lin ang="5400000" scaled="0"/>
            </a:gradFill>
            <a:ln w="6350" cap="flat">
              <a:solidFill>
                <a:srgbClr val="7BA5D2"/>
              </a:solidFill>
              <a:prstDash val="solid"/>
              <a:miter lim="800000"/>
            </a:ln>
            <a:effectLst>
              <a:outerShdw sx="100000" sy="100000" kx="0" ky="0" algn="b" rotWithShape="0" blurRad="63500" dist="19050" dir="540000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8" name="Осторожно, мороз!"/>
            <p:cNvSpPr txBox="1"/>
            <p:nvPr/>
          </p:nvSpPr>
          <p:spPr>
            <a:xfrm>
              <a:off x="0" y="1766971"/>
              <a:ext cx="2374865" cy="1133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25729" tIns="125729" rIns="125729" bIns="125729" numCol="1" anchor="t">
              <a:spAutoFit/>
            </a:bodyPr>
            <a:lstStyle>
              <a:lvl1pPr marL="228593" indent="-228593" algn="just" defTabSz="1466850">
                <a:lnSpc>
                  <a:spcPct val="90000"/>
                </a:lnSpc>
                <a:spcBef>
                  <a:spcPts val="1300"/>
                </a:spcBef>
                <a:buSzPct val="100000"/>
                <a:buFont typeface="Arial"/>
                <a:buChar char="•"/>
                <a:defRPr sz="3300"/>
              </a:lvl1pPr>
            </a:lstStyle>
            <a:p>
              <a:pPr/>
              <a:r>
                <a:t>Осторожно, мороз!</a:t>
              </a:r>
            </a:p>
          </p:txBody>
        </p:sp>
        <p:sp>
          <p:nvSpPr>
            <p:cNvPr id="209" name="Сократите или вовсе исключите прогулку с детьми в морозные дни: высока вероятность обморожения."/>
            <p:cNvSpPr txBox="1"/>
            <p:nvPr/>
          </p:nvSpPr>
          <p:spPr>
            <a:xfrm>
              <a:off x="2552979" y="1847210"/>
              <a:ext cx="9321342" cy="875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5250" tIns="95250" rIns="95250" bIns="95250" numCol="1" anchor="t">
              <a:spAutoFit/>
            </a:bodyPr>
            <a:lstStyle>
              <a:lvl1pPr marL="228593" indent="-228593" algn="just" defTabSz="1111250">
                <a:lnSpc>
                  <a:spcPct val="90000"/>
                </a:lnSpc>
                <a:spcBef>
                  <a:spcPts val="1000"/>
                </a:spcBef>
                <a:buSzPct val="100000"/>
                <a:buFont typeface="Arial"/>
                <a:buChar char="•"/>
                <a:defRPr sz="2500"/>
              </a:lvl1pPr>
            </a:lstStyle>
            <a:p>
              <a:pPr/>
              <a:r>
                <a:t>Сократите или вовсе исключите прогулку с детьми в морозные дни: высока вероятность обморожения.</a:t>
              </a:r>
            </a:p>
          </p:txBody>
        </p:sp>
        <p:sp>
          <p:nvSpPr>
            <p:cNvPr id="210" name="Линия"/>
            <p:cNvSpPr/>
            <p:nvPr/>
          </p:nvSpPr>
          <p:spPr>
            <a:xfrm>
              <a:off x="2374864" y="3451978"/>
              <a:ext cx="9499456" cy="1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1" name="Линия"/>
            <p:cNvSpPr/>
            <p:nvPr/>
          </p:nvSpPr>
          <p:spPr>
            <a:xfrm>
              <a:off x="0" y="3533942"/>
              <a:ext cx="11874321" cy="1"/>
            </a:xfrm>
            <a:prstGeom prst="line">
              <a:avLst/>
            </a:prstGeom>
            <a:gradFill flip="none" rotWithShape="1">
              <a:gsLst>
                <a:gs pos="0">
                  <a:srgbClr val="B0C9E7"/>
                </a:gs>
                <a:gs pos="50000">
                  <a:srgbClr val="A2C0E6"/>
                </a:gs>
                <a:gs pos="100000">
                  <a:srgbClr val="8BAACF"/>
                </a:gs>
              </a:gsLst>
              <a:lin ang="5400000" scaled="0"/>
            </a:gradFill>
            <a:ln w="6350" cap="flat">
              <a:solidFill>
                <a:srgbClr val="A5C0E3"/>
              </a:solidFill>
              <a:prstDash val="solid"/>
              <a:miter lim="800000"/>
            </a:ln>
            <a:effectLst>
              <a:outerShdw sx="100000" sy="100000" kx="0" ky="0" algn="b" rotWithShape="0" blurRad="63500" dist="19050" dir="540000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2" name="Зимой на водоёме"/>
            <p:cNvSpPr txBox="1"/>
            <p:nvPr/>
          </p:nvSpPr>
          <p:spPr>
            <a:xfrm>
              <a:off x="0" y="3533942"/>
              <a:ext cx="2374865" cy="1133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25729" tIns="125729" rIns="125729" bIns="125729" numCol="1" anchor="t">
              <a:spAutoFit/>
            </a:bodyPr>
            <a:lstStyle>
              <a:lvl1pPr marL="228593" indent="-228593" algn="just" defTabSz="1466850">
                <a:lnSpc>
                  <a:spcPct val="90000"/>
                </a:lnSpc>
                <a:spcBef>
                  <a:spcPts val="1300"/>
                </a:spcBef>
                <a:buSzPct val="100000"/>
                <a:buFont typeface="Arial"/>
                <a:buChar char="•"/>
                <a:defRPr sz="3300"/>
              </a:lvl1pPr>
            </a:lstStyle>
            <a:p>
              <a:pPr/>
              <a:r>
                <a:t>Зимой на водоёме</a:t>
              </a:r>
            </a:p>
          </p:txBody>
        </p:sp>
        <p:sp>
          <p:nvSpPr>
            <p:cNvPr id="213" name="Не выходите с ребенком на заледеневшие водоемы! Если лед провалился - нужно громко звать на помощь и пытаться выбраться, наползая или накатываясь на край! Барахтаться нельзя! Если получилось выбраться, надо отползти или откатиться от края."/>
            <p:cNvSpPr txBox="1"/>
            <p:nvPr/>
          </p:nvSpPr>
          <p:spPr>
            <a:xfrm>
              <a:off x="2552979" y="3614181"/>
              <a:ext cx="9321342" cy="19594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5250" tIns="95250" rIns="95250" bIns="95250" numCol="1" anchor="t">
              <a:spAutoFit/>
            </a:bodyPr>
            <a:lstStyle>
              <a:lvl1pPr marL="228593" indent="-228593" algn="just" defTabSz="1111250">
                <a:lnSpc>
                  <a:spcPct val="90000"/>
                </a:lnSpc>
                <a:spcBef>
                  <a:spcPts val="1000"/>
                </a:spcBef>
                <a:buSzPct val="100000"/>
                <a:buFont typeface="Arial"/>
                <a:buChar char="•"/>
                <a:defRPr sz="2500"/>
              </a:lvl1pPr>
            </a:lstStyle>
            <a:p>
              <a:pPr/>
              <a:r>
                <a:t>Не выходите с ребенком на заледеневшие водоемы! Если лед провалился - нужно громко звать на помощь и пытаться выбраться, наползая или накатываясь на край! Барахтаться нельзя! Если получилось выбраться, надо отползти или откатиться от края.</a:t>
              </a:r>
            </a:p>
          </p:txBody>
        </p:sp>
        <p:sp>
          <p:nvSpPr>
            <p:cNvPr id="214" name="Линия"/>
            <p:cNvSpPr/>
            <p:nvPr/>
          </p:nvSpPr>
          <p:spPr>
            <a:xfrm>
              <a:off x="2374864" y="5218950"/>
              <a:ext cx="9499456" cy="1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Picture 4"/>
          <p:cNvGrpSpPr/>
          <p:nvPr/>
        </p:nvGrpSpPr>
        <p:grpSpPr>
          <a:xfrm>
            <a:off x="914399" y="-1"/>
            <a:ext cx="10187189" cy="6430567"/>
            <a:chOff x="0" y="0"/>
            <a:chExt cx="10187187" cy="6430565"/>
          </a:xfrm>
        </p:grpSpPr>
        <p:sp>
          <p:nvSpPr>
            <p:cNvPr id="217" name="Фигура"/>
            <p:cNvSpPr/>
            <p:nvPr/>
          </p:nvSpPr>
          <p:spPr>
            <a:xfrm>
              <a:off x="0" y="-1"/>
              <a:ext cx="10187188" cy="6430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25" y="0"/>
                    <a:pt x="1172" y="0"/>
                  </a:cubicBezTo>
                  <a:lnTo>
                    <a:pt x="20428" y="0"/>
                  </a:lnTo>
                  <a:lnTo>
                    <a:pt x="20428" y="0"/>
                  </a:lnTo>
                  <a:cubicBezTo>
                    <a:pt x="21075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75" y="21600"/>
                    <a:pt x="20428" y="21600"/>
                  </a:cubicBezTo>
                  <a:lnTo>
                    <a:pt x="1172" y="21600"/>
                  </a:lnTo>
                  <a:lnTo>
                    <a:pt x="1172" y="21600"/>
                  </a:lnTo>
                  <a:cubicBezTo>
                    <a:pt x="525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218" name="image16.jpeg" descr="image16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8958"/>
            <a:stretch>
              <a:fillRect/>
            </a:stretch>
          </p:blipFill>
          <p:spPr>
            <a:xfrm>
              <a:off x="0" y="0"/>
              <a:ext cx="10187188" cy="64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71" y="0"/>
                  </a:moveTo>
                  <a:cubicBezTo>
                    <a:pt x="524" y="0"/>
                    <a:pt x="0" y="830"/>
                    <a:pt x="0" y="1856"/>
                  </a:cubicBezTo>
                  <a:lnTo>
                    <a:pt x="0" y="19743"/>
                  </a:lnTo>
                  <a:cubicBezTo>
                    <a:pt x="0" y="20768"/>
                    <a:pt x="524" y="21600"/>
                    <a:pt x="1171" y="21600"/>
                  </a:cubicBezTo>
                  <a:lnTo>
                    <a:pt x="20428" y="21600"/>
                  </a:lnTo>
                  <a:cubicBezTo>
                    <a:pt x="21075" y="21600"/>
                    <a:pt x="21600" y="20768"/>
                    <a:pt x="21600" y="19743"/>
                  </a:cubicBezTo>
                  <a:lnTo>
                    <a:pt x="21600" y="1856"/>
                  </a:lnTo>
                  <a:cubicBezTo>
                    <a:pt x="21600" y="830"/>
                    <a:pt x="21075" y="0"/>
                    <a:pt x="20428" y="0"/>
                  </a:cubicBezTo>
                  <a:lnTo>
                    <a:pt x="1171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18100" y="5184475"/>
            <a:ext cx="1071399" cy="16735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233488" y="5354320"/>
            <a:ext cx="1517673" cy="1405745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Заголовок 5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877801">
              <a:defRPr b="1" sz="4224">
                <a:solidFill>
                  <a:srgbClr val="C00000"/>
                </a:solidFill>
              </a:defRPr>
            </a:lvl1pPr>
          </a:lstStyle>
          <a:p>
            <a:pPr/>
            <a:r>
              <a:t>Правила поведения во время отдыха в людных местах</a:t>
            </a:r>
          </a:p>
        </p:txBody>
      </p:sp>
      <p:grpSp>
        <p:nvGrpSpPr>
          <p:cNvPr id="239" name="Объект 1"/>
          <p:cNvGrpSpPr/>
          <p:nvPr/>
        </p:nvGrpSpPr>
        <p:grpSpPr>
          <a:xfrm>
            <a:off x="1518197" y="1812550"/>
            <a:ext cx="9262930" cy="3789955"/>
            <a:chOff x="0" y="0"/>
            <a:chExt cx="9262929" cy="3789953"/>
          </a:xfrm>
        </p:grpSpPr>
        <p:grpSp>
          <p:nvGrpSpPr>
            <p:cNvPr id="226" name="Сгруппировать"/>
            <p:cNvGrpSpPr/>
            <p:nvPr/>
          </p:nvGrpSpPr>
          <p:grpSpPr>
            <a:xfrm>
              <a:off x="0" y="13444"/>
              <a:ext cx="2894665" cy="1736800"/>
              <a:chOff x="0" y="0"/>
              <a:chExt cx="2894664" cy="1736799"/>
            </a:xfrm>
          </p:grpSpPr>
          <p:sp>
            <p:nvSpPr>
              <p:cNvPr id="224" name="Прямоугольник"/>
              <p:cNvSpPr/>
              <p:nvPr/>
            </p:nvSpPr>
            <p:spPr>
              <a:xfrm>
                <a:off x="0" y="-1"/>
                <a:ext cx="2894665" cy="1736801"/>
              </a:xfrm>
              <a:prstGeom prst="rect">
                <a:avLst/>
              </a:prstGeom>
              <a:gradFill flip="none" rotWithShape="1">
                <a:gsLst>
                  <a:gs pos="0">
                    <a:srgbClr val="5D81A8"/>
                  </a:gs>
                  <a:gs pos="50000">
                    <a:srgbClr val="3E71A0"/>
                  </a:gs>
                  <a:gs pos="100000">
                    <a:srgbClr val="336491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ts val="1100"/>
                  </a:spcBef>
                  <a:defRPr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25" name="Одевайте ребенка во что-то яркое. Так его будет легче найти"/>
              <p:cNvSpPr txBox="1"/>
              <p:nvPr/>
            </p:nvSpPr>
            <p:spPr>
              <a:xfrm>
                <a:off x="0" y="615547"/>
                <a:ext cx="2894665" cy="5057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3339" tIns="53339" rIns="53339" bIns="53339" numCol="1" anchor="ctr">
                <a:spAutoFit/>
              </a:bodyPr>
              <a:lstStyle/>
              <a:p>
                <a:pPr marL="228593" indent="-228593" algn="ctr" defTabSz="6223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b="1" sz="1400">
                    <a:solidFill>
                      <a:srgbClr val="FFFFFF"/>
                    </a:solidFill>
                  </a:defRPr>
                </a:pPr>
                <a:r>
                  <a:t>Одевайте ребенка во что-то яркое.</a:t>
                </a:r>
                <a:r>
                  <a:rPr b="0"/>
                  <a:t> Так его будет легче найти</a:t>
                </a:r>
              </a:p>
            </p:txBody>
          </p:sp>
        </p:grpSp>
        <p:grpSp>
          <p:nvGrpSpPr>
            <p:cNvPr id="229" name="Сгруппировать"/>
            <p:cNvGrpSpPr/>
            <p:nvPr/>
          </p:nvGrpSpPr>
          <p:grpSpPr>
            <a:xfrm>
              <a:off x="3184132" y="13444"/>
              <a:ext cx="2894665" cy="1736800"/>
              <a:chOff x="0" y="0"/>
              <a:chExt cx="2894664" cy="1736799"/>
            </a:xfrm>
          </p:grpSpPr>
          <p:sp>
            <p:nvSpPr>
              <p:cNvPr id="227" name="Прямоугольник"/>
              <p:cNvSpPr/>
              <p:nvPr/>
            </p:nvSpPr>
            <p:spPr>
              <a:xfrm>
                <a:off x="0" y="-1"/>
                <a:ext cx="2894665" cy="1736801"/>
              </a:xfrm>
              <a:prstGeom prst="rect">
                <a:avLst/>
              </a:prstGeom>
              <a:gradFill flip="none" rotWithShape="1">
                <a:gsLst>
                  <a:gs pos="0">
                    <a:srgbClr val="7CA1CB"/>
                  </a:gs>
                  <a:gs pos="50000">
                    <a:srgbClr val="6596C9"/>
                  </a:gs>
                  <a:gs pos="100000">
                    <a:srgbClr val="5484B7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ts val="1100"/>
                  </a:spcBef>
                  <a:defRPr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28" name="Не занимайте места в центре. Самые безопасные локации: по краю площадки, возле стен магазинов, возле проходов. Так можно быстрее и безопаснее покинуть место отдыха"/>
              <p:cNvSpPr txBox="1"/>
              <p:nvPr/>
            </p:nvSpPr>
            <p:spPr>
              <a:xfrm>
                <a:off x="0" y="91387"/>
                <a:ext cx="2894665" cy="15540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3339" tIns="53339" rIns="53339" bIns="53339" numCol="1" anchor="ctr">
                <a:spAutoFit/>
              </a:bodyPr>
              <a:lstStyle/>
              <a:p>
                <a:pPr marL="228593" indent="-228593" algn="ctr" defTabSz="6223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b="1" sz="1400">
                    <a:solidFill>
                      <a:srgbClr val="FFFFFF"/>
                    </a:solidFill>
                  </a:defRPr>
                </a:pPr>
                <a:r>
                  <a:t>Не занимайте места в центре.</a:t>
                </a:r>
                <a:r>
                  <a:rPr b="0"/>
                  <a:t> Самые безопасные локации: по краю площадки, возле стен магазинов, возле проходов. Так можно быстрее и безопаснее покинуть место отдыха</a:t>
                </a:r>
              </a:p>
            </p:txBody>
          </p:sp>
        </p:grpSp>
        <p:grpSp>
          <p:nvGrpSpPr>
            <p:cNvPr id="232" name="Сгруппировать"/>
            <p:cNvGrpSpPr/>
            <p:nvPr/>
          </p:nvGrpSpPr>
          <p:grpSpPr>
            <a:xfrm>
              <a:off x="6368264" y="0"/>
              <a:ext cx="2894666" cy="1763688"/>
              <a:chOff x="0" y="0"/>
              <a:chExt cx="2894664" cy="1763687"/>
            </a:xfrm>
          </p:grpSpPr>
          <p:sp>
            <p:nvSpPr>
              <p:cNvPr id="230" name="Прямоугольник"/>
              <p:cNvSpPr/>
              <p:nvPr/>
            </p:nvSpPr>
            <p:spPr>
              <a:xfrm>
                <a:off x="0" y="13444"/>
                <a:ext cx="2894665" cy="1736800"/>
              </a:xfrm>
              <a:prstGeom prst="rect">
                <a:avLst/>
              </a:prstGeom>
              <a:gradFill flip="none" rotWithShape="1">
                <a:gsLst>
                  <a:gs pos="0">
                    <a:srgbClr val="ADC5E2"/>
                  </a:gs>
                  <a:gs pos="50000">
                    <a:srgbClr val="9EBCE0"/>
                  </a:gs>
                  <a:gs pos="100000">
                    <a:srgbClr val="88A6CA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ts val="1100"/>
                  </a:spcBef>
                  <a:defRPr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1" name="Не идите против толпы. Если Вам нужно выйти из толпы, двигайтесь в сторону, прижав согнутые руки к груди. Сначала выйдите из потока движущихся людей, а уже потом пробирайтесь в нужном направлении"/>
              <p:cNvSpPr txBox="1"/>
              <p:nvPr/>
            </p:nvSpPr>
            <p:spPr>
              <a:xfrm>
                <a:off x="0" y="0"/>
                <a:ext cx="2894665" cy="17636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3339" tIns="53339" rIns="53339" bIns="53339" numCol="1" anchor="ctr">
                <a:spAutoFit/>
              </a:bodyPr>
              <a:lstStyle/>
              <a:p>
                <a:pPr marL="228593" indent="-228593" algn="ctr" defTabSz="6223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b="1" sz="1400">
                    <a:solidFill>
                      <a:srgbClr val="FFFFFF"/>
                    </a:solidFill>
                  </a:defRPr>
                </a:pPr>
                <a:r>
                  <a:t>Не идите против толпы.</a:t>
                </a:r>
                <a:r>
                  <a:rPr b="0"/>
                  <a:t> Если Вам нужно выйти из толпы, двигайтесь в сторону, прижав согнутые руки к груди. Сначала выйдите из потока движущихся людей, а уже потом пробирайтесь в нужном направлении</a:t>
                </a:r>
              </a:p>
            </p:txBody>
          </p:sp>
        </p:grpSp>
        <p:grpSp>
          <p:nvGrpSpPr>
            <p:cNvPr id="235" name="Сгруппировать"/>
            <p:cNvGrpSpPr/>
            <p:nvPr/>
          </p:nvGrpSpPr>
          <p:grpSpPr>
            <a:xfrm>
              <a:off x="1592066" y="2026266"/>
              <a:ext cx="2894666" cy="1763688"/>
              <a:chOff x="0" y="0"/>
              <a:chExt cx="2894664" cy="1763687"/>
            </a:xfrm>
          </p:grpSpPr>
          <p:sp>
            <p:nvSpPr>
              <p:cNvPr id="233" name="Прямоугольник"/>
              <p:cNvSpPr/>
              <p:nvPr/>
            </p:nvSpPr>
            <p:spPr>
              <a:xfrm>
                <a:off x="0" y="13444"/>
                <a:ext cx="2894665" cy="1736800"/>
              </a:xfrm>
              <a:prstGeom prst="rect">
                <a:avLst/>
              </a:prstGeom>
              <a:gradFill flip="none" rotWithShape="1">
                <a:gsLst>
                  <a:gs pos="0">
                    <a:srgbClr val="ADC5E2"/>
                  </a:gs>
                  <a:gs pos="50000">
                    <a:srgbClr val="9EBCE0"/>
                  </a:gs>
                  <a:gs pos="100000">
                    <a:srgbClr val="88A6CA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ts val="1100"/>
                  </a:spcBef>
                  <a:defRPr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4" name="Не поднимайте ничего с пола. Если Ваша вещь (перчатка, телефон и пр.) выпала из рук, оцените обстановку, прежде чем поднять ее. В толпе может закружиться голова, от чего легко дезориентироваться и даже упасть"/>
              <p:cNvSpPr txBox="1"/>
              <p:nvPr/>
            </p:nvSpPr>
            <p:spPr>
              <a:xfrm>
                <a:off x="0" y="0"/>
                <a:ext cx="2894665" cy="17636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3339" tIns="53339" rIns="53339" bIns="53339" numCol="1" anchor="ctr">
                <a:spAutoFit/>
              </a:bodyPr>
              <a:lstStyle/>
              <a:p>
                <a:pPr marL="228593" indent="-228593" algn="ctr" defTabSz="6223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b="1" sz="1400">
                    <a:solidFill>
                      <a:srgbClr val="FFFFFF"/>
                    </a:solidFill>
                  </a:defRPr>
                </a:pPr>
                <a:r>
                  <a:t>Не поднимайте ничего с пола.</a:t>
                </a:r>
                <a:r>
                  <a:rPr b="0"/>
                  <a:t> Если Ваша вещь (перчатка, телефон и пр.) выпала из рук, оцените обстановку, прежде чем поднять ее. В толпе может закружиться голова, от чего легко дезориентироваться и даже упасть</a:t>
                </a:r>
              </a:p>
            </p:txBody>
          </p:sp>
        </p:grpSp>
        <p:grpSp>
          <p:nvGrpSpPr>
            <p:cNvPr id="238" name="Сгруппировать"/>
            <p:cNvGrpSpPr/>
            <p:nvPr/>
          </p:nvGrpSpPr>
          <p:grpSpPr>
            <a:xfrm>
              <a:off x="4776198" y="2039710"/>
              <a:ext cx="2894665" cy="1736800"/>
              <a:chOff x="0" y="0"/>
              <a:chExt cx="2894664" cy="1736799"/>
            </a:xfrm>
          </p:grpSpPr>
          <p:sp>
            <p:nvSpPr>
              <p:cNvPr id="236" name="Прямоугольник"/>
              <p:cNvSpPr/>
              <p:nvPr/>
            </p:nvSpPr>
            <p:spPr>
              <a:xfrm>
                <a:off x="0" y="-1"/>
                <a:ext cx="2894665" cy="1736801"/>
              </a:xfrm>
              <a:prstGeom prst="rect">
                <a:avLst/>
              </a:prstGeom>
              <a:gradFill flip="none" rotWithShape="1">
                <a:gsLst>
                  <a:gs pos="0">
                    <a:srgbClr val="7CA1CB"/>
                  </a:gs>
                  <a:gs pos="50000">
                    <a:srgbClr val="6596C9"/>
                  </a:gs>
                  <a:gs pos="100000">
                    <a:srgbClr val="5484B7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ts val="1100"/>
                  </a:spcBef>
                  <a:defRPr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7" name="Не паникуйте. В случае ЧП, провокации, теракта, аварии, не поддавайтесь истерике. Спокойно, держа за руку ребенка и родственников, пробирайтесь к выходу"/>
              <p:cNvSpPr txBox="1"/>
              <p:nvPr/>
            </p:nvSpPr>
            <p:spPr>
              <a:xfrm>
                <a:off x="0" y="196219"/>
                <a:ext cx="2894665" cy="13443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3339" tIns="53339" rIns="53339" bIns="53339" numCol="1" anchor="ctr">
                <a:spAutoFit/>
              </a:bodyPr>
              <a:lstStyle/>
              <a:p>
                <a:pPr marL="228593" indent="-228593" algn="ctr" defTabSz="6223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b="1" sz="1400">
                    <a:solidFill>
                      <a:srgbClr val="FFFFFF"/>
                    </a:solidFill>
                  </a:defRPr>
                </a:pPr>
                <a:r>
                  <a:t>Не паникуйте.</a:t>
                </a:r>
                <a:r>
                  <a:rPr b="0"/>
                  <a:t> В случае ЧП, провокации, теракта, аварии, не поддавайтесь истерике. Спокойно, держа за руку ребенка и родственников, пробирайтесь к выходу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09825" y="5648659"/>
            <a:ext cx="1130062" cy="1135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16528" y="159139"/>
            <a:ext cx="2875473" cy="17375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1454" y="118710"/>
            <a:ext cx="1681852" cy="1722034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Заголовок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877801">
              <a:defRPr b="1" sz="4224">
                <a:solidFill>
                  <a:srgbClr val="C00000"/>
                </a:solidFill>
              </a:defRPr>
            </a:lvl1pPr>
          </a:lstStyle>
          <a:p>
            <a:pPr/>
            <a:r>
              <a:t>Правила безопасности с пиротехникой</a:t>
            </a:r>
          </a:p>
        </p:txBody>
      </p:sp>
      <p:grpSp>
        <p:nvGrpSpPr>
          <p:cNvPr id="255" name="Объект 3"/>
          <p:cNvGrpSpPr/>
          <p:nvPr/>
        </p:nvGrpSpPr>
        <p:grpSpPr>
          <a:xfrm>
            <a:off x="1103290" y="1841222"/>
            <a:ext cx="10250511" cy="3523025"/>
            <a:chOff x="0" y="0"/>
            <a:chExt cx="10250509" cy="3523024"/>
          </a:xfrm>
        </p:grpSpPr>
        <p:sp>
          <p:nvSpPr>
            <p:cNvPr id="245" name="Линия"/>
            <p:cNvSpPr/>
            <p:nvPr/>
          </p:nvSpPr>
          <p:spPr>
            <a:xfrm>
              <a:off x="0" y="0"/>
              <a:ext cx="10250510" cy="0"/>
            </a:xfrm>
            <a:prstGeom prst="line">
              <a:avLst/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6" name="Ознакомьтесь с инструкцией, прежде чем поджигать фейерверк. Не стоит полагаться на собственную догадливость или советы друзей;"/>
            <p:cNvSpPr txBox="1"/>
            <p:nvPr/>
          </p:nvSpPr>
          <p:spPr>
            <a:xfrm>
              <a:off x="0" y="0"/>
              <a:ext cx="10250510" cy="646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 marL="228593" indent="-228593" defTabSz="800100">
                <a:lnSpc>
                  <a:spcPct val="90000"/>
                </a:lnSpc>
                <a:spcBef>
                  <a:spcPts val="700"/>
                </a:spcBef>
                <a:buSzPct val="100000"/>
                <a:buFont typeface="Arial"/>
                <a:buChar char="•"/>
                <a:defRPr b="1"/>
              </a:pPr>
              <a:r>
                <a:t>Ознакомьтесь с инструкцией,</a:t>
              </a:r>
              <a:r>
                <a:rPr b="0"/>
                <a:t> прежде чем поджигать фейерверк. Не стоит полагаться на собственную догадливость или советы друзей;</a:t>
              </a:r>
            </a:p>
          </p:txBody>
        </p:sp>
        <p:sp>
          <p:nvSpPr>
            <p:cNvPr id="247" name="Линия"/>
            <p:cNvSpPr/>
            <p:nvPr/>
          </p:nvSpPr>
          <p:spPr>
            <a:xfrm>
              <a:off x="0" y="786055"/>
              <a:ext cx="10250510" cy="1"/>
            </a:xfrm>
            <a:prstGeom prst="line">
              <a:avLst/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8" name="Используйте пиротехнику по назначению. Не поджигайте петарды в помещении, на улице не бросайте подожженные петарды в бутылки, коробки."/>
            <p:cNvSpPr txBox="1"/>
            <p:nvPr/>
          </p:nvSpPr>
          <p:spPr>
            <a:xfrm>
              <a:off x="0" y="786055"/>
              <a:ext cx="10250510" cy="646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 marL="228593" indent="-228593" defTabSz="800100">
                <a:lnSpc>
                  <a:spcPct val="90000"/>
                </a:lnSpc>
                <a:spcBef>
                  <a:spcPts val="700"/>
                </a:spcBef>
                <a:buSzPct val="100000"/>
                <a:buFont typeface="Arial"/>
                <a:buChar char="•"/>
                <a:defRPr b="1"/>
              </a:pPr>
              <a:r>
                <a:t>Используйте пиротехнику по назначению.</a:t>
              </a:r>
              <a:r>
                <a:rPr b="0"/>
                <a:t> Не поджигайте петарды в помещении, на улице не бросайте подожженные петарды в бутылки, коробки.</a:t>
              </a:r>
            </a:p>
          </p:txBody>
        </p:sp>
        <p:sp>
          <p:nvSpPr>
            <p:cNvPr id="249" name="Линия"/>
            <p:cNvSpPr/>
            <p:nvPr/>
          </p:nvSpPr>
          <p:spPr>
            <a:xfrm>
              <a:off x="0" y="1572108"/>
              <a:ext cx="10250510" cy="1"/>
            </a:xfrm>
            <a:prstGeom prst="line">
              <a:avLst/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0" name="Правильно выбирайте место для запуска фейерверков. Не поджигайте фейерверки под деревьями и линиями электропередач, убедитесь, что рядом нет легковоспламеняющихся предметов."/>
            <p:cNvSpPr txBox="1"/>
            <p:nvPr/>
          </p:nvSpPr>
          <p:spPr>
            <a:xfrm>
              <a:off x="0" y="1572108"/>
              <a:ext cx="10250510" cy="6467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 marL="228593" indent="-228593" defTabSz="800100">
                <a:lnSpc>
                  <a:spcPct val="90000"/>
                </a:lnSpc>
                <a:spcBef>
                  <a:spcPts val="700"/>
                </a:spcBef>
                <a:buSzPct val="100000"/>
                <a:buFont typeface="Arial"/>
                <a:buChar char="•"/>
                <a:defRPr b="1"/>
              </a:pPr>
              <a:r>
                <a:t>Правильно выбирайте место для запуска фейерверков.</a:t>
              </a:r>
              <a:r>
                <a:rPr b="0"/>
                <a:t> Не поджигайте фейерверки под деревьями и линиями электропередач, убедитесь, что рядом нет легковоспламеняющихся предметов.</a:t>
              </a:r>
            </a:p>
          </p:txBody>
        </p:sp>
        <p:sp>
          <p:nvSpPr>
            <p:cNvPr id="251" name="Линия"/>
            <p:cNvSpPr/>
            <p:nvPr/>
          </p:nvSpPr>
          <p:spPr>
            <a:xfrm>
              <a:off x="0" y="2358163"/>
              <a:ext cx="10250510" cy="1"/>
            </a:xfrm>
            <a:prstGeom prst="line">
              <a:avLst/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2" name="Проверьте, нет ли повреждений. Ни в коем случае нельзя использовать петарды и фейерверки с видимыми дефектами: порванные, подмоченные, с трещинами и другими повреждениями."/>
            <p:cNvSpPr txBox="1"/>
            <p:nvPr/>
          </p:nvSpPr>
          <p:spPr>
            <a:xfrm>
              <a:off x="0" y="2358163"/>
              <a:ext cx="10250510" cy="6467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 marL="228593" indent="-228593" defTabSz="800100">
                <a:lnSpc>
                  <a:spcPct val="90000"/>
                </a:lnSpc>
                <a:spcBef>
                  <a:spcPts val="700"/>
                </a:spcBef>
                <a:buSzPct val="100000"/>
                <a:buFont typeface="Arial"/>
                <a:buChar char="•"/>
                <a:defRPr b="1"/>
              </a:pPr>
              <a:r>
                <a:t>Проверьте, нет ли повреждений.</a:t>
              </a:r>
              <a:r>
                <a:rPr b="0"/>
                <a:t> Ни в коем случае нельзя использовать петарды и фейерверки с видимыми дефектами: порванные, подмоченные, с трещинами и другими повреждениями.</a:t>
              </a:r>
            </a:p>
          </p:txBody>
        </p:sp>
        <p:sp>
          <p:nvSpPr>
            <p:cNvPr id="253" name="Линия"/>
            <p:cNvSpPr/>
            <p:nvPr/>
          </p:nvSpPr>
          <p:spPr>
            <a:xfrm>
              <a:off x="0" y="3144216"/>
              <a:ext cx="10250510" cy="1"/>
            </a:xfrm>
            <a:prstGeom prst="line">
              <a:avLst/>
            </a:prstGeom>
            <a:solidFill>
              <a:schemeClr val="accent1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4" name="Храните пиротехнические изделия в сухом месте, вдали от нагревательных приборов и детей."/>
            <p:cNvSpPr txBox="1"/>
            <p:nvPr/>
          </p:nvSpPr>
          <p:spPr>
            <a:xfrm>
              <a:off x="0" y="3144216"/>
              <a:ext cx="10250510" cy="3788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 marL="228593" indent="-228593" defTabSz="800100">
                <a:lnSpc>
                  <a:spcPct val="90000"/>
                </a:lnSpc>
                <a:spcBef>
                  <a:spcPts val="700"/>
                </a:spcBef>
                <a:buSzPct val="100000"/>
                <a:buFont typeface="Arial"/>
                <a:buChar char="•"/>
                <a:defRPr b="1"/>
              </a:pPr>
              <a:r>
                <a:t>Храните пиротехнические изделия в сухом месте</a:t>
              </a:r>
              <a:r>
                <a:rPr b="0"/>
                <a:t>, вдали от нагревательных приборов и детей.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Заголовок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 b="1" sz="3900">
                <a:solidFill>
                  <a:srgbClr val="C00000"/>
                </a:solidFill>
              </a:defRPr>
            </a:pPr>
            <a:r>
              <a:t>Рекомендации для родителей </a:t>
            </a:r>
            <a:br/>
            <a:r>
              <a:t>«Как обучить безопасному поведению?»</a:t>
            </a:r>
          </a:p>
        </p:txBody>
      </p:sp>
      <p:grpSp>
        <p:nvGrpSpPr>
          <p:cNvPr id="279" name="Объект 3"/>
          <p:cNvGrpSpPr/>
          <p:nvPr/>
        </p:nvGrpSpPr>
        <p:grpSpPr>
          <a:xfrm>
            <a:off x="841280" y="2167958"/>
            <a:ext cx="10509439" cy="3177272"/>
            <a:chOff x="0" y="0"/>
            <a:chExt cx="10509438" cy="3177272"/>
          </a:xfrm>
        </p:grpSpPr>
        <p:grpSp>
          <p:nvGrpSpPr>
            <p:cNvPr id="260" name="Сгруппировать"/>
            <p:cNvGrpSpPr/>
            <p:nvPr/>
          </p:nvGrpSpPr>
          <p:grpSpPr>
            <a:xfrm>
              <a:off x="0" y="0"/>
              <a:ext cx="2444056" cy="1466434"/>
              <a:chOff x="0" y="0"/>
              <a:chExt cx="2444055" cy="1466433"/>
            </a:xfrm>
          </p:grpSpPr>
          <p:sp>
            <p:nvSpPr>
              <p:cNvPr id="258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5D81A8"/>
                  </a:gs>
                  <a:gs pos="50000">
                    <a:srgbClr val="3E71A0"/>
                  </a:gs>
                  <a:gs pos="100000">
                    <a:srgbClr val="336491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59" name="Обучение лучше начинать как можно раньше: всё, что мы познаём в раннем детстве, остаётся в нашей памяти на всю жизнь"/>
              <p:cNvSpPr txBox="1"/>
              <p:nvPr/>
            </p:nvSpPr>
            <p:spPr>
              <a:xfrm>
                <a:off x="0" y="227257"/>
                <a:ext cx="2444056" cy="10119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Обучение лучше начинать как можно раньше: всё, что мы познаём в раннем детстве, остаётся в нашей памяти на всю жизнь</a:t>
                </a:r>
              </a:p>
            </p:txBody>
          </p:sp>
        </p:grpSp>
        <p:grpSp>
          <p:nvGrpSpPr>
            <p:cNvPr id="263" name="Сгруппировать"/>
            <p:cNvGrpSpPr/>
            <p:nvPr/>
          </p:nvGrpSpPr>
          <p:grpSpPr>
            <a:xfrm>
              <a:off x="2688460" y="0"/>
              <a:ext cx="2444056" cy="1466434"/>
              <a:chOff x="0" y="0"/>
              <a:chExt cx="2444055" cy="1466433"/>
            </a:xfrm>
          </p:grpSpPr>
          <p:sp>
            <p:nvSpPr>
              <p:cNvPr id="261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7098C4"/>
                  </a:gs>
                  <a:gs pos="50000">
                    <a:srgbClr val="568BC2"/>
                  </a:gs>
                  <a:gs pos="100000">
                    <a:srgbClr val="467BB1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62" name="Регулярно проводите беседы, но без нотаций и бесконечных наставлений"/>
              <p:cNvSpPr txBox="1"/>
              <p:nvPr/>
            </p:nvSpPr>
            <p:spPr>
              <a:xfrm>
                <a:off x="0" y="413781"/>
                <a:ext cx="2444056" cy="6388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Регулярно проводите беседы, но без нотаций и бесконечных наставлений</a:t>
                </a:r>
              </a:p>
            </p:txBody>
          </p:sp>
        </p:grpSp>
        <p:grpSp>
          <p:nvGrpSpPr>
            <p:cNvPr id="266" name="Сгруппировать"/>
            <p:cNvGrpSpPr/>
            <p:nvPr/>
          </p:nvGrpSpPr>
          <p:grpSpPr>
            <a:xfrm>
              <a:off x="5376921" y="0"/>
              <a:ext cx="2444056" cy="1466434"/>
              <a:chOff x="0" y="0"/>
              <a:chExt cx="2444055" cy="1466433"/>
            </a:xfrm>
          </p:grpSpPr>
          <p:sp>
            <p:nvSpPr>
              <p:cNvPr id="264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90B0D6"/>
                  </a:gs>
                  <a:gs pos="50000">
                    <a:srgbClr val="7DA6D4"/>
                  </a:gs>
                  <a:gs pos="100000">
                    <a:srgbClr val="6A92C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65" name="Очень важно, чтобы ребенок понял, почему нужно строго выполнять правила безопасности"/>
              <p:cNvSpPr txBox="1"/>
              <p:nvPr/>
            </p:nvSpPr>
            <p:spPr>
              <a:xfrm>
                <a:off x="0" y="320519"/>
                <a:ext cx="2444056" cy="8253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Очень важно, чтобы ребенок понял, почему нужно строго выполнять правила безопасности</a:t>
                </a:r>
              </a:p>
            </p:txBody>
          </p:sp>
        </p:grpSp>
        <p:grpSp>
          <p:nvGrpSpPr>
            <p:cNvPr id="269" name="Сгруппировать"/>
            <p:cNvGrpSpPr/>
            <p:nvPr/>
          </p:nvGrpSpPr>
          <p:grpSpPr>
            <a:xfrm>
              <a:off x="8065383" y="0"/>
              <a:ext cx="2444056" cy="1466434"/>
              <a:chOff x="0" y="0"/>
              <a:chExt cx="2444055" cy="1466433"/>
            </a:xfrm>
          </p:grpSpPr>
          <p:sp>
            <p:nvSpPr>
              <p:cNvPr id="267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B5CAE5"/>
                  </a:gs>
                  <a:gs pos="50000">
                    <a:srgbClr val="A7C2E4"/>
                  </a:gs>
                  <a:gs pos="100000">
                    <a:srgbClr val="90ABCD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68" name="Ребёнок должен чётко усвоить, чего нельзя делать никогда"/>
              <p:cNvSpPr txBox="1"/>
              <p:nvPr/>
            </p:nvSpPr>
            <p:spPr>
              <a:xfrm>
                <a:off x="0" y="413781"/>
                <a:ext cx="2444056" cy="6388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 Ребёнок должен чётко усвоить, чего нельзя делать никогда</a:t>
                </a:r>
              </a:p>
            </p:txBody>
          </p:sp>
        </p:grpSp>
        <p:grpSp>
          <p:nvGrpSpPr>
            <p:cNvPr id="272" name="Сгруппировать"/>
            <p:cNvGrpSpPr/>
            <p:nvPr/>
          </p:nvGrpSpPr>
          <p:grpSpPr>
            <a:xfrm>
              <a:off x="1344231" y="1710838"/>
              <a:ext cx="2444056" cy="1466435"/>
              <a:chOff x="0" y="0"/>
              <a:chExt cx="2444055" cy="1466433"/>
            </a:xfrm>
          </p:grpSpPr>
          <p:sp>
            <p:nvSpPr>
              <p:cNvPr id="270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B5CAE5"/>
                  </a:gs>
                  <a:gs pos="50000">
                    <a:srgbClr val="A7C2E4"/>
                  </a:gs>
                  <a:gs pos="100000">
                    <a:srgbClr val="90ABCD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71" name="Будьте для ребёнка образцом – не делайте для себя исключений"/>
              <p:cNvSpPr txBox="1"/>
              <p:nvPr/>
            </p:nvSpPr>
            <p:spPr>
              <a:xfrm>
                <a:off x="0" y="413781"/>
                <a:ext cx="2444056" cy="6388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Будьте для ребёнка образцом – не делайте для себя исключений</a:t>
                </a:r>
              </a:p>
            </p:txBody>
          </p:sp>
        </p:grpSp>
        <p:grpSp>
          <p:nvGrpSpPr>
            <p:cNvPr id="275" name="Сгруппировать"/>
            <p:cNvGrpSpPr/>
            <p:nvPr/>
          </p:nvGrpSpPr>
          <p:grpSpPr>
            <a:xfrm>
              <a:off x="4032691" y="1710838"/>
              <a:ext cx="2444056" cy="1466435"/>
              <a:chOff x="0" y="0"/>
              <a:chExt cx="2444055" cy="1466433"/>
            </a:xfrm>
          </p:grpSpPr>
          <p:sp>
            <p:nvSpPr>
              <p:cNvPr id="273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90B0D6"/>
                  </a:gs>
                  <a:gs pos="50000">
                    <a:srgbClr val="7DA6D4"/>
                  </a:gs>
                  <a:gs pos="100000">
                    <a:srgbClr val="6A92C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74" name="Лучше ребёнку важную информацию предоставить в форме символов и образов, что отлично действует на подсознание"/>
              <p:cNvSpPr txBox="1"/>
              <p:nvPr/>
            </p:nvSpPr>
            <p:spPr>
              <a:xfrm>
                <a:off x="0" y="227257"/>
                <a:ext cx="2444056" cy="10119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Лучше ребёнку важную информацию предоставить в форме символов и образов, что отлично действует на подсознание</a:t>
                </a:r>
              </a:p>
            </p:txBody>
          </p:sp>
        </p:grpSp>
        <p:grpSp>
          <p:nvGrpSpPr>
            <p:cNvPr id="278" name="Сгруппировать"/>
            <p:cNvGrpSpPr/>
            <p:nvPr/>
          </p:nvGrpSpPr>
          <p:grpSpPr>
            <a:xfrm>
              <a:off x="6721153" y="1710838"/>
              <a:ext cx="2444056" cy="1466435"/>
              <a:chOff x="0" y="0"/>
              <a:chExt cx="2444055" cy="1466433"/>
            </a:xfrm>
          </p:grpSpPr>
          <p:sp>
            <p:nvSpPr>
              <p:cNvPr id="276" name="Прямоугольник"/>
              <p:cNvSpPr/>
              <p:nvPr/>
            </p:nvSpPr>
            <p:spPr>
              <a:xfrm>
                <a:off x="-1" y="-1"/>
                <a:ext cx="2444057" cy="1466435"/>
              </a:xfrm>
              <a:prstGeom prst="rect">
                <a:avLst/>
              </a:prstGeom>
              <a:gradFill flip="none" rotWithShape="1">
                <a:gsLst>
                  <a:gs pos="0">
                    <a:srgbClr val="7098C4"/>
                  </a:gs>
                  <a:gs pos="50000">
                    <a:srgbClr val="568BC2"/>
                  </a:gs>
                  <a:gs pos="100000">
                    <a:srgbClr val="467BB1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b" rotWithShape="0" blurRad="63500" dist="19050" dir="5400000">
                  <a:srgbClr val="000000">
                    <a:alpha val="63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577850">
                  <a:lnSpc>
                    <a:spcPct val="90000"/>
                  </a:lnSpc>
                  <a:spcBef>
                    <a:spcPts val="1100"/>
                  </a:spcBef>
                  <a:defRPr sz="1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77" name="Для обучения безопасности используйте все «подручные средства»: сказки, стихи, иллюстрации, мультфильмы; всякие, удобные для обучения, случаи, примеры из жизни"/>
              <p:cNvSpPr txBox="1"/>
              <p:nvPr/>
            </p:nvSpPr>
            <p:spPr>
              <a:xfrm>
                <a:off x="0" y="40734"/>
                <a:ext cx="2444056" cy="13849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9530" tIns="49530" rIns="49530" bIns="49530" numCol="1" anchor="ctr">
                <a:spAutoFit/>
              </a:bodyPr>
              <a:lstStyle>
                <a:lvl1pPr marL="228593" indent="-228593" algn="ctr" defTabSz="5778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Для обучения безопасности используйте все «подручные средства»: сказки, стихи, иллюстрации, мультфильмы; всякие, удобные для обучения, случаи, примеры из жизни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Заголовок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b="1"/>
            </a:lvl1pPr>
          </a:lstStyle>
          <a:p>
            <a:pPr/>
            <a:r>
              <a:t>Заключительное слово</a:t>
            </a:r>
          </a:p>
        </p:txBody>
      </p:sp>
      <p:sp>
        <p:nvSpPr>
          <p:cNvPr id="282" name="Объект 2"/>
          <p:cNvSpPr txBox="1"/>
          <p:nvPr>
            <p:ph type="body" idx="1"/>
          </p:nvPr>
        </p:nvSpPr>
        <p:spPr>
          <a:xfrm>
            <a:off x="838200" y="1361986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indent="457200" algn="just">
              <a:buSzTx/>
              <a:buNone/>
            </a:pPr>
            <a:r>
              <a:t>Уважаемые родители! Мы всегда должны помнить о том, что формирование сознательного поведения – процесс длительный. Сегодня ребенок всюду ходит за ручку с мамой, гуляет во дворе под присмотром взрослых, а завтра - он станет самостоятельным. Многое зависит от нас.</a:t>
            </a:r>
          </a:p>
          <a:p>
            <a:pPr marL="0" indent="457200" algn="just">
              <a:buSzTx/>
              <a:buNone/>
            </a:pPr>
            <a:r>
              <a:t>Наше обучение, старание поможет им избежать многих опасных детских неприятностей.</a:t>
            </a:r>
          </a:p>
          <a:p>
            <a:pPr marL="0" indent="457200" algn="just">
              <a:buSzTx/>
              <a:buNone/>
            </a:pPr>
            <a:r>
              <a:t>Давайте сделаем все необходимое, чтобы с детьми не случилась беда!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Заголовок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b="1"/>
            </a:lvl1pPr>
          </a:lstStyle>
          <a:p>
            <a:pPr/>
            <a:r>
              <a:t>Цель родительского собрания</a:t>
            </a:r>
          </a:p>
        </p:txBody>
      </p:sp>
      <p:grpSp>
        <p:nvGrpSpPr>
          <p:cNvPr id="136" name="Сгруппировать"/>
          <p:cNvGrpSpPr/>
          <p:nvPr/>
        </p:nvGrpSpPr>
        <p:grpSpPr>
          <a:xfrm>
            <a:off x="1184855" y="1845301"/>
            <a:ext cx="10168945" cy="2719900"/>
            <a:chOff x="0" y="0"/>
            <a:chExt cx="10168943" cy="2719898"/>
          </a:xfrm>
        </p:grpSpPr>
        <p:sp>
          <p:nvSpPr>
            <p:cNvPr id="134" name="Сквиркл"/>
            <p:cNvSpPr/>
            <p:nvPr/>
          </p:nvSpPr>
          <p:spPr>
            <a:xfrm>
              <a:off x="0" y="110974"/>
              <a:ext cx="10168944" cy="249795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70A6DB">
                    <a:alpha val="90000"/>
                  </a:srgbClr>
                </a:gs>
                <a:gs pos="50000">
                  <a:srgbClr val="559BDB">
                    <a:alpha val="90000"/>
                  </a:srgbClr>
                </a:gs>
                <a:gs pos="100000">
                  <a:srgbClr val="448AC9">
                    <a:alpha val="90000"/>
                  </a:srgb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63500" dist="19050" dir="540000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ts val="1100"/>
                </a:spcBef>
                <a:defRPr sz="3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5" name="Повышать компетентность родителей в вопросах формирования у детей навыков безопасного поведения на прогулке в зимний период времени, а также во время новогодних праздников."/>
            <p:cNvSpPr txBox="1"/>
            <p:nvPr/>
          </p:nvSpPr>
          <p:spPr>
            <a:xfrm>
              <a:off x="121940" y="-1"/>
              <a:ext cx="9925064" cy="271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33350" tIns="133350" rIns="133350" bIns="133350" numCol="1" anchor="ctr">
              <a:spAutoFit/>
            </a:bodyPr>
            <a:lstStyle>
              <a:lvl1pPr marL="228593" indent="-228593" algn="ctr" defTabSz="1555750">
                <a:lnSpc>
                  <a:spcPct val="90000"/>
                </a:lnSpc>
                <a:spcBef>
                  <a:spcPts val="1400"/>
                </a:spcBef>
                <a:buSzPct val="100000"/>
                <a:buFont typeface="Arial"/>
                <a:buChar char="•"/>
                <a:defRPr sz="3500">
                  <a:solidFill>
                    <a:srgbClr val="FFFFFF"/>
                  </a:solidFill>
                </a:defRPr>
              </a:lvl1pPr>
            </a:lstStyle>
            <a:p>
              <a:pPr/>
              <a:r>
                <a:t>Повышать компетентность родителей в вопросах формирования у детей навыков безопасного поведения на прогулке в зимний период времени, а также во время новогодних праздников.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Заголовок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b="1"/>
            </a:lvl1pPr>
          </a:lstStyle>
          <a:p>
            <a:pPr/>
            <a:r>
              <a:t>Вступительное слово</a:t>
            </a:r>
          </a:p>
        </p:txBody>
      </p:sp>
      <p:sp>
        <p:nvSpPr>
          <p:cNvPr id="139" name="Объект 2"/>
          <p:cNvSpPr txBox="1"/>
          <p:nvPr>
            <p:ph type="body" idx="1"/>
          </p:nvPr>
        </p:nvSpPr>
        <p:spPr>
          <a:xfrm>
            <a:off x="838200" y="1454563"/>
            <a:ext cx="10515600" cy="4018586"/>
          </a:xfrm>
          <a:prstGeom prst="rect">
            <a:avLst/>
          </a:prstGeom>
        </p:spPr>
        <p:txBody>
          <a:bodyPr/>
          <a:lstStyle/>
          <a:p>
            <a:pPr marL="0" indent="452627" algn="just" defTabSz="905233">
              <a:lnSpc>
                <a:spcPct val="72000"/>
              </a:lnSpc>
              <a:spcBef>
                <a:spcPts val="900"/>
              </a:spcBef>
              <a:buSzTx/>
              <a:buNone/>
              <a:defRPr sz="2475"/>
            </a:pPr>
            <a:r>
              <a:t>Зимние прогулки всегда приносят огромную радость детям. Многие дети с осени начинают с нетерпением ждать снега, чтобы покататься на санках, скатиться с горки на ледянке, покидаться снежками и построить снежные башни и лабиринты.</a:t>
            </a:r>
          </a:p>
          <a:p>
            <a:pPr marL="0" indent="452627" algn="just" defTabSz="905233">
              <a:lnSpc>
                <a:spcPct val="72000"/>
              </a:lnSpc>
              <a:spcBef>
                <a:spcPts val="900"/>
              </a:spcBef>
              <a:buSzTx/>
              <a:buNone/>
              <a:defRPr sz="2475"/>
            </a:pPr>
            <a:r>
              <a:t>Но зимнее время омрачает радость детей и родителей очень распространенными травмами. Обезопасить себя от неприятных последствий зимних прогулок помогут простые и, казалось бы, само собой разумеющиеся правила.</a:t>
            </a:r>
          </a:p>
          <a:p>
            <a:pPr marL="0" indent="452627" algn="just" defTabSz="905233">
              <a:lnSpc>
                <a:spcPct val="72000"/>
              </a:lnSpc>
              <a:spcBef>
                <a:spcPts val="900"/>
              </a:spcBef>
              <a:buSzTx/>
              <a:buNone/>
              <a:defRPr i="1" sz="2475" u="sng"/>
            </a:pPr>
            <a:r>
              <a:t>Родительское собрание </a:t>
            </a:r>
            <a:r>
              <a:rPr i="0" u="none"/>
              <a:t>посвящено очень важной проблеме – воспитанию у наших детей навыков безопасного поведения на прогулке в зимний период времени, а также во время новогодних праздников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Заголовок 3"/>
          <p:cNvSpPr txBox="1"/>
          <p:nvPr>
            <p:ph type="title"/>
          </p:nvPr>
        </p:nvSpPr>
        <p:spPr>
          <a:xfrm>
            <a:off x="831850" y="888588"/>
            <a:ext cx="10515601" cy="285273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pPr/>
            <a:r>
              <a:t>Одежда для зимней прогулки</a:t>
            </a:r>
          </a:p>
        </p:txBody>
      </p:sp>
      <p:sp>
        <p:nvSpPr>
          <p:cNvPr id="142" name="Текст 4"/>
          <p:cNvSpPr txBox="1"/>
          <p:nvPr>
            <p:ph type="body" sz="quarter" idx="1"/>
          </p:nvPr>
        </p:nvSpPr>
        <p:spPr>
          <a:xfrm>
            <a:off x="831850" y="3741325"/>
            <a:ext cx="10515601" cy="15001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Собираясь на прогулку, заботливых родителей всегда мучает вопрос: как одеть ребенка, чтоб он и не замерз, и не перегрелся?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274933" cy="64273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Заголовок 4"/>
          <p:cNvSpPr txBox="1"/>
          <p:nvPr>
            <p:ph type="title"/>
          </p:nvPr>
        </p:nvSpPr>
        <p:spPr>
          <a:xfrm>
            <a:off x="831850" y="460488"/>
            <a:ext cx="10515601" cy="2852739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pPr/>
            <a:r>
              <a:t>Зимние забавы и безопасность</a:t>
            </a:r>
          </a:p>
        </p:txBody>
      </p:sp>
      <p:sp>
        <p:nvSpPr>
          <p:cNvPr id="147" name="Текст 5"/>
          <p:cNvSpPr txBox="1"/>
          <p:nvPr>
            <p:ph type="body" sz="quarter" idx="1"/>
          </p:nvPr>
        </p:nvSpPr>
        <p:spPr>
          <a:xfrm>
            <a:off x="831850" y="3559154"/>
            <a:ext cx="10515601" cy="15001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У каждой зимней забавы есть и свои особенности, свои правила безопасности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Объект 5"/>
          <p:cNvGrpSpPr/>
          <p:nvPr/>
        </p:nvGrpSpPr>
        <p:grpSpPr>
          <a:xfrm>
            <a:off x="7804598" y="3422343"/>
            <a:ext cx="4018208" cy="1757894"/>
            <a:chOff x="0" y="0"/>
            <a:chExt cx="4018207" cy="1757893"/>
          </a:xfrm>
        </p:grpSpPr>
        <p:grpSp>
          <p:nvGrpSpPr>
            <p:cNvPr id="151" name="Сгруппировать"/>
            <p:cNvGrpSpPr/>
            <p:nvPr/>
          </p:nvGrpSpPr>
          <p:grpSpPr>
            <a:xfrm>
              <a:off x="0" y="0"/>
              <a:ext cx="4018208" cy="575639"/>
              <a:chOff x="0" y="0"/>
              <a:chExt cx="4018207" cy="575638"/>
            </a:xfrm>
          </p:grpSpPr>
          <p:sp>
            <p:nvSpPr>
              <p:cNvPr id="149" name="Сквиркл"/>
              <p:cNvSpPr/>
              <p:nvPr/>
            </p:nvSpPr>
            <p:spPr>
              <a:xfrm>
                <a:off x="0" y="0"/>
                <a:ext cx="4018208" cy="575639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066800">
                  <a:lnSpc>
                    <a:spcPct val="90000"/>
                  </a:lnSpc>
                  <a:spcBef>
                    <a:spcPts val="1100"/>
                  </a:spcBef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50" name="Катание на лыжах"/>
              <p:cNvSpPr txBox="1"/>
              <p:nvPr/>
            </p:nvSpPr>
            <p:spPr>
              <a:xfrm>
                <a:off x="28099" y="45864"/>
                <a:ext cx="3962010" cy="48391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spAutoFit/>
              </a:bodyPr>
              <a:lstStyle>
                <a:lvl1pPr marL="228593" indent="-228593" defTabSz="1066800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/>
                  <a:buChar char="•"/>
                  <a:defRPr sz="24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Катание на лыжах</a:t>
                </a:r>
              </a:p>
            </p:txBody>
          </p:sp>
        </p:grpSp>
        <p:sp>
          <p:nvSpPr>
            <p:cNvPr id="152" name="Кататься следует в парковой зоне, либо за городом, либо в том районе города, где движение автотранспорта отсутствует."/>
            <p:cNvSpPr txBox="1"/>
            <p:nvPr/>
          </p:nvSpPr>
          <p:spPr>
            <a:xfrm>
              <a:off x="97098" y="653441"/>
              <a:ext cx="3780902" cy="110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0480" tIns="30480" rIns="30480" bIns="30480" numCol="1" anchor="t">
              <a:spAutoFit/>
            </a:bodyPr>
            <a:lstStyle/>
            <a:p>
              <a:pPr lvl="1" marL="171449" indent="-171449" defTabSz="844550">
                <a:lnSpc>
                  <a:spcPct val="90000"/>
                </a:lnSpc>
                <a:spcBef>
                  <a:spcPts val="400"/>
                </a:spcBef>
                <a:buSzPct val="100000"/>
                <a:buFont typeface="Arial"/>
                <a:buChar char="•"/>
                <a:defRPr sz="1900"/>
              </a:pPr>
              <a:r>
                <a:t>Кататься следует в парковой зоне, либо за городом, либо в том районе города, где движение автотранспорта отсутствует.</a:t>
              </a:r>
            </a:p>
          </p:txBody>
        </p:sp>
      </p:grpSp>
      <p:grpSp>
        <p:nvGrpSpPr>
          <p:cNvPr id="160" name="Объект 5"/>
          <p:cNvGrpSpPr/>
          <p:nvPr/>
        </p:nvGrpSpPr>
        <p:grpSpPr>
          <a:xfrm>
            <a:off x="7568018" y="206100"/>
            <a:ext cx="4353526" cy="2915089"/>
            <a:chOff x="0" y="0"/>
            <a:chExt cx="4353524" cy="2915088"/>
          </a:xfrm>
        </p:grpSpPr>
        <p:grpSp>
          <p:nvGrpSpPr>
            <p:cNvPr id="156" name="Сгруппировать"/>
            <p:cNvGrpSpPr/>
            <p:nvPr/>
          </p:nvGrpSpPr>
          <p:grpSpPr>
            <a:xfrm>
              <a:off x="0" y="0"/>
              <a:ext cx="4353525" cy="551655"/>
              <a:chOff x="0" y="0"/>
              <a:chExt cx="4353524" cy="551654"/>
            </a:xfrm>
          </p:grpSpPr>
          <p:sp>
            <p:nvSpPr>
              <p:cNvPr id="154" name="Сквиркл"/>
              <p:cNvSpPr/>
              <p:nvPr/>
            </p:nvSpPr>
            <p:spPr>
              <a:xfrm>
                <a:off x="0" y="0"/>
                <a:ext cx="4353525" cy="55165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022350">
                  <a:lnSpc>
                    <a:spcPct val="90000"/>
                  </a:lnSpc>
                  <a:spcBef>
                    <a:spcPts val="700"/>
                  </a:spcBef>
                  <a:defRPr sz="2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55" name="Катание коньках"/>
              <p:cNvSpPr txBox="1"/>
              <p:nvPr/>
            </p:nvSpPr>
            <p:spPr>
              <a:xfrm>
                <a:off x="26929" y="42631"/>
                <a:ext cx="4299667" cy="466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87630" tIns="87630" rIns="87630" bIns="87630" numCol="1" anchor="ctr">
                <a:spAutoFit/>
              </a:bodyPr>
              <a:lstStyle>
                <a:lvl1pPr defTabSz="1022350">
                  <a:lnSpc>
                    <a:spcPct val="90000"/>
                  </a:lnSpc>
                  <a:spcBef>
                    <a:spcPts val="900"/>
                  </a:spcBef>
                  <a:defRPr sz="2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Катание коньках</a:t>
                </a:r>
              </a:p>
            </p:txBody>
          </p:sp>
        </p:grpSp>
        <p:grpSp>
          <p:nvGrpSpPr>
            <p:cNvPr id="159" name="Сгруппировать"/>
            <p:cNvGrpSpPr/>
            <p:nvPr/>
          </p:nvGrpSpPr>
          <p:grpSpPr>
            <a:xfrm>
              <a:off x="0" y="574881"/>
              <a:ext cx="4353525" cy="2340208"/>
              <a:chOff x="0" y="0"/>
              <a:chExt cx="4353524" cy="2340206"/>
            </a:xfrm>
          </p:grpSpPr>
          <p:sp>
            <p:nvSpPr>
              <p:cNvPr id="157" name="Прямоугольник"/>
              <p:cNvSpPr/>
              <p:nvPr/>
            </p:nvSpPr>
            <p:spPr>
              <a:xfrm>
                <a:off x="0" y="0"/>
                <a:ext cx="4353525" cy="2237671"/>
              </a:xfrm>
              <a:prstGeom prst="rect">
                <a:avLst/>
              </a:prstGeom>
              <a:noFill/>
              <a:ln w="6350" cap="flat">
                <a:solidFill>
                  <a:srgbClr val="000000">
                    <a:alpha val="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800100">
                  <a:lnSpc>
                    <a:spcPct val="90000"/>
                  </a:lnSpc>
                  <a:spcBef>
                    <a:spcPts val="400"/>
                  </a:spcBef>
                </a:pPr>
              </a:p>
            </p:txBody>
          </p:sp>
          <p:sp>
            <p:nvSpPr>
              <p:cNvPr id="158" name="Катайтесь на коньках на специально оборудованных катках;…"/>
              <p:cNvSpPr txBox="1"/>
              <p:nvPr/>
            </p:nvSpPr>
            <p:spPr>
              <a:xfrm>
                <a:off x="109013" y="0"/>
                <a:ext cx="4110146" cy="23402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9209" tIns="29209" rIns="29209" bIns="29209" numCol="1" anchor="t">
                <a:spAutoFit/>
              </a:bodyPr>
              <a:lstStyle/>
              <a:p>
                <a:pPr lvl="1" marL="171450" indent="-171450" defTabSz="8001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</a:pPr>
                <a:r>
                  <a:t>Катайтесь на коньках на специально оборудованных катках;</a:t>
                </a:r>
              </a:p>
              <a:p>
                <a:pPr lvl="1" marL="171450" indent="-171450" defTabSz="8001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</a:pPr>
                <a:r>
                  <a:t>Не ходите на каток в те дни, когда на нем катается много людей;</a:t>
                </a:r>
              </a:p>
              <a:p>
                <a:pPr lvl="1" marL="171450" indent="-171450" defTabSz="8001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</a:pPr>
                <a:r>
                  <a:t>Одевайте ребенка в плотную одежду.</a:t>
                </a:r>
              </a:p>
              <a:p>
                <a:pPr lvl="1" marL="171450" indent="-171450" defTabSz="8001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</a:pPr>
                <a:r>
                  <a:t>Не отходите от ребенка, чтобы в случае необходимости поддержать его и избежать падений.</a:t>
                </a:r>
              </a:p>
            </p:txBody>
          </p:sp>
        </p:grpSp>
      </p:grpSp>
      <p:grpSp>
        <p:nvGrpSpPr>
          <p:cNvPr id="163" name="Picture 4"/>
          <p:cNvGrpSpPr/>
          <p:nvPr/>
        </p:nvGrpSpPr>
        <p:grpSpPr>
          <a:xfrm>
            <a:off x="111093" y="156490"/>
            <a:ext cx="7025366" cy="5304153"/>
            <a:chOff x="0" y="0"/>
            <a:chExt cx="7025364" cy="5304151"/>
          </a:xfrm>
        </p:grpSpPr>
        <p:sp>
          <p:nvSpPr>
            <p:cNvPr id="161" name="Фигура"/>
            <p:cNvSpPr/>
            <p:nvPr/>
          </p:nvSpPr>
          <p:spPr>
            <a:xfrm>
              <a:off x="0" y="-1"/>
              <a:ext cx="7025365" cy="5304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7" y="0"/>
                    <a:pt x="1402" y="0"/>
                  </a:cubicBezTo>
                  <a:lnTo>
                    <a:pt x="20198" y="0"/>
                  </a:lnTo>
                  <a:lnTo>
                    <a:pt x="20198" y="0"/>
                  </a:lnTo>
                  <a:cubicBezTo>
                    <a:pt x="20973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3" y="21600"/>
                    <a:pt x="20198" y="21600"/>
                  </a:cubicBezTo>
                  <a:lnTo>
                    <a:pt x="1402" y="21600"/>
                  </a:lnTo>
                  <a:lnTo>
                    <a:pt x="1402" y="21600"/>
                  </a:lnTo>
                  <a:cubicBezTo>
                    <a:pt x="627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rgbClr val="EDEDE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62" name="image11.jpeg" descr="image1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0" y="0"/>
              <a:ext cx="7025365" cy="5304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02" y="0"/>
                  </a:moveTo>
                  <a:cubicBezTo>
                    <a:pt x="628" y="0"/>
                    <a:pt x="0" y="832"/>
                    <a:pt x="0" y="1857"/>
                  </a:cubicBezTo>
                  <a:lnTo>
                    <a:pt x="0" y="19743"/>
                  </a:lnTo>
                  <a:cubicBezTo>
                    <a:pt x="0" y="20768"/>
                    <a:pt x="628" y="21600"/>
                    <a:pt x="1402" y="21600"/>
                  </a:cubicBezTo>
                  <a:lnTo>
                    <a:pt x="20198" y="21600"/>
                  </a:lnTo>
                  <a:cubicBezTo>
                    <a:pt x="20972" y="21600"/>
                    <a:pt x="21600" y="20768"/>
                    <a:pt x="21600" y="19743"/>
                  </a:cubicBezTo>
                  <a:lnTo>
                    <a:pt x="21600" y="1857"/>
                  </a:lnTo>
                  <a:cubicBezTo>
                    <a:pt x="21600" y="832"/>
                    <a:pt x="20972" y="0"/>
                    <a:pt x="20198" y="0"/>
                  </a:cubicBezTo>
                  <a:lnTo>
                    <a:pt x="1402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reflection blurRad="0" stA="38000" stPos="0" endA="0" endPos="40000" dist="0" dir="5400000" fadeDir="5400000" sx="100000" sy="-100000" kx="0" ky="0" algn="bl" rotWithShape="0"/>
            </a:effectLst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Объект 5"/>
          <p:cNvGrpSpPr/>
          <p:nvPr/>
        </p:nvGrpSpPr>
        <p:grpSpPr>
          <a:xfrm>
            <a:off x="299567" y="734192"/>
            <a:ext cx="6871914" cy="4174632"/>
            <a:chOff x="0" y="0"/>
            <a:chExt cx="6871912" cy="4174630"/>
          </a:xfrm>
        </p:grpSpPr>
        <p:grpSp>
          <p:nvGrpSpPr>
            <p:cNvPr id="167" name="Сгруппировать"/>
            <p:cNvGrpSpPr/>
            <p:nvPr/>
          </p:nvGrpSpPr>
          <p:grpSpPr>
            <a:xfrm>
              <a:off x="0" y="0"/>
              <a:ext cx="6871913" cy="503686"/>
              <a:chOff x="0" y="0"/>
              <a:chExt cx="6871912" cy="503685"/>
            </a:xfrm>
          </p:grpSpPr>
          <p:sp>
            <p:nvSpPr>
              <p:cNvPr id="165" name="Сквиркл"/>
              <p:cNvSpPr/>
              <p:nvPr/>
            </p:nvSpPr>
            <p:spPr>
              <a:xfrm>
                <a:off x="0" y="0"/>
                <a:ext cx="6871913" cy="503686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33450">
                  <a:lnSpc>
                    <a:spcPct val="90000"/>
                  </a:lnSpc>
                  <a:spcBef>
                    <a:spcPts val="700"/>
                  </a:spcBef>
                  <a:defRPr sz="21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66" name="Катание на санках, ледянках"/>
              <p:cNvSpPr txBox="1"/>
              <p:nvPr/>
            </p:nvSpPr>
            <p:spPr>
              <a:xfrm>
                <a:off x="24588" y="36163"/>
                <a:ext cx="6822737" cy="4313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80010" tIns="80010" rIns="80010" bIns="80010" numCol="1" anchor="ctr">
                <a:spAutoFit/>
              </a:bodyPr>
              <a:lstStyle>
                <a:lvl1pPr algn="ctr" defTabSz="933450">
                  <a:lnSpc>
                    <a:spcPct val="90000"/>
                  </a:lnSpc>
                  <a:spcBef>
                    <a:spcPts val="800"/>
                  </a:spcBef>
                  <a:defRPr sz="21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Катание на санках, ледянках</a:t>
                </a:r>
              </a:p>
            </p:txBody>
          </p:sp>
        </p:grpSp>
        <p:grpSp>
          <p:nvGrpSpPr>
            <p:cNvPr id="170" name="Сгруппировать"/>
            <p:cNvGrpSpPr/>
            <p:nvPr/>
          </p:nvGrpSpPr>
          <p:grpSpPr>
            <a:xfrm>
              <a:off x="0" y="773744"/>
              <a:ext cx="6871913" cy="3400887"/>
              <a:chOff x="0" y="0"/>
              <a:chExt cx="6871912" cy="3400885"/>
            </a:xfrm>
          </p:grpSpPr>
          <p:sp>
            <p:nvSpPr>
              <p:cNvPr id="168" name="Прямоугольник"/>
              <p:cNvSpPr/>
              <p:nvPr/>
            </p:nvSpPr>
            <p:spPr>
              <a:xfrm>
                <a:off x="0" y="0"/>
                <a:ext cx="6871913" cy="3303721"/>
              </a:xfrm>
              <a:prstGeom prst="rect">
                <a:avLst/>
              </a:prstGeom>
              <a:noFill/>
              <a:ln w="6350" cap="flat">
                <a:solidFill>
                  <a:srgbClr val="000000">
                    <a:alpha val="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just" defTabSz="711200">
                  <a:lnSpc>
                    <a:spcPct val="90000"/>
                  </a:lnSpc>
                  <a:spcBef>
                    <a:spcPts val="400"/>
                  </a:spcBef>
                  <a:defRPr sz="1600"/>
                </a:pPr>
              </a:p>
            </p:txBody>
          </p:sp>
          <p:sp>
            <p:nvSpPr>
              <p:cNvPr id="169" name="Проверьте, нет ли в санках неисправностей;…"/>
              <p:cNvSpPr txBox="1"/>
              <p:nvPr/>
            </p:nvSpPr>
            <p:spPr>
              <a:xfrm>
                <a:off x="191513" y="0"/>
                <a:ext cx="6557718" cy="34008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26669" tIns="26669" rIns="26669" bIns="26669" numCol="1" anchor="t">
                <a:spAutoFit/>
              </a:bodyPr>
              <a:lstStyle/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Проверьте, нет ли в санках неисправностей;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Кататься на санках с горки нежелательно, лучше на ледянках;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Объясните ребенку заранее, что на горке надо соблюдать дисциплину и последовательность;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Спуск не должен выходить на проезжую часть;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Малышей лучше катать с маленьких пологих снежных горок, причём в немноголюдных местах и при отсутствии деревьев, заборов и других препятствий.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 Нельзя разрешать ребенку кататься на санках, лежа на животе, он может повредить зубы или голову.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Кататься на санках стоя нельзя! Опасно привязывать санки друг к другу;</a:t>
                </a:r>
              </a:p>
              <a:p>
                <a:pPr lvl="1" marL="171450" indent="-171450" algn="just" defTabSz="711200">
                  <a:lnSpc>
                    <a:spcPct val="90000"/>
                  </a:lnSpc>
                  <a:spcBef>
                    <a:spcPts val="300"/>
                  </a:spcBef>
                  <a:buSzPct val="100000"/>
                  <a:buChar char="•"/>
                  <a:defRPr sz="1600"/>
                </a:pPr>
                <a:r>
                  <a:t>Перевозить ребёнка через дорогу можно только в санках, которые толкаются перед собой. </a:t>
                </a:r>
              </a:p>
            </p:txBody>
          </p:sp>
        </p:grpSp>
      </p:grpSp>
      <p:pic>
        <p:nvPicPr>
          <p:cNvPr id="172" name="Рисунок 8" descr="Рисунок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1337960">
            <a:off x="-1974094" y="3068879"/>
            <a:ext cx="5783371" cy="568923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7" name="Объект 5"/>
          <p:cNvGrpSpPr/>
          <p:nvPr/>
        </p:nvGrpSpPr>
        <p:grpSpPr>
          <a:xfrm>
            <a:off x="8100810" y="2923079"/>
            <a:ext cx="3460126" cy="2622347"/>
            <a:chOff x="0" y="0"/>
            <a:chExt cx="3460124" cy="2622345"/>
          </a:xfrm>
        </p:grpSpPr>
        <p:grpSp>
          <p:nvGrpSpPr>
            <p:cNvPr id="175" name="Сгруппировать"/>
            <p:cNvGrpSpPr/>
            <p:nvPr/>
          </p:nvGrpSpPr>
          <p:grpSpPr>
            <a:xfrm>
              <a:off x="0" y="0"/>
              <a:ext cx="3460125" cy="673921"/>
              <a:chOff x="0" y="0"/>
              <a:chExt cx="3460124" cy="673920"/>
            </a:xfrm>
          </p:grpSpPr>
          <p:sp>
            <p:nvSpPr>
              <p:cNvPr id="173" name="Сквиркл"/>
              <p:cNvSpPr/>
              <p:nvPr/>
            </p:nvSpPr>
            <p:spPr>
              <a:xfrm>
                <a:off x="0" y="0"/>
                <a:ext cx="3460125" cy="673921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74" name="Игры около дома"/>
              <p:cNvSpPr txBox="1"/>
              <p:nvPr/>
            </p:nvSpPr>
            <p:spPr>
              <a:xfrm>
                <a:off x="32898" y="147556"/>
                <a:ext cx="3394329" cy="3788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spAutoFit/>
              </a:bodyPr>
              <a:lstStyle>
                <a:lvl1pPr algn="ctr" defTabSz="8001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Игры около дома</a:t>
                </a:r>
              </a:p>
            </p:txBody>
          </p:sp>
        </p:grpSp>
        <p:sp>
          <p:nvSpPr>
            <p:cNvPr id="176" name="Не разрешайте детям играть у дороги;…"/>
            <p:cNvSpPr txBox="1"/>
            <p:nvPr/>
          </p:nvSpPr>
          <p:spPr>
            <a:xfrm>
              <a:off x="89539" y="643424"/>
              <a:ext cx="3277114" cy="1978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0320" tIns="20320" rIns="20320" bIns="20320" numCol="1" anchor="t">
              <a:spAutoFit/>
            </a:bodyPr>
            <a:lstStyle/>
            <a:p>
              <a:pPr lvl="1" marL="171450" indent="-171450" defTabSz="711200">
                <a:lnSpc>
                  <a:spcPct val="90000"/>
                </a:lnSpc>
                <a:spcBef>
                  <a:spcPts val="300"/>
                </a:spcBef>
                <a:buSzPct val="100000"/>
                <a:buChar char="•"/>
                <a:defRPr sz="1600"/>
              </a:pPr>
              <a:r>
                <a:t>Не разрешайте детям играть у дороги;</a:t>
              </a:r>
            </a:p>
            <a:p>
              <a:pPr lvl="1" marL="171450" indent="-171450" defTabSz="711200">
                <a:lnSpc>
                  <a:spcPct val="90000"/>
                </a:lnSpc>
                <a:spcBef>
                  <a:spcPts val="300"/>
                </a:spcBef>
                <a:buSzPct val="100000"/>
                <a:buChar char="•"/>
                <a:defRPr sz="1600"/>
              </a:pPr>
              <a:r>
                <a:t>Не позволяйте прыгать в сугроб с высоты;</a:t>
              </a:r>
            </a:p>
            <a:p>
              <a:pPr lvl="1" marL="171450" indent="-171450" defTabSz="711200">
                <a:lnSpc>
                  <a:spcPct val="90000"/>
                </a:lnSpc>
                <a:spcBef>
                  <a:spcPts val="300"/>
                </a:spcBef>
                <a:buSzPct val="100000"/>
                <a:buChar char="•"/>
                <a:defRPr sz="1600"/>
              </a:pPr>
              <a:r>
                <a:t>Объясните детям, что нельзя брать в рот снег, сосульки, в них много грязи и микробов, которые могут вызвать болезнь.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71366" y="5296618"/>
            <a:ext cx="1442021" cy="14420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273" y="121416"/>
            <a:ext cx="1569711" cy="13889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rcRect l="0" t="2803" r="0" b="2802"/>
          <a:stretch>
            <a:fillRect/>
          </a:stretch>
        </p:blipFill>
        <p:spPr>
          <a:xfrm>
            <a:off x="9989387" y="460783"/>
            <a:ext cx="2034340" cy="160633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Заголовок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C00000"/>
                </a:solidFill>
              </a:defRPr>
            </a:lvl1pPr>
          </a:lstStyle>
          <a:p>
            <a:pPr/>
            <a:r>
              <a:t>Правила поведения в гололед</a:t>
            </a:r>
          </a:p>
        </p:txBody>
      </p:sp>
      <p:grpSp>
        <p:nvGrpSpPr>
          <p:cNvPr id="201" name="Объект 1"/>
          <p:cNvGrpSpPr/>
          <p:nvPr/>
        </p:nvGrpSpPr>
        <p:grpSpPr>
          <a:xfrm>
            <a:off x="1418104" y="2069668"/>
            <a:ext cx="8871759" cy="3604154"/>
            <a:chOff x="0" y="0"/>
            <a:chExt cx="8871757" cy="3604152"/>
          </a:xfrm>
        </p:grpSpPr>
        <p:grpSp>
          <p:nvGrpSpPr>
            <p:cNvPr id="185" name="Сгруппировать"/>
            <p:cNvGrpSpPr/>
            <p:nvPr/>
          </p:nvGrpSpPr>
          <p:grpSpPr>
            <a:xfrm>
              <a:off x="0" y="0"/>
              <a:ext cx="2772424" cy="1663455"/>
              <a:chOff x="0" y="0"/>
              <a:chExt cx="2772423" cy="1663454"/>
            </a:xfrm>
          </p:grpSpPr>
          <p:sp>
            <p:nvSpPr>
              <p:cNvPr id="183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84" name="Объясните ребенку, что на лед необходимо  наступать всей подошвой;"/>
              <p:cNvSpPr txBox="1"/>
              <p:nvPr/>
            </p:nvSpPr>
            <p:spPr>
              <a:xfrm>
                <a:off x="0" y="471354"/>
                <a:ext cx="2772424" cy="7207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>
                <a:lvl1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sz="1500"/>
                </a:lvl1pPr>
              </a:lstStyle>
              <a:p>
                <a:pPr/>
                <a:r>
                  <a:t>Объясните ребенку, что на лед необходимо  наступать всей подошвой;</a:t>
                </a:r>
              </a:p>
            </p:txBody>
          </p:sp>
        </p:grpSp>
        <p:grpSp>
          <p:nvGrpSpPr>
            <p:cNvPr id="188" name="Сгруппировать"/>
            <p:cNvGrpSpPr/>
            <p:nvPr/>
          </p:nvGrpSpPr>
          <p:grpSpPr>
            <a:xfrm>
              <a:off x="3049667" y="0"/>
              <a:ext cx="2772425" cy="1663455"/>
              <a:chOff x="0" y="0"/>
              <a:chExt cx="2772423" cy="1663454"/>
            </a:xfrm>
          </p:grpSpPr>
          <p:sp>
            <p:nvSpPr>
              <p:cNvPr id="186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87" name="Обходите стороной места с наклонной поверхностью;"/>
              <p:cNvSpPr txBox="1"/>
              <p:nvPr/>
            </p:nvSpPr>
            <p:spPr>
              <a:xfrm>
                <a:off x="0" y="576326"/>
                <a:ext cx="2772424" cy="5108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/>
              <a:p>
                <a: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b="1" sz="1500"/>
                </a:pPr>
                <a:r>
                  <a:t>Обходите стороной</a:t>
                </a:r>
                <a:r>
                  <a:rPr b="0"/>
                  <a:t> места с наклонной поверхностью;</a:t>
                </a:r>
              </a:p>
            </p:txBody>
          </p:sp>
        </p:grpSp>
        <p:grpSp>
          <p:nvGrpSpPr>
            <p:cNvPr id="191" name="Сгруппировать"/>
            <p:cNvGrpSpPr/>
            <p:nvPr/>
          </p:nvGrpSpPr>
          <p:grpSpPr>
            <a:xfrm>
              <a:off x="6099333" y="0"/>
              <a:ext cx="2772425" cy="1663455"/>
              <a:chOff x="0" y="0"/>
              <a:chExt cx="2772423" cy="1663454"/>
            </a:xfrm>
          </p:grpSpPr>
          <p:sp>
            <p:nvSpPr>
              <p:cNvPr id="189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90" name="Смотрите под ноги, старайтесь обходить опасные места. Если ледяную «лужу» обойти невозможно, передвигайтесь по ней как лыжник, небольшими скользящими шажками;"/>
              <p:cNvSpPr txBox="1"/>
              <p:nvPr/>
            </p:nvSpPr>
            <p:spPr>
              <a:xfrm>
                <a:off x="0" y="51465"/>
                <a:ext cx="2772424" cy="1560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/>
              <a:p>
                <a: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b="1" sz="1500"/>
                </a:pPr>
                <a:r>
                  <a:t>Смотрите под ноги,</a:t>
                </a:r>
                <a:r>
                  <a:rPr b="0"/>
                  <a:t> старайтесь обходить опасные места. Если ледяную «лужу» обойти невозможно, передвигайтесь по ней как лыжник, небольшими скользящими шажками;</a:t>
                </a:r>
              </a:p>
            </p:txBody>
          </p:sp>
        </p:grpSp>
        <p:grpSp>
          <p:nvGrpSpPr>
            <p:cNvPr id="194" name="Сгруппировать"/>
            <p:cNvGrpSpPr/>
            <p:nvPr/>
          </p:nvGrpSpPr>
          <p:grpSpPr>
            <a:xfrm>
              <a:off x="0" y="1940697"/>
              <a:ext cx="2772424" cy="1663456"/>
              <a:chOff x="0" y="0"/>
              <a:chExt cx="2772423" cy="1663454"/>
            </a:xfrm>
          </p:grpSpPr>
          <p:sp>
            <p:nvSpPr>
              <p:cNvPr id="192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93" name="Надевайте нескользящую обувь без каблука, используй ледоступы или специальные нескользящие накладки;"/>
              <p:cNvSpPr txBox="1"/>
              <p:nvPr/>
            </p:nvSpPr>
            <p:spPr>
              <a:xfrm>
                <a:off x="0" y="366382"/>
                <a:ext cx="2772424" cy="9306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/>
              <a:p>
                <a: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b="1" sz="1500"/>
                </a:pPr>
                <a:r>
                  <a:t>Надевайте нескользящую обувь</a:t>
                </a:r>
                <a:r>
                  <a:rPr b="0"/>
                  <a:t> без каблука, используй ледоступы или специальные нескользящие накладки;</a:t>
                </a:r>
              </a:p>
            </p:txBody>
          </p:sp>
        </p:grpSp>
        <p:grpSp>
          <p:nvGrpSpPr>
            <p:cNvPr id="197" name="Сгруппировать"/>
            <p:cNvGrpSpPr/>
            <p:nvPr/>
          </p:nvGrpSpPr>
          <p:grpSpPr>
            <a:xfrm>
              <a:off x="3049667" y="1940697"/>
              <a:ext cx="2772425" cy="1663456"/>
              <a:chOff x="0" y="0"/>
              <a:chExt cx="2772423" cy="1663454"/>
            </a:xfrm>
          </p:grpSpPr>
          <p:sp>
            <p:nvSpPr>
              <p:cNvPr id="195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96" name="Ходите посередине тротуара, а не под стенами домов. После сильного снегопада не задерживайтесь на крылечке. Сразу отходи на 5 метров от дома."/>
              <p:cNvSpPr txBox="1"/>
              <p:nvPr/>
            </p:nvSpPr>
            <p:spPr>
              <a:xfrm>
                <a:off x="0" y="51465"/>
                <a:ext cx="2772424" cy="1560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/>
              <a:p>
                <a: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b="1" sz="1500"/>
                </a:pPr>
                <a:r>
                  <a:t>Ходите посередине тротуара,</a:t>
                </a:r>
                <a:r>
                  <a:rPr b="0"/>
                  <a:t> а не под стенами домов. После сильного снегопада не задерживайтесь на крылечке. Сразу отходи на 5 метров от дома.</a:t>
                </a:r>
              </a:p>
            </p:txBody>
          </p:sp>
        </p:grpSp>
        <p:grpSp>
          <p:nvGrpSpPr>
            <p:cNvPr id="200" name="Сгруппировать"/>
            <p:cNvGrpSpPr/>
            <p:nvPr/>
          </p:nvGrpSpPr>
          <p:grpSpPr>
            <a:xfrm>
              <a:off x="6099333" y="1940697"/>
              <a:ext cx="2772425" cy="1663456"/>
              <a:chOff x="0" y="0"/>
              <a:chExt cx="2772423" cy="1663454"/>
            </a:xfrm>
          </p:grpSpPr>
          <p:sp>
            <p:nvSpPr>
              <p:cNvPr id="198" name="Прямоугольник"/>
              <p:cNvSpPr/>
              <p:nvPr/>
            </p:nvSpPr>
            <p:spPr>
              <a:xfrm>
                <a:off x="0" y="-1"/>
                <a:ext cx="2772424" cy="166345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hueOff val="198858"/>
                      <a:satOff val="-2084"/>
                      <a:lumOff val="20614"/>
                    </a:schemeClr>
                  </a:gs>
                  <a:gs pos="50000">
                    <a:srgbClr val="A1C1E5"/>
                  </a:gs>
                  <a:gs pos="100000">
                    <a:schemeClr val="accent1">
                      <a:hueOff val="173799"/>
                      <a:satOff val="1446"/>
                      <a:lumOff val="1354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666750">
                  <a:lnSpc>
                    <a:spcPct val="90000"/>
                  </a:lnSpc>
                  <a:spcBef>
                    <a:spcPts val="1100"/>
                  </a:spcBef>
                  <a:defRPr sz="1500"/>
                </a:pPr>
              </a:p>
            </p:txBody>
          </p:sp>
          <p:sp>
            <p:nvSpPr>
              <p:cNvPr id="199" name="Обратитесь в ЖЭК или МЧС, если заметите на крыше здания огромную снежную шапку, нагромождения снега или льда."/>
              <p:cNvSpPr txBox="1"/>
              <p:nvPr/>
            </p:nvSpPr>
            <p:spPr>
              <a:xfrm>
                <a:off x="0" y="261410"/>
                <a:ext cx="2772424" cy="11406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7150" tIns="57150" rIns="57150" bIns="57150" numCol="1" anchor="ctr">
                <a:spAutoFit/>
              </a:bodyPr>
              <a:lstStyle/>
              <a:p>
                <a:pPr marL="228593" indent="-228593" algn="ctr" defTabSz="666750">
                  <a:lnSpc>
                    <a:spcPct val="90000"/>
                  </a:lnSpc>
                  <a:spcBef>
                    <a:spcPts val="600"/>
                  </a:spcBef>
                  <a:buSzPct val="100000"/>
                  <a:buFont typeface="Arial"/>
                  <a:buChar char="•"/>
                  <a:defRPr b="1" sz="1500"/>
                </a:pPr>
                <a:r>
                  <a:t>Обратитесь в ЖЭК или МЧС</a:t>
                </a:r>
                <a:r>
                  <a:rPr b="0"/>
                  <a:t>, если заметите на крыше здания огромную снежную шапку, нагромождения снега или льда.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BDDE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