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4" r:id="rId2"/>
    <p:sldId id="256" r:id="rId3"/>
    <p:sldId id="258" r:id="rId4"/>
    <p:sldId id="263" r:id="rId5"/>
    <p:sldId id="259" r:id="rId6"/>
    <p:sldId id="260" r:id="rId7"/>
    <p:sldId id="261" r:id="rId8"/>
    <p:sldId id="262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72401" autoAdjust="0"/>
  </p:normalViewPr>
  <p:slideViewPr>
    <p:cSldViewPr>
      <p:cViewPr>
        <p:scale>
          <a:sx n="64" d="100"/>
          <a:sy n="64" d="100"/>
        </p:scale>
        <p:origin x="-1566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6822748-EDD5-41F9-9FF7-00D9A11D1101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0CDE561-15B8-4042-82F0-73ABA054D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822748-EDD5-41F9-9FF7-00D9A11D1101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CDE561-15B8-4042-82F0-73ABA054D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822748-EDD5-41F9-9FF7-00D9A11D1101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CDE561-15B8-4042-82F0-73ABA054D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822748-EDD5-41F9-9FF7-00D9A11D1101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CDE561-15B8-4042-82F0-73ABA054D1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822748-EDD5-41F9-9FF7-00D9A11D1101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CDE561-15B8-4042-82F0-73ABA054D1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822748-EDD5-41F9-9FF7-00D9A11D1101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CDE561-15B8-4042-82F0-73ABA054D1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822748-EDD5-41F9-9FF7-00D9A11D1101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CDE561-15B8-4042-82F0-73ABA054D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822748-EDD5-41F9-9FF7-00D9A11D1101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CDE561-15B8-4042-82F0-73ABA054D1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822748-EDD5-41F9-9FF7-00D9A11D1101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CDE561-15B8-4042-82F0-73ABA054D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6822748-EDD5-41F9-9FF7-00D9A11D1101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CDE561-15B8-4042-82F0-73ABA054D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6822748-EDD5-41F9-9FF7-00D9A11D1101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0CDE561-15B8-4042-82F0-73ABA054D1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6822748-EDD5-41F9-9FF7-00D9A11D1101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0CDE561-15B8-4042-82F0-73ABA054D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2571744"/>
            <a:ext cx="8643998" cy="276998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i="1" cap="all" dirty="0" smtClean="0">
                <a:solidFill>
                  <a:srgbClr val="0070C0"/>
                </a:solidFill>
              </a:rPr>
              <a:t>"</a:t>
            </a:r>
            <a:r>
              <a:rPr lang="ru-RU" sz="4000" b="1" i="1" cap="all" dirty="0" smtClean="0">
                <a:solidFill>
                  <a:srgbClr val="0070C0"/>
                </a:solidFill>
              </a:rPr>
              <a:t>СКАЖИ МНЕ — И Я ЗАБУДУ, ПОКАЖИ МНЕ — И Я ЗАПОМНЮ, ДАЙ МНЕ СДЕЛАТЬ — И Я ПОЙМУ.»                    </a:t>
            </a:r>
            <a:r>
              <a:rPr lang="ru-RU" sz="2800" i="1" cap="all" dirty="0" smtClean="0">
                <a:solidFill>
                  <a:srgbClr val="0070C0"/>
                </a:solidFill>
              </a:rPr>
              <a:t>Конфуций</a:t>
            </a:r>
            <a:endParaRPr lang="ru-RU" sz="2800" b="1" cap="all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2571744"/>
            <a:ext cx="664373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Основной целью проектного метода в дошкольных учреждениях является развитие свободной творческой личности ребенка, которое определяется задачами развития и задачами исследовательской деятельности детей.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857364"/>
            <a:ext cx="892971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основе любого проекта лежит проблема, для решения которой требуется исследовательский поиск.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Проект – это игра «всерьез», результаты которой значимы для детей и взрослых.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Обязательное составляющее проекта – детская самостоятельность (при поддержке педагога), сотворчество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взрослых, развитие коммуникативных способностей детей, познавательных и творческих навыков, применение дошкольниками полученных знаний на практике.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142852"/>
            <a:ext cx="7445528" cy="1143032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ln>
                  <a:solidFill>
                    <a:schemeClr val="accent6"/>
                  </a:solidFill>
                </a:ln>
                <a:solidFill>
                  <a:srgbClr val="C00000"/>
                </a:solidFill>
                <a:latin typeface="+mn-lt"/>
                <a:cs typeface="Aharoni" pitchFamily="2" charset="-79"/>
              </a:rPr>
              <a:t>ТИПЫ ПРОЕКТОВ  В  ДОУ</a:t>
            </a:r>
            <a:r>
              <a:rPr lang="ru-RU" sz="3200" dirty="0" smtClean="0">
                <a:ln>
                  <a:solidFill>
                    <a:schemeClr val="accent6"/>
                  </a:solidFill>
                </a:ln>
                <a:solidFill>
                  <a:srgbClr val="C00000"/>
                </a:solidFill>
                <a:latin typeface="+mn-lt"/>
                <a:cs typeface="Aharoni" pitchFamily="2" charset="-79"/>
              </a:rPr>
              <a:t/>
            </a:r>
            <a:br>
              <a:rPr lang="ru-RU" sz="3200" dirty="0" smtClean="0">
                <a:ln>
                  <a:solidFill>
                    <a:schemeClr val="accent6"/>
                  </a:solidFill>
                </a:ln>
                <a:solidFill>
                  <a:srgbClr val="C00000"/>
                </a:solidFill>
                <a:latin typeface="+mn-lt"/>
                <a:cs typeface="Aharoni" pitchFamily="2" charset="-79"/>
              </a:rPr>
            </a:br>
            <a:r>
              <a:rPr lang="ru-RU" sz="3600" dirty="0" smtClean="0">
                <a:ln>
                  <a:solidFill>
                    <a:schemeClr val="accent6"/>
                  </a:solidFill>
                </a:ln>
                <a:solidFill>
                  <a:srgbClr val="C00000"/>
                </a:solidFill>
                <a:latin typeface="+mn-lt"/>
                <a:cs typeface="Aharoni" pitchFamily="2" charset="-79"/>
              </a:rPr>
              <a:t>( по Л.В.Киселёвой</a:t>
            </a:r>
            <a:r>
              <a:rPr lang="ru-RU" dirty="0" smtClean="0">
                <a:ln>
                  <a:solidFill>
                    <a:schemeClr val="accent6"/>
                  </a:solidFill>
                </a:ln>
                <a:solidFill>
                  <a:srgbClr val="C00000"/>
                </a:solidFill>
                <a:latin typeface="+mn-lt"/>
                <a:cs typeface="Aharoni" pitchFamily="2" charset="-79"/>
              </a:rPr>
              <a:t>)</a:t>
            </a:r>
            <a:endParaRPr lang="ru-RU" dirty="0">
              <a:ln>
                <a:solidFill>
                  <a:schemeClr val="accent6"/>
                </a:solidFill>
              </a:ln>
              <a:solidFill>
                <a:srgbClr val="C00000"/>
              </a:solidFill>
              <a:latin typeface="+mn-lt"/>
              <a:cs typeface="Aharoni" pitchFamily="2" charset="-79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500" y="1643063"/>
            <a:ext cx="8143875" cy="47863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1857365"/>
          <a:ext cx="8643998" cy="5059009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2682620"/>
                <a:gridCol w="4322000"/>
                <a:gridCol w="1639378"/>
              </a:tblGrid>
              <a:tr h="79692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ПРОЕКТА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СОДЕРЖАНИЕ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ВОЗРАСТ</a:t>
                      </a:r>
                      <a:r>
                        <a:rPr lang="ru-RU" sz="2400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ДЕТЕЙ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1403645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ИССЛЕДОВАТЕЛЬСКО-ТВОРЧЕСКИЙ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ДЕТИ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ЭКСПЕРИМЕНТИРУЮТ, А ЗАТЕМ ОФОРМЛЯЮТ РЕЗУЛЬТАТЫ В ВИДЕ ПРОДУКТИВНОЙ ДЕЯТЕЛЬНОСТИ.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СТАРШАЯ ГРУППА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1842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РОЛЕВО-ИГРОВОЙ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ИСПОЛЬЗОВАНИЕ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ЭЛЕМЕНТОВ  ТВОРЧЕСКИХ ИГР.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МЛАДШАЯ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ГРУППА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6386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ИНФОРМАЦИОННО-ПРАКТИЧЕСКО-ОРИЕНТИРОВАННЫЙ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СБОР ИНФОРМАЦИИ, ЕЁ РЕАЛИЗАЦИЯ ПОСРЕДСТВОМ СОЦИАЛЬНЫХ ИНТЕРЕСОВ</a:t>
                      </a:r>
                    </a:p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(ДИЗАЙН ГРУППЫ).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СРЕДНЯЯ ГРУППА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1842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ТВОРЧЕСКИЙ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РЕЗУЛЬТАТ РАБОТЫ- ДЕТСКИЙ ПРАЗДНИК, ДИЗАЙН И Т.Д.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МЛАДШАЯ ГРУППА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857363"/>
          <a:ext cx="9144032" cy="5286387"/>
        </p:xfrm>
        <a:graphic>
          <a:graphicData uri="http://schemas.openxmlformats.org/drawingml/2006/table">
            <a:tbl>
              <a:tblPr/>
              <a:tblGrid>
                <a:gridCol w="720003"/>
                <a:gridCol w="3501098"/>
                <a:gridCol w="4922931"/>
              </a:tblGrid>
              <a:tr h="5308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Этапы</a:t>
                      </a:r>
                      <a:b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проекта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0" marR="10160" marT="10160" marB="101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Деятельность педагога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0" marR="10160" marT="10160" marB="101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Деятельность детей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0" marR="10160" marT="10160" marB="101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47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этап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0" marR="10160" marT="10160" marB="101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 Формулирует проблему (цель). При постановке цели определяется и продукт проекта.</a:t>
                      </a:r>
                      <a:b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 Вводит в игровую (сюжетную) ситуацию.</a:t>
                      </a:r>
                      <a:b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 Формулирует задачу (нежёстко).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0" marR="10160" marT="10160" marB="101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 Вхождение в проблему.</a:t>
                      </a:r>
                      <a:b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 Вживание в игровую ситуацию.</a:t>
                      </a:r>
                      <a:b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 Принятие задачи.</a:t>
                      </a:r>
                      <a:b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 Дополнение задач проекта.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0" marR="10160" marT="10160" marB="101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229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этап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0" marR="10160" marT="10160" marB="101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 Помогает в решении задачи.</a:t>
                      </a:r>
                      <a:b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 Помогает спланировать деятельность</a:t>
                      </a:r>
                      <a:b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 Организует деятельность.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0" marR="10160" marT="10160" marB="101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 Объединение детей в рабочие группы.</a:t>
                      </a:r>
                      <a:b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 Распределение амплуа.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0" marR="10160" marT="10160" marB="101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229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 этап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0" marR="10160" marT="10160" marB="101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 Практическая помощь (по необходимости).</a:t>
                      </a:r>
                      <a:b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 Направляет и контролирует осуществление проекта.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0" marR="10160" marT="10160" marB="101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 Формирование специфических знаний, умений навыков.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0" marR="10160" marT="10160" marB="101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47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 этап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0" marR="10160" marT="10160" marB="101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 Подготовка к презентации.</a:t>
                      </a:r>
                      <a:b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10.Презентация.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0" marR="10160" marT="10160" marB="101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 Продукт деятельности готовят к презентации.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 Представляют (зрителям или экспертам) продукт деятельности.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0" marR="10160" marT="10160" marB="101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26375"/>
          <a:stretch/>
        </p:blipFill>
        <p:spPr>
          <a:xfrm>
            <a:off x="5672691" y="3714752"/>
            <a:ext cx="3471309" cy="3143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4013" t="28738" r="11942"/>
          <a:stretch/>
        </p:blipFill>
        <p:spPr>
          <a:xfrm>
            <a:off x="0" y="3286124"/>
            <a:ext cx="3966868" cy="35718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4000496" cy="26669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71472" y="2644311"/>
            <a:ext cx="821537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3E3E3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Задача проекта не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E3E3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том, чтобы добиться от ребенка идеального результата исследования, а в том, чтобы привить ему интерес к исследованиям и анализу процессов, которые происходят вокруг нас. Вызвать у детей любознательность и здоровое любопытство – это задача детских проектов.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un9-72.userapi.com/c845123/v845123784/1e702c/KI9_MMJpYfk.jpg"/>
          <p:cNvPicPr>
            <a:picLocks noChangeAspect="1" noChangeArrowheads="1"/>
          </p:cNvPicPr>
          <p:nvPr/>
        </p:nvPicPr>
        <p:blipFill>
          <a:blip r:embed="rId2" cstate="print"/>
          <a:srcRect t="17533" r="10146"/>
          <a:stretch>
            <a:fillRect/>
          </a:stretch>
        </p:blipFill>
        <p:spPr bwMode="auto">
          <a:xfrm>
            <a:off x="0" y="0"/>
            <a:ext cx="3071802" cy="2114448"/>
          </a:xfrm>
          <a:prstGeom prst="rect">
            <a:avLst/>
          </a:prstGeom>
          <a:noFill/>
        </p:spPr>
      </p:pic>
      <p:pic>
        <p:nvPicPr>
          <p:cNvPr id="2052" name="Picture 4" descr="https://sun9-27.userapi.com/c846524/v846524878/19c93f/CRc85uvwqZE.jpg"/>
          <p:cNvPicPr>
            <a:picLocks noChangeAspect="1" noChangeArrowheads="1"/>
          </p:cNvPicPr>
          <p:nvPr/>
        </p:nvPicPr>
        <p:blipFill>
          <a:blip r:embed="rId3" cstate="print"/>
          <a:srcRect l="4905" b="9737"/>
          <a:stretch>
            <a:fillRect/>
          </a:stretch>
        </p:blipFill>
        <p:spPr bwMode="auto">
          <a:xfrm>
            <a:off x="0" y="4143380"/>
            <a:ext cx="3500462" cy="2491937"/>
          </a:xfrm>
          <a:prstGeom prst="rect">
            <a:avLst/>
          </a:prstGeom>
          <a:noFill/>
        </p:spPr>
      </p:pic>
      <p:pic>
        <p:nvPicPr>
          <p:cNvPr id="2054" name="Picture 6" descr="https://sun9-5.userapi.com/c836337/v836337094/44fb1/F3dWqtP6mVI.jpg"/>
          <p:cNvPicPr>
            <a:picLocks noChangeAspect="1" noChangeArrowheads="1"/>
          </p:cNvPicPr>
          <p:nvPr/>
        </p:nvPicPr>
        <p:blipFill>
          <a:blip r:embed="rId4" cstate="print"/>
          <a:srcRect l="35843"/>
          <a:stretch>
            <a:fillRect/>
          </a:stretch>
        </p:blipFill>
        <p:spPr bwMode="auto">
          <a:xfrm>
            <a:off x="4988512" y="3214662"/>
            <a:ext cx="4155488" cy="364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sun9-68.userapi.com/c844618/v844618858/1e619f/JrID8Dx2zeQ.jpg"/>
          <p:cNvPicPr>
            <a:picLocks noChangeAspect="1" noChangeArrowheads="1"/>
          </p:cNvPicPr>
          <p:nvPr/>
        </p:nvPicPr>
        <p:blipFill>
          <a:blip r:embed="rId2" cstate="print"/>
          <a:srcRect l="3622" t="12879" r="10652" b="14676"/>
          <a:stretch>
            <a:fillRect/>
          </a:stretch>
        </p:blipFill>
        <p:spPr bwMode="auto">
          <a:xfrm>
            <a:off x="0" y="0"/>
            <a:ext cx="3832252" cy="2428892"/>
          </a:xfrm>
          <a:prstGeom prst="rect">
            <a:avLst/>
          </a:prstGeom>
          <a:noFill/>
        </p:spPr>
      </p:pic>
      <p:pic>
        <p:nvPicPr>
          <p:cNvPr id="21508" name="Picture 4" descr="https://sun9-9.userapi.com/c834402/v834402668/fb31e/VD5kUo6cbB0.jpg"/>
          <p:cNvPicPr>
            <a:picLocks noChangeAspect="1" noChangeArrowheads="1"/>
          </p:cNvPicPr>
          <p:nvPr/>
        </p:nvPicPr>
        <p:blipFill>
          <a:blip r:embed="rId3" cstate="print"/>
          <a:srcRect l="25384" t="17987"/>
          <a:stretch>
            <a:fillRect/>
          </a:stretch>
        </p:blipFill>
        <p:spPr bwMode="auto">
          <a:xfrm>
            <a:off x="5429256" y="0"/>
            <a:ext cx="3714744" cy="2720928"/>
          </a:xfrm>
          <a:prstGeom prst="rect">
            <a:avLst/>
          </a:prstGeom>
          <a:noFill/>
        </p:spPr>
      </p:pic>
      <p:pic>
        <p:nvPicPr>
          <p:cNvPr id="4" name="Picture 2" descr="https://sun9-24.userapi.com/c851032/v851032305/a5b49/F7_LD1US8i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111636"/>
            <a:ext cx="3661818" cy="2746364"/>
          </a:xfrm>
          <a:prstGeom prst="rect">
            <a:avLst/>
          </a:prstGeom>
          <a:noFill/>
        </p:spPr>
      </p:pic>
      <p:pic>
        <p:nvPicPr>
          <p:cNvPr id="5" name="Picture 4" descr="https://sun9-61.userapi.com/c845021/v845021171/18ce3d/evPZN-6lX4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1179" y="3825884"/>
            <a:ext cx="4042821" cy="3032116"/>
          </a:xfrm>
          <a:prstGeom prst="rect">
            <a:avLst/>
          </a:prstGeom>
          <a:noFill/>
        </p:spPr>
      </p:pic>
      <p:pic>
        <p:nvPicPr>
          <p:cNvPr id="6" name="Picture 6" descr="https://sun9-39.userapi.com/c831209/v831209918/6ea43/YnygEjcL26c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5984" y="2000240"/>
            <a:ext cx="5202243" cy="29262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705</TotalTime>
  <Words>295</Words>
  <Application>Microsoft Office PowerPoint</Application>
  <PresentationFormat>Экран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Слайд 1</vt:lpstr>
      <vt:lpstr>Слайд 2</vt:lpstr>
      <vt:lpstr>Слайд 3</vt:lpstr>
      <vt:lpstr>ТИПЫ ПРОЕКТОВ  В  ДОУ ( по Л.В.Киселёвой)</vt:lpstr>
      <vt:lpstr>Слайд 5</vt:lpstr>
      <vt:lpstr>Слайд 6</vt:lpstr>
      <vt:lpstr>Слайд 7</vt:lpstr>
      <vt:lpstr>Слайд 8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3</cp:revision>
  <dcterms:created xsi:type="dcterms:W3CDTF">2019-10-18T19:45:24Z</dcterms:created>
  <dcterms:modified xsi:type="dcterms:W3CDTF">2019-10-22T18:48:15Z</dcterms:modified>
</cp:coreProperties>
</file>