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5" r:id="rId7"/>
    <p:sldId id="278" r:id="rId8"/>
    <p:sldId id="277" r:id="rId9"/>
    <p:sldId id="279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111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407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53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19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7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4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33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91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37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1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66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708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5795A-436A-4489-BBA5-199D53F5FC2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BD632-4B42-4F6D-A7C1-9FF347AE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1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7034" y="0"/>
            <a:ext cx="4384019" cy="64053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019" y="2259012"/>
            <a:ext cx="4598988" cy="459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57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8870" y="250666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/>
              <a:t>7+4     9+2   8+3    7+5    7+6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57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9040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7200" dirty="0"/>
              <a:t>9 + 6   </a:t>
            </a:r>
            <a:r>
              <a:rPr lang="ru-RU" sz="7200" dirty="0" smtClean="0"/>
              <a:t> 8 </a:t>
            </a:r>
            <a:r>
              <a:rPr lang="ru-RU" sz="7200" dirty="0"/>
              <a:t>+ 6     </a:t>
            </a:r>
            <a:r>
              <a:rPr lang="ru-RU" sz="7200" dirty="0" smtClean="0"/>
              <a:t>7 +6</a:t>
            </a:r>
            <a:r>
              <a:rPr lang="ru-RU" sz="7200" dirty="0"/>
              <a:t>     </a:t>
            </a:r>
            <a:r>
              <a:rPr lang="ru-RU" sz="7200" dirty="0" smtClean="0"/>
              <a:t>6 </a:t>
            </a:r>
            <a:r>
              <a:rPr lang="ru-RU" sz="7200" dirty="0"/>
              <a:t>+ 6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595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13791"/>
            <a:ext cx="10515600" cy="5163172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/>
              <a:t>Тема урока</a:t>
            </a:r>
            <a:r>
              <a:rPr lang="ru-RU" sz="4400" dirty="0" smtClean="0"/>
              <a:t>: </a:t>
            </a:r>
          </a:p>
          <a:p>
            <a:pPr marL="0" indent="0" algn="ctr">
              <a:buNone/>
            </a:pPr>
            <a:r>
              <a:rPr lang="ru-RU" sz="4400" dirty="0" smtClean="0"/>
              <a:t>сложение </a:t>
            </a:r>
            <a:r>
              <a:rPr lang="ru-RU" sz="4400" dirty="0"/>
              <a:t>однозначных чисел с переходом через десяток вида </a:t>
            </a:r>
            <a:r>
              <a:rPr lang="ru-RU" sz="4400" b="1" dirty="0">
                <a:solidFill>
                  <a:srgbClr val="00B050"/>
                </a:solidFill>
              </a:rPr>
              <a:t>+6</a:t>
            </a:r>
            <a:r>
              <a:rPr lang="ru-RU" sz="4400" dirty="0"/>
              <a:t>.</a:t>
            </a:r>
          </a:p>
          <a:p>
            <a:pPr marL="0" indent="0" algn="ctr">
              <a:buNone/>
            </a:pPr>
            <a:r>
              <a:rPr lang="ru-RU" sz="4400" b="1" dirty="0" smtClean="0"/>
              <a:t>Цель урока</a:t>
            </a:r>
            <a:r>
              <a:rPr lang="ru-RU" sz="4400" dirty="0" smtClean="0"/>
              <a:t>: </a:t>
            </a:r>
          </a:p>
          <a:p>
            <a:pPr marL="0" indent="0" algn="ctr">
              <a:buNone/>
            </a:pPr>
            <a:r>
              <a:rPr lang="ru-RU" sz="4400" dirty="0" smtClean="0"/>
              <a:t>рассмотреть </a:t>
            </a:r>
            <a:r>
              <a:rPr lang="ru-RU" sz="4400" dirty="0"/>
              <a:t>случаи сложения 9+</a:t>
            </a:r>
            <a:r>
              <a:rPr lang="ru-RU" sz="4400" b="1" dirty="0">
                <a:solidFill>
                  <a:srgbClr val="00B050"/>
                </a:solidFill>
              </a:rPr>
              <a:t>6</a:t>
            </a:r>
            <a:r>
              <a:rPr lang="ru-RU" sz="4400" dirty="0"/>
              <a:t>,  8+</a:t>
            </a:r>
            <a:r>
              <a:rPr lang="ru-RU" sz="4400" b="1" dirty="0">
                <a:solidFill>
                  <a:srgbClr val="00B050"/>
                </a:solidFill>
              </a:rPr>
              <a:t>6</a:t>
            </a:r>
            <a:r>
              <a:rPr lang="ru-RU" sz="4400" dirty="0"/>
              <a:t>,  7+</a:t>
            </a:r>
            <a:r>
              <a:rPr lang="ru-RU" sz="4400" b="1" dirty="0">
                <a:solidFill>
                  <a:srgbClr val="00B050"/>
                </a:solidFill>
              </a:rPr>
              <a:t>6</a:t>
            </a:r>
            <a:r>
              <a:rPr lang="ru-RU" sz="4400" dirty="0"/>
              <a:t>,  6+</a:t>
            </a:r>
            <a:r>
              <a:rPr lang="ru-RU" sz="4400" b="1" dirty="0">
                <a:solidFill>
                  <a:srgbClr val="00B050"/>
                </a:solidFill>
              </a:rPr>
              <a:t>6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68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8557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04775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64093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14295" y="2064026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7507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07467" y="2064026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23934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386139" y="2064026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45457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868557" y="3210339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637183" y="3226835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184375" y="3240087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405809" y="3226835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58070" y="3240086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989444" y="3240087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531668" y="3240085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48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7407" y="1802122"/>
            <a:ext cx="1036983" cy="1325563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5405" y="5347086"/>
            <a:ext cx="1804768" cy="10086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800" b="1" dirty="0" smtClean="0"/>
              <a:t>15</a:t>
            </a:r>
            <a:endParaRPr lang="ru-RU" sz="8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8557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44313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44212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47427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34074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37289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33870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244515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444414" y="2077278"/>
            <a:ext cx="675860" cy="775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868557" y="3210339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633870" y="3210339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161186" y="3210339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397528" y="3210339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06054" y="3210338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939752" y="3210339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9042137" y="2077278"/>
            <a:ext cx="675860" cy="7909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36636" y="3144151"/>
            <a:ext cx="5293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5</a:t>
            </a:r>
            <a:endParaRPr lang="ru-RU" dirty="0"/>
          </a:p>
        </p:txBody>
      </p:sp>
      <p:sp>
        <p:nvSpPr>
          <p:cNvPr id="21" name="Правая фигурная скобка 20"/>
          <p:cNvSpPr/>
          <p:nvPr/>
        </p:nvSpPr>
        <p:spPr>
          <a:xfrm rot="5400000">
            <a:off x="5748250" y="-26837"/>
            <a:ext cx="1267327" cy="940205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263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№ 1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b="1" i="1" dirty="0" smtClean="0"/>
              <a:t>9+5 </a:t>
            </a:r>
            <a:r>
              <a:rPr lang="ru-RU" sz="8000" b="1" i="1" dirty="0"/>
              <a:t>     </a:t>
            </a:r>
            <a:r>
              <a:rPr lang="ru-RU" sz="8000" b="1" i="1" dirty="0" smtClean="0"/>
              <a:t>8+5</a:t>
            </a:r>
            <a:endParaRPr lang="ru-RU" sz="8000" b="1" dirty="0"/>
          </a:p>
          <a:p>
            <a:pPr marL="0" indent="0" algn="ctr">
              <a:buNone/>
            </a:pPr>
            <a:r>
              <a:rPr lang="ru-RU" sz="8000" b="1" i="1" dirty="0" smtClean="0"/>
              <a:t>6+5 </a:t>
            </a:r>
            <a:r>
              <a:rPr lang="ru-RU" sz="8000" b="1" i="1" dirty="0"/>
              <a:t>     </a:t>
            </a:r>
            <a:r>
              <a:rPr lang="ru-RU" sz="8000" b="1" i="1" dirty="0" smtClean="0"/>
              <a:t>7+5</a:t>
            </a:r>
            <a:endParaRPr lang="ru-RU" sz="80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16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3974" y="424760"/>
            <a:ext cx="10369826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№ 2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b="1" dirty="0"/>
              <a:t>В саду 8 яблонь, а груш на 2 больше . Сколько всего яблонь и груш в </a:t>
            </a:r>
            <a:r>
              <a:rPr lang="ru-RU" sz="4800" b="1" dirty="0" smtClean="0"/>
              <a:t>саду?</a:t>
            </a:r>
            <a:endParaRPr lang="ru-RU" sz="4800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721" y="3223325"/>
            <a:ext cx="6268588" cy="30289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45563"/>
          <a:stretch/>
        </p:blipFill>
        <p:spPr>
          <a:xfrm>
            <a:off x="2136913" y="3568760"/>
            <a:ext cx="8888802" cy="233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24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Самостоятельная работа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b="1" dirty="0" smtClean="0"/>
              <a:t>9+4 </a:t>
            </a:r>
            <a:r>
              <a:rPr lang="ru-RU" sz="8000" b="1" dirty="0"/>
              <a:t>      </a:t>
            </a:r>
            <a:r>
              <a:rPr lang="ru-RU" sz="8000" b="1" dirty="0" smtClean="0"/>
              <a:t>6+4-10</a:t>
            </a:r>
            <a:endParaRPr lang="ru-RU" sz="8000" b="1" dirty="0"/>
          </a:p>
          <a:p>
            <a:pPr marL="0" indent="0" algn="ctr">
              <a:buNone/>
            </a:pPr>
            <a:r>
              <a:rPr lang="ru-RU" sz="8000" b="1" dirty="0" smtClean="0"/>
              <a:t>8+3 </a:t>
            </a:r>
            <a:r>
              <a:rPr lang="ru-RU" sz="8000" b="1" dirty="0"/>
              <a:t>      </a:t>
            </a:r>
            <a:r>
              <a:rPr lang="ru-RU" sz="8000" b="1" dirty="0" smtClean="0"/>
              <a:t>17-7-10</a:t>
            </a:r>
            <a:endParaRPr lang="ru-RU" sz="80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610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Проверка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b="1" dirty="0" smtClean="0"/>
              <a:t>9+4=13 </a:t>
            </a:r>
            <a:r>
              <a:rPr lang="ru-RU" sz="8000" b="1" dirty="0"/>
              <a:t>      6+4-10=0</a:t>
            </a:r>
          </a:p>
          <a:p>
            <a:pPr marL="0" indent="0" algn="ctr">
              <a:buNone/>
            </a:pPr>
            <a:r>
              <a:rPr lang="ru-RU" sz="8000" b="1" dirty="0"/>
              <a:t>8+3=11       17-7-10=0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37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09778" y="3873676"/>
            <a:ext cx="1610230" cy="11079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9900" b="1" dirty="0"/>
              <a:t>3</a:t>
            </a:r>
          </a:p>
        </p:txBody>
      </p:sp>
      <p:sp>
        <p:nvSpPr>
          <p:cNvPr id="5" name="Выноска-облако 4"/>
          <p:cNvSpPr/>
          <p:nvPr/>
        </p:nvSpPr>
        <p:spPr>
          <a:xfrm rot="1485846">
            <a:off x="6209986" y="151653"/>
            <a:ext cx="3359288" cy="312420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41650" y="1384008"/>
            <a:ext cx="29849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Соседи этого </a:t>
            </a:r>
          </a:p>
          <a:p>
            <a:r>
              <a:rPr lang="ru-RU" sz="3200" dirty="0"/>
              <a:t>числа 2 и 4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121" y="2261218"/>
            <a:ext cx="4602879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6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 rot="1485846">
            <a:off x="6237280" y="529216"/>
            <a:ext cx="3359288" cy="312420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05988" y="1386283"/>
            <a:ext cx="262187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/>
              <a:t>Соседи этого</a:t>
            </a:r>
          </a:p>
          <a:p>
            <a:r>
              <a:rPr lang="ru-RU" sz="3200" dirty="0"/>
              <a:t> числа 8 и 10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847386" y="3688500"/>
            <a:ext cx="1249060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600" b="1" dirty="0">
                <a:solidFill>
                  <a:prstClr val="black"/>
                </a:solidFill>
                <a:latin typeface="Times New Roman"/>
                <a:cs typeface="Times New Roman"/>
              </a:rPr>
              <a:t>9</a:t>
            </a:r>
            <a:endParaRPr lang="ru-RU" sz="16600" b="1" kern="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816" y="2141304"/>
            <a:ext cx="4602879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8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 rot="1485846">
            <a:off x="6237280" y="529216"/>
            <a:ext cx="3359288" cy="312420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21903" y="1670708"/>
            <a:ext cx="28303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/>
              <a:t>Соседи числа 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49907" y="4492117"/>
            <a:ext cx="274145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dirty="0">
                <a:solidFill>
                  <a:prstClr val="black"/>
                </a:solidFill>
                <a:latin typeface="Times New Roman"/>
                <a:cs typeface="Times New Roman"/>
              </a:rPr>
              <a:t>3 и 5</a:t>
            </a:r>
            <a:endParaRPr lang="ru-RU" sz="9600" b="1" kern="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866" y="1580181"/>
            <a:ext cx="4602879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3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 rot="1485846">
            <a:off x="6237280" y="529216"/>
            <a:ext cx="3359288" cy="312420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30491" y="1306486"/>
            <a:ext cx="240001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/>
              <a:t>Следующее </a:t>
            </a:r>
          </a:p>
          <a:p>
            <a:pPr algn="ctr"/>
            <a:r>
              <a:rPr lang="ru-RU" sz="3200" dirty="0"/>
              <a:t>число после </a:t>
            </a:r>
          </a:p>
          <a:p>
            <a:pPr algn="ctr"/>
            <a:r>
              <a:rPr lang="ru-RU" sz="3200" dirty="0"/>
              <a:t>числа 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10496" y="4599056"/>
            <a:ext cx="92204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1500" b="1" kern="0" dirty="0">
                <a:solidFill>
                  <a:prstClr val="black"/>
                </a:solidFill>
                <a:latin typeface="Times New Roman"/>
                <a:cs typeface="Times New Roman"/>
              </a:rPr>
              <a:t>6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523" y="2107808"/>
            <a:ext cx="4602879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15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 rot="1485846">
            <a:off x="6237280" y="529216"/>
            <a:ext cx="3359288" cy="312420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54659" y="1552707"/>
            <a:ext cx="314919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/>
              <a:t>Сумма чисел 9 </a:t>
            </a:r>
            <a:endParaRPr lang="ru-RU" sz="3600" dirty="0" smtClean="0"/>
          </a:p>
          <a:p>
            <a:pPr algn="ctr"/>
            <a:r>
              <a:rPr lang="ru-RU" sz="3600" dirty="0" smtClean="0"/>
              <a:t>и </a:t>
            </a:r>
            <a:r>
              <a:rPr lang="ru-RU" sz="3600" dirty="0"/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53302" y="4087157"/>
            <a:ext cx="1856727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38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11</a:t>
            </a:r>
            <a:endParaRPr lang="ru-RU" sz="13800" b="1" kern="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450" y="2091316"/>
            <a:ext cx="4602879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98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 rot="1485846">
            <a:off x="6237280" y="529216"/>
            <a:ext cx="3359288" cy="312420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61711" y="1368041"/>
            <a:ext cx="33953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/>
              <a:t>Сумма чисел </a:t>
            </a:r>
            <a:endParaRPr lang="ru-RU" sz="4400" dirty="0" smtClean="0"/>
          </a:p>
          <a:p>
            <a:pPr algn="ctr"/>
            <a:r>
              <a:rPr lang="ru-RU" sz="4400" dirty="0" smtClean="0"/>
              <a:t>6 </a:t>
            </a:r>
            <a:r>
              <a:rPr lang="ru-RU" sz="4400" dirty="0"/>
              <a:t>и 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53302" y="4087157"/>
            <a:ext cx="1856727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38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11</a:t>
            </a:r>
            <a:endParaRPr lang="ru-RU" sz="13800" b="1" kern="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450" y="2091316"/>
            <a:ext cx="4602879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50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 rot="1485846">
            <a:off x="6237280" y="529216"/>
            <a:ext cx="3359288" cy="312420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80083" y="1552707"/>
            <a:ext cx="309834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/>
              <a:t>Сумма чисел </a:t>
            </a:r>
            <a:endParaRPr lang="ru-RU" sz="4000" dirty="0" smtClean="0"/>
          </a:p>
          <a:p>
            <a:pPr algn="ctr"/>
            <a:r>
              <a:rPr lang="ru-RU" sz="4000" dirty="0" smtClean="0"/>
              <a:t>7 </a:t>
            </a:r>
            <a:r>
              <a:rPr lang="ru-RU" sz="4000" dirty="0"/>
              <a:t>и 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53302" y="4087157"/>
            <a:ext cx="195438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38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12</a:t>
            </a:r>
            <a:endParaRPr lang="ru-RU" sz="13800" b="1" kern="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450" y="2091316"/>
            <a:ext cx="4602879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5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922" y="365125"/>
            <a:ext cx="5101843" cy="617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2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107</Words>
  <Application>Microsoft Office PowerPoint</Application>
  <PresentationFormat>Широкоэкранный</PresentationFormat>
  <Paragraphs>41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10</vt:lpstr>
      <vt:lpstr>№ 1</vt:lpstr>
      <vt:lpstr>№ 2</vt:lpstr>
      <vt:lpstr>Самостоятельная работа</vt:lpstr>
      <vt:lpstr>Проверка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Учетная запись Майкрософт</cp:lastModifiedBy>
  <cp:revision>8</cp:revision>
  <dcterms:created xsi:type="dcterms:W3CDTF">2022-04-10T12:52:57Z</dcterms:created>
  <dcterms:modified xsi:type="dcterms:W3CDTF">2022-04-14T13:46:42Z</dcterms:modified>
</cp:coreProperties>
</file>