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91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53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242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55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69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47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3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64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1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8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757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7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490865"/>
            <a:ext cx="6374732" cy="345638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date?</a:t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weather like today?</a:t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732" y="3212977"/>
            <a:ext cx="5808005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0527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 the questions. </a:t>
            </a:r>
            <a:b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Tense?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336" y="2780928"/>
            <a:ext cx="687778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go to school on Sundays?</a:t>
            </a:r>
          </a:p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clean your teeth every morning?</a:t>
            </a:r>
          </a:p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have lunch at home?</a:t>
            </a:r>
          </a:p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make your bed every day?</a:t>
            </a:r>
          </a:p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read books twice a week?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80376" y="2564904"/>
            <a:ext cx="12875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Theme:</a:t>
            </a:r>
          </a:p>
          <a:p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28248" y="3429000"/>
            <a:ext cx="3744416" cy="122413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en-GB" sz="40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 Tense</a:t>
            </a:r>
            <a:endParaRPr lang="ru-RU" sz="40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24646" y="4129916"/>
            <a:ext cx="1061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Aims: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24192" y="4870901"/>
            <a:ext cx="4367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review and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practise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present simple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tense;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 the endings –s and –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17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383" y="1439640"/>
            <a:ext cx="10515600" cy="1325563"/>
          </a:xfrm>
        </p:spPr>
        <p:txBody>
          <a:bodyPr/>
          <a:lstStyle/>
          <a:p>
            <a:pPr algn="ctr"/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 the groups of the verbs. What unites them?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5693" y="4193534"/>
            <a:ext cx="7861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watches, washes, goes, does, crashes, touches, mixes.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95693" y="3257430"/>
            <a:ext cx="7856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stops, cooks, works, takes, shows, sees, plays, makes.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0884" y="5129638"/>
            <a:ext cx="7662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tidies, studies, dries, carries, flies, worries, marries.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5573" y="3072764"/>
            <a:ext cx="5565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759" y="4008868"/>
            <a:ext cx="7841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2184" y="4944972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</a:t>
            </a:r>
            <a:r>
              <a:rPr lang="en-GB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55533" y="5129638"/>
            <a:ext cx="504056" cy="5232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83525" y="5129638"/>
            <a:ext cx="576064" cy="5232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9048328" y="5209197"/>
            <a:ext cx="3143673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окончанием 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перед которой стоит согласная, 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заменяется на окончание -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336361" y="3950911"/>
            <a:ext cx="2874392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оканчиваются на согласные -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прибавляется окончание -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оканчивающиеся на 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присоединяют к себе окончание -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336361" y="2949653"/>
            <a:ext cx="285564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 глаголов образует форму времени Present Simple для третьего лица единственного числа (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простым добавлением окончания 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20311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62844"/>
              </p:ext>
            </p:extLst>
          </p:nvPr>
        </p:nvGraphicFramePr>
        <p:xfrm>
          <a:off x="1487488" y="3068960"/>
          <a:ext cx="9000999" cy="340131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00333">
                  <a:extLst>
                    <a:ext uri="{9D8B030D-6E8A-4147-A177-3AD203B41FA5}">
                      <a16:colId xmlns:a16="http://schemas.microsoft.com/office/drawing/2014/main" val="3686547618"/>
                    </a:ext>
                  </a:extLst>
                </a:gridCol>
                <a:gridCol w="3000333">
                  <a:extLst>
                    <a:ext uri="{9D8B030D-6E8A-4147-A177-3AD203B41FA5}">
                      <a16:colId xmlns:a16="http://schemas.microsoft.com/office/drawing/2014/main" val="818807203"/>
                    </a:ext>
                  </a:extLst>
                </a:gridCol>
                <a:gridCol w="3000333">
                  <a:extLst>
                    <a:ext uri="{9D8B030D-6E8A-4147-A177-3AD203B41FA5}">
                      <a16:colId xmlns:a16="http://schemas.microsoft.com/office/drawing/2014/main" val="4212357389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GB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ies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502307"/>
                  </a:ext>
                </a:extLst>
              </a:tr>
              <a:tr h="27532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408301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95400" y="476672"/>
            <a:ext cx="10513168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     cook     look     stay     dress     do     carry     pass     buy     go     imply     echo     walk     finish     fly     worry     do     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1328" y="3717032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95400" y="1340768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51328" y="4149080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cooks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963262" y="1340768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51328" y="4581128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15680" y="1340768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51328" y="4934555"/>
            <a:ext cx="901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stays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439816" y="1340768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663952" y="1339255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77884" y="3717032"/>
            <a:ext cx="1220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dresses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6077" y="4057908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6888088" y="1323542"/>
            <a:ext cx="648072" cy="115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72264" y="3717032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carries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7896200" y="1327845"/>
            <a:ext cx="1008112" cy="142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71360" y="4411335"/>
            <a:ext cx="109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9151540" y="1316435"/>
            <a:ext cx="1008112" cy="142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51328" y="5320372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buys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0272464" y="1315122"/>
            <a:ext cx="936104" cy="131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77884" y="4814103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1171174" y="1844824"/>
            <a:ext cx="676354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483363" y="4057908"/>
            <a:ext cx="1239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2256035" y="1844824"/>
            <a:ext cx="105803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80222" y="5193386"/>
            <a:ext cx="1159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echoes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3550761" y="1844824"/>
            <a:ext cx="105803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451327" y="5673799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4863320" y="1833413"/>
            <a:ext cx="105803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77884" y="5570076"/>
            <a:ext cx="1300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V="1">
            <a:off x="6219781" y="1848088"/>
            <a:ext cx="105803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472264" y="4411335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flies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7608168" y="1844824"/>
            <a:ext cx="7200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472142" y="4769619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worries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8595952" y="1833413"/>
            <a:ext cx="1138074" cy="114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377884" y="5930380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V="1">
            <a:off x="10001730" y="1833413"/>
            <a:ext cx="738786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28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  <p:bldP spid="17" grpId="0"/>
      <p:bldP spid="18" grpId="0"/>
      <p:bldP spid="22" grpId="0"/>
      <p:bldP spid="25" grpId="0"/>
      <p:bldP spid="28" grpId="0"/>
      <p:bldP spid="31" grpId="0"/>
      <p:bldP spid="35" grpId="0"/>
      <p:bldP spid="38" grpId="0"/>
      <p:bldP spid="40" grpId="0"/>
      <p:bldP spid="42" grpId="0"/>
      <p:bldP spid="44" grpId="0"/>
      <p:bldP spid="47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 smtClean="0"/>
              <a:t>Present Simple (routines, habits, facts)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05574"/>
              </p:ext>
            </p:extLst>
          </p:nvPr>
        </p:nvGraphicFramePr>
        <p:xfrm>
          <a:off x="335360" y="2348880"/>
          <a:ext cx="7938909" cy="3693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7126">
                  <a:extLst>
                    <a:ext uri="{9D8B030D-6E8A-4147-A177-3AD203B41FA5}">
                      <a16:colId xmlns:a16="http://schemas.microsoft.com/office/drawing/2014/main" val="1951254954"/>
                    </a:ext>
                  </a:extLst>
                </a:gridCol>
                <a:gridCol w="964540">
                  <a:extLst>
                    <a:ext uri="{9D8B030D-6E8A-4147-A177-3AD203B41FA5}">
                      <a16:colId xmlns:a16="http://schemas.microsoft.com/office/drawing/2014/main" val="642645630"/>
                    </a:ext>
                  </a:extLst>
                </a:gridCol>
                <a:gridCol w="1261322">
                  <a:extLst>
                    <a:ext uri="{9D8B030D-6E8A-4147-A177-3AD203B41FA5}">
                      <a16:colId xmlns:a16="http://schemas.microsoft.com/office/drawing/2014/main" val="3575715638"/>
                    </a:ext>
                  </a:extLst>
                </a:gridCol>
                <a:gridCol w="964540">
                  <a:extLst>
                    <a:ext uri="{9D8B030D-6E8A-4147-A177-3AD203B41FA5}">
                      <a16:colId xmlns:a16="http://schemas.microsoft.com/office/drawing/2014/main" val="1313159158"/>
                    </a:ext>
                  </a:extLst>
                </a:gridCol>
                <a:gridCol w="296782">
                  <a:extLst>
                    <a:ext uri="{9D8B030D-6E8A-4147-A177-3AD203B41FA5}">
                      <a16:colId xmlns:a16="http://schemas.microsoft.com/office/drawing/2014/main" val="892407542"/>
                    </a:ext>
                  </a:extLst>
                </a:gridCol>
                <a:gridCol w="3264599">
                  <a:extLst>
                    <a:ext uri="{9D8B030D-6E8A-4147-A177-3AD203B41FA5}">
                      <a16:colId xmlns:a16="http://schemas.microsoft.com/office/drawing/2014/main" val="2770712798"/>
                    </a:ext>
                  </a:extLst>
                </a:gridCol>
              </a:tblGrid>
              <a:tr h="504056">
                <a:tc rowSpan="2">
                  <a:txBody>
                    <a:bodyPr/>
                    <a:lstStyle/>
                    <a:p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I, you,</a:t>
                      </a:r>
                      <a:r>
                        <a:rPr lang="en-GB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we, they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GB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GB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football every Saturday)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315991"/>
                  </a:ext>
                </a:extLst>
              </a:tr>
              <a:tr h="405753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he, she, it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en-GB" sz="1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en-GB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 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(He</a:t>
                      </a:r>
                      <a:r>
                        <a:rPr lang="en-GB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en-GB" sz="1600" b="1" u="sng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en-GB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TV every evening)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009127"/>
                  </a:ext>
                </a:extLst>
              </a:tr>
              <a:tr h="405753">
                <a:tc gridSpan="6">
                  <a:txBody>
                    <a:bodyPr/>
                    <a:lstStyle/>
                    <a:p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011664"/>
                  </a:ext>
                </a:extLst>
              </a:tr>
              <a:tr h="358127">
                <a:tc rowSpan="2">
                  <a:txBody>
                    <a:bodyPr/>
                    <a:lstStyle/>
                    <a:p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I, you,</a:t>
                      </a:r>
                      <a:r>
                        <a:rPr lang="en-GB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we, they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don’t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(They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don’t have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breakfast)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862051"/>
                  </a:ext>
                </a:extLst>
              </a:tr>
              <a:tr h="405753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he, she, it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doesn’t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(She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doesn’t go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shopping)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594517"/>
                  </a:ext>
                </a:extLst>
              </a:tr>
              <a:tr h="405753">
                <a:tc gridSpan="6">
                  <a:txBody>
                    <a:bodyPr/>
                    <a:lstStyle/>
                    <a:p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521137"/>
                  </a:ext>
                </a:extLst>
              </a:tr>
              <a:tr h="356214">
                <a:tc rowSpan="2">
                  <a:txBody>
                    <a:bodyPr/>
                    <a:lstStyle/>
                    <a:p>
                      <a:pPr algn="l"/>
                      <a:r>
                        <a:rPr lang="en-GB" sz="6000" b="1" cap="none" spc="0" dirty="0" smtClean="0">
                          <a:ln w="22225">
                            <a:solidFill>
                              <a:sysClr val="windowText" lastClr="000000"/>
                            </a:solidFill>
                            <a:prstDash val="solid"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?</a:t>
                      </a:r>
                      <a:endParaRPr lang="ru-RU" sz="6000" b="1" cap="none" spc="0" dirty="0">
                        <a:ln w="22225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I, you,</a:t>
                      </a:r>
                      <a:r>
                        <a:rPr lang="en-GB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we, they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you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 school on Saturday?)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676682"/>
                  </a:ext>
                </a:extLst>
              </a:tr>
              <a:tr h="405753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Does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he, she, it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he 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en-GB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with his friends?)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498613"/>
                  </a:ext>
                </a:extLst>
              </a:tr>
            </a:tbl>
          </a:graphicData>
        </a:graphic>
      </p:graphicFrame>
      <p:sp>
        <p:nvSpPr>
          <p:cNvPr id="5" name="Плюс 4"/>
          <p:cNvSpPr/>
          <p:nvPr/>
        </p:nvSpPr>
        <p:spPr>
          <a:xfrm>
            <a:off x="261528" y="2321294"/>
            <a:ext cx="1153344" cy="1008112"/>
          </a:xfrm>
          <a:prstGeom prst="mathPl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Минус 5"/>
          <p:cNvSpPr/>
          <p:nvPr/>
        </p:nvSpPr>
        <p:spPr>
          <a:xfrm>
            <a:off x="261528" y="3929893"/>
            <a:ext cx="1224136" cy="720080"/>
          </a:xfrm>
          <a:prstGeom prst="mathMinus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4271" y="2492896"/>
            <a:ext cx="391772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expressions:</a:t>
            </a:r>
          </a:p>
          <a:p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Usually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Often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Never –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никогда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Regularly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day/week/year –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неделю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00945" y="3498324"/>
            <a:ext cx="1008112" cy="288032"/>
          </a:xfrm>
          <a:prstGeom prst="rect">
            <a:avLst/>
          </a:prstGeom>
          <a:solidFill>
            <a:srgbClr val="EBE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29078" y="3806180"/>
            <a:ext cx="1263465" cy="414908"/>
          </a:xfrm>
          <a:prstGeom prst="rect">
            <a:avLst/>
          </a:prstGeom>
          <a:solidFill>
            <a:srgbClr val="EBE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480376" y="4326248"/>
            <a:ext cx="1008112" cy="288032"/>
          </a:xfrm>
          <a:prstGeom prst="rect">
            <a:avLst/>
          </a:prstGeom>
          <a:solidFill>
            <a:srgbClr val="EBE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264314" y="4754156"/>
            <a:ext cx="1089486" cy="348167"/>
          </a:xfrm>
          <a:prstGeom prst="rect">
            <a:avLst/>
          </a:prstGeom>
          <a:solidFill>
            <a:srgbClr val="EBE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480376" y="5191358"/>
            <a:ext cx="1368152" cy="343013"/>
          </a:xfrm>
          <a:prstGeom prst="rect">
            <a:avLst/>
          </a:prstGeom>
          <a:solidFill>
            <a:srgbClr val="EBE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984432" y="5635390"/>
            <a:ext cx="1656184" cy="414910"/>
          </a:xfrm>
          <a:prstGeom prst="rect">
            <a:avLst/>
          </a:prstGeom>
          <a:solidFill>
            <a:srgbClr val="EBE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4270" y="6338293"/>
            <a:ext cx="3079529" cy="368441"/>
          </a:xfrm>
          <a:prstGeom prst="rect">
            <a:avLst/>
          </a:prstGeom>
          <a:solidFill>
            <a:srgbClr val="EBE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9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8168" y="2791337"/>
            <a:ext cx="4466928" cy="13255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400" dirty="0" smtClean="0"/>
              <a:t>Find out the time expressions</a:t>
            </a:r>
            <a:endParaRPr lang="ru-RU" sz="4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042" t="25264" r="50931" b="10197"/>
          <a:stretch/>
        </p:blipFill>
        <p:spPr>
          <a:xfrm>
            <a:off x="263352" y="188640"/>
            <a:ext cx="7200800" cy="653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1052736"/>
            <a:ext cx="10515600" cy="13255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Fill in the gaps using Present Simple Tense.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00" y="2541347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… (to like) to listen to music.</a:t>
            </a:r>
          </a:p>
          <a:p>
            <a:pPr marL="514350" indent="-514350">
              <a:buAutoNum type="arabicPeriod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Emma always … (to help) her mother on weekends.</a:t>
            </a:r>
          </a:p>
          <a:p>
            <a:pPr marL="514350" indent="-514350">
              <a:buAutoNum type="arabicPeriod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Paul and Ted usually … (to play) football after school.</a:t>
            </a:r>
          </a:p>
          <a:p>
            <a:pPr marL="514350" indent="-514350">
              <a:buAutoNum type="arabicPeriod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… (not / to have) breakfast every morning.</a:t>
            </a:r>
          </a:p>
          <a:p>
            <a:pPr marL="514350" indent="-514350">
              <a:buAutoNum type="arabicPeriod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dad …(not / to repair) his car every month.</a:t>
            </a:r>
          </a:p>
          <a:p>
            <a:pPr marL="514350" indent="-514350">
              <a:buAutoNum type="arabicPeriod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you … (to clean) your room twice a week?</a:t>
            </a:r>
          </a:p>
          <a:p>
            <a:pPr marL="514350" indent="-514350">
              <a:buAutoNum type="arabicPeriod"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they … (to go) to the cinema together.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9537" y="2488488"/>
            <a:ext cx="1800200" cy="584775"/>
          </a:xfrm>
          <a:prstGeom prst="rect">
            <a:avLst/>
          </a:prstGeom>
          <a:solidFill>
            <a:srgbClr val="DCDB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likes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4676" y="3043969"/>
            <a:ext cx="1957268" cy="584775"/>
          </a:xfrm>
          <a:prstGeom prst="rect">
            <a:avLst/>
          </a:prstGeom>
          <a:solidFill>
            <a:srgbClr val="DCDB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helps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1386" y="3574556"/>
            <a:ext cx="2065345" cy="584775"/>
          </a:xfrm>
          <a:prstGeom prst="rect">
            <a:avLst/>
          </a:prstGeom>
          <a:solidFill>
            <a:srgbClr val="DCDB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18884" y="4096239"/>
            <a:ext cx="2848924" cy="584775"/>
          </a:xfrm>
          <a:prstGeom prst="rect">
            <a:avLst/>
          </a:prstGeom>
          <a:solidFill>
            <a:srgbClr val="DCDB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on’t have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1624" y="4651720"/>
            <a:ext cx="2880320" cy="584775"/>
          </a:xfrm>
          <a:prstGeom prst="rect">
            <a:avLst/>
          </a:prstGeom>
          <a:solidFill>
            <a:srgbClr val="DCDB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oesn’t repair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7448" y="5148509"/>
            <a:ext cx="3456384" cy="584775"/>
          </a:xfrm>
          <a:prstGeom prst="rect">
            <a:avLst/>
          </a:prstGeom>
          <a:solidFill>
            <a:srgbClr val="DCDB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 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clean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33628" y="5768411"/>
            <a:ext cx="1730324" cy="584775"/>
          </a:xfrm>
          <a:prstGeom prst="rect">
            <a:avLst/>
          </a:prstGeom>
          <a:solidFill>
            <a:srgbClr val="DCDB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9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486" y="1484784"/>
            <a:ext cx="3312368" cy="1325563"/>
          </a:xfrm>
        </p:spPr>
        <p:txBody>
          <a:bodyPr>
            <a:normAutofit/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At this lesson: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407" y="2825357"/>
            <a:ext cx="8928992" cy="2407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/>
              <a:t>I’ve learnt …</a:t>
            </a:r>
          </a:p>
          <a:p>
            <a:pPr marL="0" indent="0">
              <a:buNone/>
            </a:pPr>
            <a:r>
              <a:rPr lang="en-GB" sz="3600" dirty="0" smtClean="0"/>
              <a:t>I’ve known …</a:t>
            </a:r>
          </a:p>
          <a:p>
            <a:pPr marL="0" indent="0">
              <a:buNone/>
            </a:pPr>
            <a:r>
              <a:rPr lang="en-GB" sz="3600" dirty="0" smtClean="0"/>
              <a:t>I didn’t understand …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2050" name="Picture 2" descr="клипарт сова на прозрачном фоне: 5 тыс изображений найдено в  Яндекс.Картинках | Teachers illustration, Reading cartoon, Ow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28911" y="2954363"/>
            <a:ext cx="4789343" cy="387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337531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utumn" id="{839D29EE-979A-443F-80E5-7502CEAD7BB2}" vid="{F4E4E25A-A62F-4FA8-9556-5C0311DCF5D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176</TotalTime>
  <Words>435</Words>
  <Application>Microsoft Office PowerPoint</Application>
  <PresentationFormat>Широкоэкранный</PresentationFormat>
  <Paragraphs>91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Autumn</vt:lpstr>
      <vt:lpstr>What’s the date? What’s the weather like today?  </vt:lpstr>
      <vt:lpstr>Answer the questions.  What’s the Tense? </vt:lpstr>
      <vt:lpstr>Read the groups of the verbs. What unites them?</vt:lpstr>
      <vt:lpstr>Презентация PowerPoint</vt:lpstr>
      <vt:lpstr>Present Simple (routines, habits, facts)</vt:lpstr>
      <vt:lpstr>Find out the time expressions</vt:lpstr>
      <vt:lpstr>Fill in the gaps using Present Simple Tense. </vt:lpstr>
      <vt:lpstr>At this lesson: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the date? What’s the weather like today?</dc:title>
  <dc:creator>Елена Данилова</dc:creator>
  <cp:lastModifiedBy>Елена Данилова</cp:lastModifiedBy>
  <cp:revision>11</cp:revision>
  <dcterms:created xsi:type="dcterms:W3CDTF">2022-09-24T13:45:52Z</dcterms:created>
  <dcterms:modified xsi:type="dcterms:W3CDTF">2022-10-09T08:25:20Z</dcterms:modified>
</cp:coreProperties>
</file>