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9" r:id="rId2"/>
    <p:sldId id="265" r:id="rId3"/>
    <p:sldId id="258" r:id="rId4"/>
    <p:sldId id="259" r:id="rId5"/>
    <p:sldId id="261" r:id="rId6"/>
    <p:sldId id="270" r:id="rId7"/>
    <p:sldId id="262" r:id="rId8"/>
    <p:sldId id="278" r:id="rId9"/>
    <p:sldId id="272" r:id="rId10"/>
    <p:sldId id="273" r:id="rId11"/>
    <p:sldId id="277" r:id="rId12"/>
    <p:sldId id="279" r:id="rId13"/>
    <p:sldId id="280" r:id="rId14"/>
    <p:sldId id="264" r:id="rId15"/>
    <p:sldId id="267" r:id="rId16"/>
    <p:sldId id="266" r:id="rId17"/>
    <p:sldId id="26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-65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10654348" cy="297180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Организация </a:t>
            </a:r>
            <a:br>
              <a:rPr lang="ru-RU" dirty="0" smtClean="0"/>
            </a:br>
            <a:r>
              <a:rPr lang="ru-RU" dirty="0" smtClean="0"/>
              <a:t>военно-патриотической работы</a:t>
            </a:r>
            <a:br>
              <a:rPr lang="ru-RU" dirty="0" smtClean="0"/>
            </a:br>
            <a:r>
              <a:rPr lang="ru-RU" dirty="0" smtClean="0"/>
              <a:t> в </a:t>
            </a:r>
            <a:r>
              <a:rPr lang="ru-RU" dirty="0" err="1" smtClean="0"/>
              <a:t>мбоу</a:t>
            </a:r>
            <a:r>
              <a:rPr lang="ru-RU" dirty="0" smtClean="0"/>
              <a:t> «</a:t>
            </a:r>
            <a:r>
              <a:rPr lang="ru-RU" dirty="0" err="1" smtClean="0"/>
              <a:t>сош</a:t>
            </a:r>
            <a:r>
              <a:rPr lang="ru-RU" dirty="0" smtClean="0"/>
              <a:t> №46» Г. БРЯНСКА</a:t>
            </a:r>
            <a:br>
              <a:rPr lang="ru-RU" dirty="0" smtClean="0"/>
            </a:br>
            <a:r>
              <a:rPr lang="ru-RU" dirty="0" smtClean="0"/>
              <a:t> В РАМКАХ РЕАЛИЗАЦИИ ВВПОД «ЮНАРМИЯ»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919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86" y="4813903"/>
            <a:ext cx="8534400" cy="1507067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2400" cap="none" dirty="0" smtClean="0">
                <a:ln>
                  <a:noFill/>
                </a:ln>
                <a:solidFill>
                  <a:prstClr val="white"/>
                </a:solidFill>
                <a:latin typeface="Arial Black" panose="020B0A04020102020204" pitchFamily="34" charset="0"/>
                <a:ea typeface="+mn-ea"/>
                <a:cs typeface="+mn-cs"/>
              </a:rPr>
              <a:t>Конкурс-многоборье </a:t>
            </a:r>
            <a:r>
              <a:rPr lang="ru-RU" sz="2400" cap="none" dirty="0">
                <a:ln>
                  <a:noFill/>
                </a:ln>
                <a:solidFill>
                  <a:prstClr val="white"/>
                </a:solidFill>
                <a:latin typeface="Arial Black" panose="020B0A04020102020204" pitchFamily="34" charset="0"/>
                <a:ea typeface="+mn-ea"/>
                <a:cs typeface="+mn-cs"/>
              </a:rPr>
              <a:t>"Отчизны верные сыны"</a:t>
            </a:r>
            <a:br>
              <a:rPr lang="ru-RU" sz="2400" cap="none" dirty="0">
                <a:ln>
                  <a:noFill/>
                </a:ln>
                <a:solidFill>
                  <a:prstClr val="white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56" y="919842"/>
            <a:ext cx="4132716" cy="3614738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78" y="908955"/>
            <a:ext cx="4200751" cy="3615267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177792" y="179614"/>
            <a:ext cx="2318204" cy="31024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30706" y="3889478"/>
            <a:ext cx="3012375" cy="23182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49906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029" y="5304749"/>
            <a:ext cx="84690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Военно-спортивные </a:t>
            </a:r>
            <a:r>
              <a:rPr lang="ru-RU" sz="2800" dirty="0" smtClean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игры</a:t>
            </a:r>
          </a:p>
          <a:p>
            <a:r>
              <a:rPr lang="ru-RU" sz="2800" dirty="0" smtClean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«Орленок, «Зарница»</a:t>
            </a:r>
            <a:endParaRPr lang="ru-RU" sz="28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553" y="1055914"/>
            <a:ext cx="3211137" cy="38916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224" y="1045029"/>
            <a:ext cx="3301776" cy="38916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44" y="1050472"/>
            <a:ext cx="4854231" cy="38535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3616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91797" y="599105"/>
            <a:ext cx="426591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prstClr val="white"/>
                </a:solidFill>
                <a:latin typeface="Arial Black" panose="020B0A04020102020204" pitchFamily="34" charset="0"/>
              </a:rPr>
              <a:t>Военно-спортивная </a:t>
            </a:r>
            <a:endParaRPr lang="ru-RU" sz="2800" dirty="0" smtClean="0">
              <a:solidFill>
                <a:prstClr val="white"/>
              </a:solidFill>
              <a:latin typeface="Arial Black" panose="020B0A04020102020204" pitchFamily="34" charset="0"/>
            </a:endParaRPr>
          </a:p>
          <a:p>
            <a:r>
              <a:rPr lang="ru-RU" sz="28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игра </a:t>
            </a:r>
            <a:r>
              <a:rPr lang="ru-RU" sz="2800" dirty="0">
                <a:solidFill>
                  <a:prstClr val="white"/>
                </a:solidFill>
                <a:latin typeface="Arial Black" panose="020B0A04020102020204" pitchFamily="34" charset="0"/>
              </a:rPr>
              <a:t>«</a:t>
            </a:r>
            <a:r>
              <a:rPr lang="ru-RU" sz="2800" dirty="0" err="1">
                <a:solidFill>
                  <a:prstClr val="white"/>
                </a:solidFill>
                <a:latin typeface="Arial Black" panose="020B0A04020102020204" pitchFamily="34" charset="0"/>
              </a:rPr>
              <a:t>Зарничка</a:t>
            </a:r>
            <a:r>
              <a:rPr lang="ru-RU" sz="2800" dirty="0">
                <a:solidFill>
                  <a:prstClr val="white"/>
                </a:solidFill>
                <a:latin typeface="Arial Black" panose="020B0A04020102020204" pitchFamily="34" charset="0"/>
              </a:rPr>
              <a:t>»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513381" y="2504293"/>
            <a:ext cx="3581974" cy="26780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7" y="599105"/>
            <a:ext cx="5829299" cy="29064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7" y="3940489"/>
            <a:ext cx="2857500" cy="24245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137" y="3940489"/>
            <a:ext cx="2771219" cy="24245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310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2771" y="5645114"/>
            <a:ext cx="653687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white"/>
                </a:solidFill>
                <a:latin typeface="Arial Black" panose="020B0A04020102020204" pitchFamily="34" charset="0"/>
              </a:rPr>
              <a:t>Военно-прикладной конкурс-многоборье "Кубок памяти Героя РФ </a:t>
            </a:r>
            <a:r>
              <a:rPr lang="ru-RU" sz="20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О.В. Ермакова</a:t>
            </a:r>
            <a:r>
              <a:rPr lang="ru-RU" sz="2000" dirty="0">
                <a:solidFill>
                  <a:prstClr val="white"/>
                </a:solidFill>
                <a:latin typeface="Arial Black" panose="020B0A04020102020204" pitchFamily="34" charset="0"/>
              </a:rPr>
              <a:t>"</a:t>
            </a:r>
            <a:r>
              <a:rPr lang="ru-RU" sz="1400" dirty="0">
                <a:solidFill>
                  <a:prstClr val="white"/>
                </a:solidFill>
                <a:latin typeface="Arial Black" panose="020B0A04020102020204" pitchFamily="34" charset="0"/>
              </a:rPr>
              <a:t/>
            </a:r>
            <a:br>
              <a:rPr lang="ru-RU" sz="1400" dirty="0">
                <a:solidFill>
                  <a:prstClr val="white"/>
                </a:solidFill>
                <a:latin typeface="Arial Black" panose="020B0A04020102020204" pitchFamily="34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71" y="3424258"/>
            <a:ext cx="4201886" cy="19969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515" y="310243"/>
            <a:ext cx="3037116" cy="51110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200" y="332410"/>
            <a:ext cx="3196771" cy="50888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71" y="332410"/>
            <a:ext cx="4201886" cy="28679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4491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2826" y="626640"/>
            <a:ext cx="38843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Парад поколений 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11166" y="270879"/>
            <a:ext cx="67235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Всероссийская акция "Парад у дома"</a:t>
            </a:r>
          </a:p>
          <a:p>
            <a:r>
              <a:rPr lang="ru-RU" sz="2400" dirty="0" smtClean="0">
                <a:latin typeface="Arial Black" pitchFamily="34" charset="0"/>
              </a:rPr>
              <a:t>Поздравление ветеранов Великой Отечественной войны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1026" name="Picture 2" descr="C:\Users\Elena\Desktop\Презинтация юнармии\0mrTYVRRL4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9672" y="1653338"/>
            <a:ext cx="4022841" cy="2385262"/>
          </a:xfrm>
          <a:prstGeom prst="rect">
            <a:avLst/>
          </a:prstGeom>
          <a:noFill/>
        </p:spPr>
      </p:pic>
      <p:pic>
        <p:nvPicPr>
          <p:cNvPr id="1027" name="Picture 3" descr="C:\Users\Elena\Desktop\Презинтация юнармии\c7Bb2myVJf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3029" y="4267199"/>
            <a:ext cx="4071257" cy="2389357"/>
          </a:xfrm>
          <a:prstGeom prst="rect">
            <a:avLst/>
          </a:prstGeom>
          <a:noFill/>
        </p:spPr>
      </p:pic>
      <p:pic>
        <p:nvPicPr>
          <p:cNvPr id="1028" name="Picture 4" descr="C:\Users\Elena\Desktop\Презинтация юнармии\Qy0qHakpZp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28913" y="1658966"/>
            <a:ext cx="4261435" cy="5030439"/>
          </a:xfrm>
          <a:prstGeom prst="rect">
            <a:avLst/>
          </a:prstGeom>
          <a:noFill/>
        </p:spPr>
      </p:pic>
      <p:pic>
        <p:nvPicPr>
          <p:cNvPr id="1029" name="Picture 5" descr="C:\Users\Elena\Desktop\Презинтация юнармии\8tBTZG2jrC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948057" y="1611087"/>
            <a:ext cx="2982686" cy="50618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80650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02363"/>
            <a:ext cx="1219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Ежегодно осуществляется вынос флага </a:t>
            </a:r>
            <a:endParaRPr lang="ru-RU" sz="2800" dirty="0" smtClean="0"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Российской </a:t>
            </a:r>
            <a:r>
              <a:rPr lang="ru-RU" sz="2800" dirty="0">
                <a:latin typeface="Arial Black" panose="020B0A04020102020204" pitchFamily="34" charset="0"/>
              </a:rPr>
              <a:t>Федерации </a:t>
            </a:r>
            <a:endParaRPr lang="ru-RU" sz="2800" dirty="0" smtClean="0"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на «День знаний» и «Последний звонок» для выпускников школы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04" y="2590800"/>
            <a:ext cx="4913539" cy="38970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74" y="2590800"/>
            <a:ext cx="5000625" cy="38970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3411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84407"/>
            <a:ext cx="1219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Привлечение на вступление в ряды </a:t>
            </a:r>
            <a:r>
              <a:rPr lang="ru-RU" sz="2800" dirty="0" err="1" smtClean="0">
                <a:latin typeface="Arial Black" panose="020B0A04020102020204" pitchFamily="34" charset="0"/>
              </a:rPr>
              <a:t>юнармии</a:t>
            </a:r>
            <a:r>
              <a:rPr lang="ru-RU" sz="2800" dirty="0" smtClean="0">
                <a:latin typeface="Arial Black" panose="020B0A04020102020204" pitchFamily="34" charset="0"/>
              </a:rPr>
              <a:t> более </a:t>
            </a:r>
            <a:r>
              <a:rPr lang="ru-RU" sz="2800" dirty="0" err="1">
                <a:latin typeface="Arial Black" panose="020B0A04020102020204" pitchFamily="34" charset="0"/>
              </a:rPr>
              <a:t>молодового</a:t>
            </a:r>
            <a:r>
              <a:rPr lang="ru-RU" sz="2800" dirty="0">
                <a:latin typeface="Arial Black" panose="020B0A04020102020204" pitchFamily="34" charset="0"/>
              </a:rPr>
              <a:t> поколения учащихся школы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1" y="1632857"/>
            <a:ext cx="3660321" cy="48804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827" y="1632857"/>
            <a:ext cx="3650116" cy="48804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388" y="1632857"/>
            <a:ext cx="3194503" cy="21553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389" y="4073071"/>
            <a:ext cx="3194503" cy="23958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54538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7678"/>
            <a:ext cx="118218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Юнармейский отряд МБОУ "СОШ№46"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приминает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участие во всех памятных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датах</a:t>
            </a:r>
            <a:r>
              <a:rPr lang="ru-RU" sz="2800" smtClean="0">
                <a:latin typeface="Arial" panose="020B0604020202020204" pitchFamily="34" charset="0"/>
                <a:cs typeface="Arial" panose="020B0604020202020204" pitchFamily="34" charset="0"/>
              </a:rPr>
              <a:t>, возложении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цветов 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всероссийских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акциях </a:t>
            </a:r>
          </a:p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и в открытиях мемориальных досок.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87" y="1828800"/>
            <a:ext cx="2162900" cy="22206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108" y="1652673"/>
            <a:ext cx="2696649" cy="23968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537" y="1828800"/>
            <a:ext cx="6041434" cy="48428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107" y="4419600"/>
            <a:ext cx="2696649" cy="2252016"/>
          </a:xfrm>
          <a:prstGeom prst="rect">
            <a:avLst/>
          </a:prstGeom>
        </p:spPr>
      </p:pic>
      <p:pic>
        <p:nvPicPr>
          <p:cNvPr id="1027" name="Picture 3" descr="C:\Users\Elena\Desktop\Презинтация юнармии\Qxptfhi2UY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6358" y="4404939"/>
            <a:ext cx="2140323" cy="22289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34990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3243" y="719861"/>
            <a:ext cx="9437913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такое «ЮНАРМИЯ» </a:t>
            </a:r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Всероссийское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детско-юношеское военно-патриотическое общественное движение «ЮНАРМИЯ» (движение) — это общественное объединение физических и юридических лиц, созданное на основе совместной деятельности для достижения уставных целей. Движение было создано в 2016 году по инициативе Министра обороны РФ Сергея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Кожугетовича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Шойгу и поддержано Президентом Российской Федерации Владимиром Владимировичем Путиным. День рождения движения — 28 мая. Соучредителями движения являются: общероссийская общественно-государственная организация «Добровольное общество содействия армии, авиации и флоту России», Общероссийская общественная организация ветеранов Вооруженных Сил Российской Федерации, ПФК ЦСКА, а также летчик-космонавт СССР, Герой Советского Союза, Валентина Терешкова и Герой Советского Союза Валерий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Востротин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Основной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документ, регламентирующий деятельность, — устав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движения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(далее — Устав).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blipFill dpi="0" rotWithShape="1">
            <a:blip r:embed="rId2" cstate="email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766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142000"/>
                <a:satMod val="200000"/>
                <a:lumMod val="118000"/>
              </a:schemeClr>
            </a:gs>
            <a:gs pos="100000">
              <a:schemeClr val="bg2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0629" y="114300"/>
            <a:ext cx="10074728" cy="6629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 Black" panose="020B0A04020102020204" pitchFamily="34" charset="0"/>
              </a:rPr>
              <a:t>Предмет</a:t>
            </a:r>
            <a:r>
              <a:rPr lang="ru-RU" sz="2800" b="1" dirty="0">
                <a:latin typeface="Arial Black" panose="020B0A04020102020204" pitchFamily="34" charset="0"/>
              </a:rPr>
              <a:t>, цели и задачи </a:t>
            </a:r>
            <a:r>
              <a:rPr lang="ru-RU" sz="2800" b="1" dirty="0" smtClean="0">
                <a:latin typeface="Arial Black" panose="020B0A04020102020204" pitchFamily="34" charset="0"/>
              </a:rPr>
              <a:t>Движения</a:t>
            </a:r>
          </a:p>
          <a:p>
            <a:pPr algn="ctr"/>
            <a:endParaRPr lang="ru-RU" sz="2800" b="1" dirty="0" smtClean="0">
              <a:latin typeface="Arial Black" panose="020B0A04020102020204" pitchFamily="34" charset="0"/>
            </a:endParaRPr>
          </a:p>
          <a:p>
            <a:r>
              <a:rPr lang="ru-RU" sz="2400" dirty="0" smtClean="0">
                <a:latin typeface="Arial Black" panose="020B0A04020102020204" pitchFamily="34" charset="0"/>
              </a:rPr>
              <a:t>Предметом </a:t>
            </a:r>
            <a:r>
              <a:rPr lang="ru-RU" sz="2400" dirty="0">
                <a:latin typeface="Arial Black" panose="020B0A04020102020204" pitchFamily="34" charset="0"/>
              </a:rPr>
              <a:t>и целями Движения является: </a:t>
            </a:r>
            <a:endParaRPr lang="ru-RU" sz="2400" dirty="0" smtClean="0">
              <a:latin typeface="Arial Black" panose="020B0A04020102020204" pitchFamily="34" charset="0"/>
            </a:endParaRPr>
          </a:p>
          <a:p>
            <a:pPr marL="457200" indent="-457200">
              <a:buAutoNum type="arabicParenR"/>
            </a:pPr>
            <a:r>
              <a:rPr lang="ru-RU" sz="2400" dirty="0">
                <a:latin typeface="Arial Black" panose="020B0A04020102020204" pitchFamily="34" charset="0"/>
              </a:rPr>
              <a:t>У</a:t>
            </a:r>
            <a:r>
              <a:rPr lang="ru-RU" sz="2400" dirty="0" smtClean="0">
                <a:latin typeface="Arial Black" panose="020B0A04020102020204" pitchFamily="34" charset="0"/>
              </a:rPr>
              <a:t>частие </a:t>
            </a:r>
            <a:r>
              <a:rPr lang="ru-RU" sz="2400" dirty="0">
                <a:latin typeface="Arial Black" panose="020B0A04020102020204" pitchFamily="34" charset="0"/>
              </a:rPr>
              <a:t>в реализации государственной молодежной политики Российской Федерации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2</a:t>
            </a:r>
            <a:r>
              <a:rPr lang="ru-RU" sz="2400" dirty="0">
                <a:latin typeface="Arial Black" panose="020B0A04020102020204" pitchFamily="34" charset="0"/>
              </a:rPr>
              <a:t>) </a:t>
            </a:r>
            <a:r>
              <a:rPr lang="ru-RU" sz="2400" dirty="0" smtClean="0">
                <a:latin typeface="Arial Black" panose="020B0A04020102020204" pitchFamily="34" charset="0"/>
              </a:rPr>
              <a:t>Всестороннее </a:t>
            </a:r>
            <a:r>
              <a:rPr lang="ru-RU" sz="2400" dirty="0">
                <a:latin typeface="Arial Black" panose="020B0A04020102020204" pitchFamily="34" charset="0"/>
              </a:rPr>
              <a:t>развитие и совершенствование личности детей и подростков, удовлетворение их индивидуальных потребностей в интеллектуальном, нравственном и физическом </a:t>
            </a:r>
            <a:r>
              <a:rPr lang="ru-RU" sz="2400" dirty="0" smtClean="0">
                <a:latin typeface="Arial Black" panose="020B0A04020102020204" pitchFamily="34" charset="0"/>
              </a:rPr>
              <a:t>совершенствовании;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3</a:t>
            </a:r>
            <a:r>
              <a:rPr lang="ru-RU" sz="2400" dirty="0">
                <a:latin typeface="Arial Black" panose="020B0A04020102020204" pitchFamily="34" charset="0"/>
              </a:rPr>
              <a:t>) </a:t>
            </a:r>
            <a:r>
              <a:rPr lang="ru-RU" sz="2400" dirty="0" smtClean="0">
                <a:latin typeface="Arial Black" panose="020B0A04020102020204" pitchFamily="34" charset="0"/>
              </a:rPr>
              <a:t>Повышение </a:t>
            </a:r>
            <a:r>
              <a:rPr lang="ru-RU" sz="2400" dirty="0">
                <a:latin typeface="Arial Black" panose="020B0A04020102020204" pitchFamily="34" charset="0"/>
              </a:rPr>
              <a:t>в обществе авторитета и престижа военной службы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4</a:t>
            </a:r>
            <a:r>
              <a:rPr lang="ru-RU" sz="2400" dirty="0">
                <a:latin typeface="Arial Black" panose="020B0A04020102020204" pitchFamily="34" charset="0"/>
              </a:rPr>
              <a:t>) </a:t>
            </a:r>
            <a:r>
              <a:rPr lang="ru-RU" sz="2400" dirty="0" smtClean="0">
                <a:latin typeface="Arial Black" panose="020B0A04020102020204" pitchFamily="34" charset="0"/>
              </a:rPr>
              <a:t>Сохранение </a:t>
            </a:r>
            <a:r>
              <a:rPr lang="ru-RU" sz="2400" dirty="0">
                <a:latin typeface="Arial Black" panose="020B0A04020102020204" pitchFamily="34" charset="0"/>
              </a:rPr>
              <a:t>и приумножение патриотических </a:t>
            </a:r>
            <a:r>
              <a:rPr lang="ru-RU" sz="2400" dirty="0" smtClean="0">
                <a:latin typeface="Arial Black" panose="020B0A04020102020204" pitchFamily="34" charset="0"/>
              </a:rPr>
              <a:t>традиций;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5</a:t>
            </a:r>
            <a:r>
              <a:rPr lang="ru-RU" sz="2400" dirty="0">
                <a:latin typeface="Arial Black" panose="020B0A04020102020204" pitchFamily="34" charset="0"/>
              </a:rPr>
              <a:t>) </a:t>
            </a:r>
            <a:r>
              <a:rPr lang="ru-RU" sz="2400" dirty="0" smtClean="0">
                <a:latin typeface="Arial Black" panose="020B0A04020102020204" pitchFamily="34" charset="0"/>
              </a:rPr>
              <a:t>Формирование </a:t>
            </a:r>
            <a:r>
              <a:rPr lang="ru-RU" sz="2400" dirty="0">
                <a:latin typeface="Arial Black" panose="020B0A04020102020204" pitchFamily="34" charset="0"/>
              </a:rPr>
              <a:t>у молодежи готовности и практической способности к выполнению гражданского долга и конституционных обязанностей по защите Отечества.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>
            <a:blip r:embed="rId2" cstate="email">
              <a:alphaModFix amt="42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989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629" y="0"/>
            <a:ext cx="1206137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Движение </a:t>
            </a:r>
            <a:r>
              <a:rPr lang="ru-RU" sz="2800" dirty="0">
                <a:latin typeface="Arial Black" panose="020B0A04020102020204" pitchFamily="34" charset="0"/>
              </a:rPr>
              <a:t>решает следующие задачи</a:t>
            </a:r>
            <a:r>
              <a:rPr lang="ru-RU" sz="2800" dirty="0" smtClean="0">
                <a:latin typeface="Arial Black" panose="020B0A04020102020204" pitchFamily="34" charset="0"/>
              </a:rPr>
              <a:t>: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- </a:t>
            </a:r>
            <a:r>
              <a:rPr lang="ru-RU" sz="2400" dirty="0">
                <a:latin typeface="Arial Black" panose="020B0A04020102020204" pitchFamily="34" charset="0"/>
              </a:rPr>
              <a:t>воспитание у молодежи высокой гражданско-социальной активности, патриотизма, приверженности идеям интернационализма, противодействия идеологии экстремизма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-</a:t>
            </a:r>
            <a:r>
              <a:rPr lang="ru-RU" sz="2400" dirty="0">
                <a:latin typeface="Arial Black" panose="020B0A04020102020204" pitchFamily="34" charset="0"/>
              </a:rPr>
              <a:t>изучение истории страны и военно-исторического наследия Отечества, развитие краеведения, расширение знаний об истории и выдающихся людях «малой» Родины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- </a:t>
            </a:r>
            <a:r>
              <a:rPr lang="ru-RU" sz="2400" dirty="0">
                <a:latin typeface="Arial Black" panose="020B0A04020102020204" pitchFamily="34" charset="0"/>
              </a:rPr>
              <a:t>развитие в молодежной среде ответственности, принципов коллективизма, системы нравственных установок личности на основе присущей российскому обществу системы ценностей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- </a:t>
            </a:r>
            <a:r>
              <a:rPr lang="ru-RU" sz="2400" dirty="0">
                <a:latin typeface="Arial Black" panose="020B0A04020102020204" pitchFamily="34" charset="0"/>
              </a:rPr>
              <a:t>формирование положительной мотивации у молодых людей к прохождению военной службы и подготовке юношей к службе в Вооруженных Силах Российской Федерации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Arial Black" panose="020B0A04020102020204" pitchFamily="34" charset="0"/>
              </a:rPr>
              <a:t>укрепление </a:t>
            </a:r>
            <a:r>
              <a:rPr lang="ru-RU" sz="2400" dirty="0">
                <a:latin typeface="Arial Black" panose="020B0A04020102020204" pitchFamily="34" charset="0"/>
              </a:rPr>
              <a:t>физической закалки и физической выносливости; - активное приобщение молодежи к военно-техническим знаниям и техническому творчеству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- </a:t>
            </a:r>
            <a:r>
              <a:rPr lang="ru-RU" sz="2400" dirty="0">
                <a:latin typeface="Arial Black" panose="020B0A04020102020204" pitchFamily="34" charset="0"/>
              </a:rPr>
              <a:t>развитие материально-технической базы Движения.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20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031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45794"/>
            <a:ext cx="1219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Arial Black" panose="020B0A04020102020204" pitchFamily="34" charset="0"/>
              </a:rPr>
              <a:t>Основными направлениями деятельности отряда являются</a:t>
            </a:r>
            <a:r>
              <a:rPr lang="ru-RU" sz="3600" dirty="0" smtClean="0">
                <a:latin typeface="Arial Black" panose="020B0A04020102020204" pitchFamily="34" charset="0"/>
              </a:rPr>
              <a:t>:</a:t>
            </a:r>
          </a:p>
          <a:p>
            <a:pPr algn="ctr"/>
            <a:endParaRPr lang="ru-RU" sz="3600" dirty="0">
              <a:latin typeface="Arial Black" panose="020B0A04020102020204" pitchFamily="34" charset="0"/>
            </a:endParaRPr>
          </a:p>
          <a:p>
            <a:r>
              <a:rPr lang="ru-RU" sz="3600" dirty="0" smtClean="0">
                <a:latin typeface="Arial Black" panose="020B0A04020102020204" pitchFamily="34" charset="0"/>
              </a:rPr>
              <a:t>-военно-патриотическое</a:t>
            </a:r>
            <a:endParaRPr lang="ru-RU" sz="3600" dirty="0">
              <a:latin typeface="Arial Black" panose="020B0A04020102020204" pitchFamily="34" charset="0"/>
            </a:endParaRPr>
          </a:p>
          <a:p>
            <a:r>
              <a:rPr lang="ru-RU" sz="3600" dirty="0" smtClean="0">
                <a:latin typeface="Arial Black" panose="020B0A04020102020204" pitchFamily="34" charset="0"/>
              </a:rPr>
              <a:t>-историко-краеведческое</a:t>
            </a:r>
            <a:endParaRPr lang="ru-RU" sz="3600" dirty="0">
              <a:latin typeface="Arial Black" panose="020B0A04020102020204" pitchFamily="34" charset="0"/>
            </a:endParaRPr>
          </a:p>
          <a:p>
            <a:r>
              <a:rPr lang="ru-RU" sz="3600" dirty="0" smtClean="0">
                <a:latin typeface="Arial Black" panose="020B0A04020102020204" pitchFamily="34" charset="0"/>
              </a:rPr>
              <a:t>-оздоровительно-спортивное</a:t>
            </a:r>
            <a:endParaRPr lang="ru-RU" sz="3600" dirty="0">
              <a:latin typeface="Arial Black" panose="020B0A04020102020204" pitchFamily="34" charset="0"/>
            </a:endParaRPr>
          </a:p>
          <a:p>
            <a:r>
              <a:rPr lang="ru-RU" sz="3600" dirty="0" smtClean="0">
                <a:latin typeface="Arial Black" panose="020B0A04020102020204" pitchFamily="34" charset="0"/>
              </a:rPr>
              <a:t>-нравственное </a:t>
            </a:r>
            <a:r>
              <a:rPr lang="ru-RU" sz="3600" dirty="0">
                <a:latin typeface="Arial Black" panose="020B0A04020102020204" pitchFamily="34" charset="0"/>
              </a:rPr>
              <a:t>(участие в различных значимых мероприятиях района и области, саморазвитие)</a:t>
            </a:r>
            <a:endParaRPr lang="ru-RU" sz="3600" b="0" i="0" dirty="0"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email">
              <a:alphaModFix amt="20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95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Военно –</a:t>
            </a:r>
            <a:r>
              <a:rPr lang="ru-RU" dirty="0" err="1" smtClean="0"/>
              <a:t>патроиотическое</a:t>
            </a:r>
            <a:r>
              <a:rPr lang="ru-RU" dirty="0" smtClean="0"/>
              <a:t> направление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email">
              <a:alphaModFix amt="20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1954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003" y="33101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Смотр-конкурс постов №1 юнармейских взводов</a:t>
            </a:r>
          </a:p>
          <a:p>
            <a:pPr algn="ctr"/>
            <a:r>
              <a:rPr lang="ru-RU" dirty="0" smtClean="0">
                <a:latin typeface="Arial Black" panose="020B0A04020102020204" pitchFamily="34" charset="0"/>
              </a:rPr>
              <a:t>общеобразовательных </a:t>
            </a:r>
            <a:r>
              <a:rPr lang="ru-RU" dirty="0">
                <a:latin typeface="Arial Black" panose="020B0A04020102020204" pitchFamily="34" charset="0"/>
              </a:rPr>
              <a:t>учреждений</a:t>
            </a:r>
          </a:p>
          <a:p>
            <a:pPr algn="ctr"/>
            <a:r>
              <a:rPr lang="ru-RU" dirty="0" smtClean="0">
                <a:latin typeface="Arial Black" panose="020B0A04020102020204" pitchFamily="34" charset="0"/>
              </a:rPr>
              <a:t>г. Брянска </a:t>
            </a:r>
            <a:r>
              <a:rPr lang="ru-RU" dirty="0">
                <a:latin typeface="Arial Black" panose="020B0A04020102020204" pitchFamily="34" charset="0"/>
              </a:rPr>
              <a:t>и области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03" y="1517862"/>
            <a:ext cx="3899066" cy="21030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80" y="1517783"/>
            <a:ext cx="3454218" cy="21031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740" y="3727780"/>
            <a:ext cx="6998525" cy="29105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354" y="1517783"/>
            <a:ext cx="3537347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691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36340" y="1077687"/>
            <a:ext cx="6377186" cy="47679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1969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ru-RU" sz="2400" cap="none" dirty="0" smtClean="0">
                <a:ln>
                  <a:noFill/>
                </a:ln>
                <a:solidFill>
                  <a:prstClr val="white"/>
                </a:solidFill>
                <a:latin typeface="Arial Black" panose="020B0A04020102020204" pitchFamily="34" charset="0"/>
                <a:ea typeface="+mn-ea"/>
                <a:cs typeface="+mn-cs"/>
              </a:rPr>
              <a:t>Конкурс</a:t>
            </a:r>
            <a:r>
              <a:rPr lang="ru-RU" sz="2400" cap="none" dirty="0">
                <a:ln>
                  <a:noFill/>
                </a:ln>
                <a:solidFill>
                  <a:prstClr val="white"/>
                </a:solidFill>
                <a:latin typeface="Arial Black" panose="020B0A04020102020204" pitchFamily="34" charset="0"/>
                <a:ea typeface="+mn-ea"/>
                <a:cs typeface="+mn-cs"/>
              </a:rPr>
              <a:t> многоборье командиров взводов военно-спортивной</a:t>
            </a:r>
            <a:br>
              <a:rPr lang="ru-RU" sz="2400" cap="none" dirty="0">
                <a:ln>
                  <a:noFill/>
                </a:ln>
                <a:solidFill>
                  <a:prstClr val="white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2400" cap="none" dirty="0">
                <a:ln>
                  <a:noFill/>
                </a:ln>
                <a:solidFill>
                  <a:prstClr val="white"/>
                </a:solidFill>
                <a:latin typeface="Arial Black" panose="020B0A04020102020204" pitchFamily="34" charset="0"/>
                <a:ea typeface="+mn-ea"/>
                <a:cs typeface="+mn-cs"/>
              </a:rPr>
              <a:t>патриотической игры "Орленок" "Во славу отечества</a:t>
            </a:r>
            <a:endParaRPr lang="ru-RU" dirty="0"/>
          </a:p>
        </p:txBody>
      </p:sp>
      <p:pic>
        <p:nvPicPr>
          <p:cNvPr id="5" name="Содержимое 4" descr="zW9Hd6yKL-I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45458" y="685800"/>
            <a:ext cx="4814635" cy="3614738"/>
          </a:xfrm>
        </p:spPr>
      </p:pic>
      <p:pic>
        <p:nvPicPr>
          <p:cNvPr id="6" name="Содержимое 5" descr="sH6YRO83hOE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922764" y="703729"/>
            <a:ext cx="2446642" cy="3614738"/>
          </a:xfrm>
        </p:spPr>
      </p:pic>
      <p:pic>
        <p:nvPicPr>
          <p:cNvPr id="1026" name="Picture 2" descr="C:\Users\Elena\Desktop\Презентация юнармии\PLuyvmhJTT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63031" y="697799"/>
            <a:ext cx="2417346" cy="36411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0165539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335</TotalTime>
  <Words>475</Words>
  <Application>Microsoft Office PowerPoint</Application>
  <PresentationFormat>Произвольный</PresentationFormat>
  <Paragraphs>46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Сектор</vt:lpstr>
      <vt:lpstr>Организация  военно-патриотической работы  в мбоу «сош №46» Г. БРЯНСКА  В РАМКАХ РЕАЛИЗАЦИИ ВВПОД «ЮНАРМИЯ»</vt:lpstr>
      <vt:lpstr>Слайд 2</vt:lpstr>
      <vt:lpstr>Слайд 3</vt:lpstr>
      <vt:lpstr>Слайд 4</vt:lpstr>
      <vt:lpstr>Слайд 5</vt:lpstr>
      <vt:lpstr>Военно –патроиотическое направление</vt:lpstr>
      <vt:lpstr>Слайд 7</vt:lpstr>
      <vt:lpstr>Слайд 8</vt:lpstr>
      <vt:lpstr>Конкурс многоборье командиров взводов военно-спортивной патриотической игры "Орленок" "Во славу отечества</vt:lpstr>
      <vt:lpstr>Конкурс-многоборье "Отчизны верные сыны"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организации работы отряда юнармии</dc:title>
  <dc:creator>Пользователь Windows</dc:creator>
  <cp:lastModifiedBy>Пользователь Windows</cp:lastModifiedBy>
  <cp:revision>39</cp:revision>
  <dcterms:created xsi:type="dcterms:W3CDTF">2022-10-18T12:56:35Z</dcterms:created>
  <dcterms:modified xsi:type="dcterms:W3CDTF">2022-11-09T14:06:58Z</dcterms:modified>
</cp:coreProperties>
</file>