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77" r:id="rId8"/>
    <p:sldId id="263" r:id="rId9"/>
    <p:sldId id="264" r:id="rId10"/>
    <p:sldId id="265" r:id="rId11"/>
    <p:sldId id="266" r:id="rId12"/>
    <p:sldId id="267" r:id="rId13"/>
    <p:sldId id="279" r:id="rId14"/>
    <p:sldId id="281" r:id="rId15"/>
    <p:sldId id="278" r:id="rId1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1" d="100"/>
          <a:sy n="101" d="100"/>
        </p:scale>
        <p:origin x="828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71316" cy="6874935"/>
            <a:chOff x="-8466" y="-8468"/>
            <a:chExt cx="9171316" cy="6874935"/>
          </a:xfrm>
        </p:grpSpPr>
        <p:cxnSp>
          <p:nvCxnSpPr>
            <p:cNvPr id="28" name="Straight Connector 2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Freeform 2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Freeform 3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2" name="Freeform 3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3" name="Freeform 3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4" name="Freeform 3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5" name="Freeform 34"/>
            <p:cNvSpPr/>
            <p:nvPr/>
          </p:nvSpPr>
          <p:spPr>
            <a:xfrm>
              <a:off x="8094165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6" name="Freeform 35"/>
            <p:cNvSpPr/>
            <p:nvPr/>
          </p:nvSpPr>
          <p:spPr>
            <a:xfrm>
              <a:off x="8068764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1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1EA33E-C38F-4BFC-8DE2-7375A385B1E9}" type="datetimeFigureOut">
              <a:rPr lang="ru-RU" smtClean="0"/>
              <a:pPr/>
              <a:t>09.11.2022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AEE7F9-762B-4AF4-BE7A-94D295831F8C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722430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1EA33E-C38F-4BFC-8DE2-7375A385B1E9}" type="datetimeFigureOut">
              <a:rPr lang="ru-RU" smtClean="0"/>
              <a:pPr/>
              <a:t>09.11.2022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AEE7F9-762B-4AF4-BE7A-94D295831F8C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488847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1EA33E-C38F-4BFC-8DE2-7375A385B1E9}" type="datetimeFigureOut">
              <a:rPr lang="ru-RU" smtClean="0"/>
              <a:pPr/>
              <a:t>09.11.2022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AEE7F9-762B-4AF4-BE7A-94D295831F8C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03261467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1EA33E-C38F-4BFC-8DE2-7375A385B1E9}" type="datetimeFigureOut">
              <a:rPr lang="ru-RU" smtClean="0"/>
              <a:pPr/>
              <a:t>09.11.2022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AEE7F9-762B-4AF4-BE7A-94D295831F8C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6872020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1EA33E-C38F-4BFC-8DE2-7375A385B1E9}" type="datetimeFigureOut">
              <a:rPr lang="ru-RU" smtClean="0"/>
              <a:pPr/>
              <a:t>09.11.2022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AEE7F9-762B-4AF4-BE7A-94D295831F8C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44078649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1EA33E-C38F-4BFC-8DE2-7375A385B1E9}" type="datetimeFigureOut">
              <a:rPr lang="ru-RU" smtClean="0"/>
              <a:pPr/>
              <a:t>09.11.2022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AEE7F9-762B-4AF4-BE7A-94D295831F8C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9877317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1EA33E-C38F-4BFC-8DE2-7375A385B1E9}" type="datetimeFigureOut">
              <a:rPr lang="ru-RU" smtClean="0"/>
              <a:pPr/>
              <a:t>09.11.2022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AEE7F9-762B-4AF4-BE7A-94D295831F8C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720423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1EA33E-C38F-4BFC-8DE2-7375A385B1E9}" type="datetimeFigureOut">
              <a:rPr lang="ru-RU" smtClean="0"/>
              <a:pPr/>
              <a:t>09.11.2022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AEE7F9-762B-4AF4-BE7A-94D295831F8C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030642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1EA33E-C38F-4BFC-8DE2-7375A385B1E9}" type="datetimeFigureOut">
              <a:rPr lang="ru-RU" smtClean="0"/>
              <a:pPr/>
              <a:t>09.11.2022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AEE7F9-762B-4AF4-BE7A-94D295831F8C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592380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1EA33E-C38F-4BFC-8DE2-7375A385B1E9}" type="datetimeFigureOut">
              <a:rPr lang="ru-RU" smtClean="0"/>
              <a:pPr/>
              <a:t>09.11.2022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AEE7F9-762B-4AF4-BE7A-94D295831F8C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665666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1EA33E-C38F-4BFC-8DE2-7375A385B1E9}" type="datetimeFigureOut">
              <a:rPr lang="ru-RU" smtClean="0"/>
              <a:pPr/>
              <a:t>09.11.2022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AEE7F9-762B-4AF4-BE7A-94D295831F8C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246169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1EA33E-C38F-4BFC-8DE2-7375A385B1E9}" type="datetimeFigureOut">
              <a:rPr lang="ru-RU" smtClean="0"/>
              <a:pPr/>
              <a:t>09.11.2022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AEE7F9-762B-4AF4-BE7A-94D295831F8C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282200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1EA33E-C38F-4BFC-8DE2-7375A385B1E9}" type="datetimeFigureOut">
              <a:rPr lang="ru-RU" smtClean="0"/>
              <a:pPr/>
              <a:t>09.11.2022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AEE7F9-762B-4AF4-BE7A-94D295831F8C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289382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1EA33E-C38F-4BFC-8DE2-7375A385B1E9}" type="datetimeFigureOut">
              <a:rPr lang="ru-RU" smtClean="0"/>
              <a:pPr/>
              <a:t>09.11.2022</a:t>
            </a:fld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AEE7F9-762B-4AF4-BE7A-94D295831F8C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36730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1EA33E-C38F-4BFC-8DE2-7375A385B1E9}" type="datetimeFigureOut">
              <a:rPr lang="ru-RU" smtClean="0"/>
              <a:pPr/>
              <a:t>09.11.2022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AEE7F9-762B-4AF4-BE7A-94D295831F8C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774252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1EA33E-C38F-4BFC-8DE2-7375A385B1E9}" type="datetimeFigureOut">
              <a:rPr lang="ru-RU" smtClean="0"/>
              <a:pPr/>
              <a:t>09.11.2022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AEE7F9-762B-4AF4-BE7A-94D295831F8C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596247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71317" cy="6874935"/>
            <a:chOff x="-8467" y="-8468"/>
            <a:chExt cx="9171317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94165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8764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1EA33E-C38F-4BFC-8DE2-7375A385B1E9}" type="datetimeFigureOut">
              <a:rPr lang="ru-RU" smtClean="0"/>
              <a:pPr/>
              <a:t>09.11.2022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EFAEE7F9-762B-4AF4-BE7A-94D295831F8C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759160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  <p:sldLayoutId id="2147483690" r:id="rId13"/>
    <p:sldLayoutId id="2147483691" r:id="rId14"/>
    <p:sldLayoutId id="2147483692" r:id="rId15"/>
    <p:sldLayoutId id="2147483693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jpeg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293316" y="293075"/>
            <a:ext cx="8678768" cy="387798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2000" b="1" dirty="0" smtClean="0">
                <a:ln w="11430"/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дошкольное образовательное учреждение </a:t>
            </a:r>
          </a:p>
          <a:p>
            <a:pPr algn="ctr"/>
            <a:r>
              <a:rPr lang="ru-RU" sz="2000" b="1" dirty="0" smtClean="0">
                <a:ln w="11430"/>
                <a:latin typeface="Times New Roman" panose="02020603050405020304" pitchFamily="18" charset="0"/>
                <a:cs typeface="Times New Roman" panose="02020603050405020304" pitchFamily="18" charset="0"/>
              </a:rPr>
              <a:t>«Центр развития ребёнка детский сад №136</a:t>
            </a:r>
            <a:r>
              <a:rPr lang="ru-RU" sz="2000" b="1" dirty="0" smtClean="0">
                <a:ln w="11430"/>
                <a:latin typeface="Times New Roman" panose="02020603050405020304" pitchFamily="18" charset="0"/>
                <a:cs typeface="Times New Roman" panose="02020603050405020304" pitchFamily="18" charset="0"/>
              </a:rPr>
              <a:t>» </a:t>
            </a:r>
            <a:endParaRPr lang="ru-RU" sz="2000" b="1" dirty="0" smtClean="0">
              <a:ln w="11430"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000" b="1" dirty="0" smtClean="0">
              <a:ln w="11430"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Обновление содержания образования </a:t>
            </a:r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группах дошкольного возраста </a:t>
            </a:r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(для ДОУ, реализующих ООП ДО ДОУ)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000" b="1" dirty="0" smtClean="0">
              <a:ln w="11430"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Пальчиковые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сказки из фетра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 как средство развития речи у детей старшего дошкольного возраста</a:t>
            </a:r>
            <a:endParaRPr lang="ru-RU" sz="2000" b="1" dirty="0" smtClean="0">
              <a:ln w="11430"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54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971600" y="4970401"/>
            <a:ext cx="350046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Выполнила: 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Воспитатель: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Жемчуева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Т.С.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43662" y="3573016"/>
            <a:ext cx="3505961" cy="300751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1367952" y="405337"/>
            <a:ext cx="31683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Сказка «Маша и медведь»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619672" y="3293114"/>
            <a:ext cx="31683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Сказка «Три медведя»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292080" y="3293114"/>
            <a:ext cx="31683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Сказка «Волк и семеро козлят»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076056" y="405337"/>
            <a:ext cx="31683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Сказка «Три поросёнка»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43973" y="646205"/>
            <a:ext cx="2616310" cy="261631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63005" y="700047"/>
            <a:ext cx="2636912" cy="263691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43973" y="3646842"/>
            <a:ext cx="2662478" cy="266247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65758" y="3650390"/>
            <a:ext cx="2820995" cy="2820995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5580112" y="29023"/>
            <a:ext cx="28575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Сказка «Кот и лиса»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5868144" y="3129828"/>
            <a:ext cx="308078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Сказка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«Муравей и стрекоза»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820597" y="3129828"/>
            <a:ext cx="22986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Сказка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«Под грибом»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547664" y="0"/>
            <a:ext cx="35751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Сказка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«Бычок – смоляной бочок»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20597" y="375720"/>
            <a:ext cx="2787364" cy="2787364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79423" y="280448"/>
            <a:ext cx="2878190" cy="287819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15803" y="3429000"/>
            <a:ext cx="2996952" cy="2996952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86676" y="3465004"/>
            <a:ext cx="2924944" cy="2924944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49823" y="3429000"/>
            <a:ext cx="278730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Сказка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«О золотой рыбке»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020394" y="391738"/>
            <a:ext cx="331236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Сказка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Снегурушка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и лиса»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066555" y="391738"/>
            <a:ext cx="395383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Сказка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«Как коза избушку построила»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228386" y="3529917"/>
            <a:ext cx="3104376" cy="4108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pc="-5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Сказка «У страха глаза велики»</a:t>
            </a:r>
            <a:endParaRPr lang="ru-RU" sz="1200" dirty="0">
              <a:latin typeface="Garamond" panose="02020404030301010803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47664" y="748989"/>
            <a:ext cx="2780928" cy="2780928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28386" y="712985"/>
            <a:ext cx="2769990" cy="2816932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19672" y="3863341"/>
            <a:ext cx="2708920" cy="2708920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92080" y="3837319"/>
            <a:ext cx="2734942" cy="2734942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4" name="Объект 1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1023668" y="290952"/>
            <a:ext cx="3817263" cy="4108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pc="-5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Сказка «Пузырь, Соломинка и Лапоть»</a:t>
            </a:r>
            <a:endParaRPr lang="ru-RU" sz="1200" dirty="0">
              <a:effectLst/>
              <a:latin typeface="Garamond" panose="02020404030301010803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252089" y="311727"/>
            <a:ext cx="248561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pc="-50" dirty="0">
                <a:latin typeface="Times New Roman" panose="02020603050405020304" pitchFamily="18" charset="0"/>
                <a:ea typeface="Calibri" panose="020F0502020204030204" pitchFamily="34" charset="0"/>
              </a:rPr>
              <a:t>Сказка «Лиса и кувшин»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207515" y="3214287"/>
            <a:ext cx="272478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pc="-50" dirty="0">
                <a:latin typeface="Times New Roman" panose="02020603050405020304" pitchFamily="18" charset="0"/>
                <a:ea typeface="Calibri" panose="020F0502020204030204" pitchFamily="34" charset="0"/>
              </a:rPr>
              <a:t>Сказка «Мужик и медведь»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3347864" y="3212976"/>
            <a:ext cx="2718048" cy="6878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spc="-5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Сказка «Заяц-</a:t>
            </a:r>
            <a:r>
              <a:rPr lang="ru-RU" spc="-5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хваста</a:t>
            </a:r>
            <a:r>
              <a:rPr lang="ru-RU" spc="-5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sz="1200" dirty="0">
              <a:latin typeface="Garamond" panose="02020404030301010803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pc="-5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1200" dirty="0">
              <a:effectLst/>
              <a:latin typeface="Garamond" panose="02020404030301010803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303112" y="3160451"/>
            <a:ext cx="2702535" cy="4108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pc="-5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«Соломинка, уголек и боб»</a:t>
            </a:r>
            <a:endParaRPr lang="ru-RU" sz="1200" dirty="0">
              <a:effectLst/>
              <a:latin typeface="Garamond" panose="02020404030301010803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59378" y="719247"/>
            <a:ext cx="2583270" cy="2583270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16484" y="701834"/>
            <a:ext cx="2708920" cy="2541119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9872" y="3716742"/>
            <a:ext cx="2572439" cy="2572439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3175" y="3716742"/>
            <a:ext cx="2694266" cy="2694266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15358" y="3716742"/>
            <a:ext cx="2742835" cy="26761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302959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404664"/>
            <a:ext cx="6347713" cy="792088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«Книжка с играми из фетра»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 descr="https://sun9-60.userapi.com/s/v1/if2/Y3i8J2olYb9ucdqbptGq_efIMez7u-GyruYWF8YYBehnmhruQACDxrOhqolFyTtTzmCX7iFx1uiL7ua64-AaPxe-.jpg?size=1280x960&amp;quality=95&amp;type=album"/>
          <p:cNvPicPr>
            <a:picLocks noGrp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5542" y="4770244"/>
            <a:ext cx="2555516" cy="1728192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https://sun9-37.userapi.com/s/v1/if2/4Sj1_qZx2jV8B4Qpw7cKxp0fs8Tf02qphHDPG1_AUToDCbYaQfZ1Ui7PiWTISt10JsdvKGK0xpw2ji2zHo9An8ee.jpg?size=1280x960&amp;quality=95&amp;type=album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7155" y="980728"/>
            <a:ext cx="2580710" cy="1728192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https://sun9-35.userapi.com/s/v1/if2/jl5p16YmaND-a5Qf4i97jEUuMgN2ptu6nhEZdTZqqIHagmFYjoshIIa7SuHPDpVj1VSbmaP66qWA1_RG7sUJnxBT.jpg?size=1280x960&amp;quality=95&amp;type=album"/>
          <p:cNvPicPr/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8769" y="2780928"/>
            <a:ext cx="2592289" cy="1728192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 descr="C:\Users\pc\AppData\Local\Microsoft\Windows\INetCache\Content.Word\qS1rgjciHMSVtfHGsyH2EFJloIg68kx2G_PMiVC8HlpZkWNKTRuaUWnunX_7__z20ls8l6EhN1BnfG7axTbAh8pH.JPG"/>
          <p:cNvPicPr/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39952" y="1196752"/>
            <a:ext cx="2963337" cy="2169976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Рисунок 7" descr="https://sun9-87.userapi.com/s/v1/if2/DVDtR16DNJq9dHDyS05pnndKNJb2bL-QH54_bRM1ig-l0_23a72YM5Aeji3A07f-YqyD4ahFJp_D-pdVJdGg-o9I.jpg?size=1280x960&amp;quality=95&amp;type=album"/>
          <p:cNvPicPr/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39952" y="3933056"/>
            <a:ext cx="2963338" cy="216024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814578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979712" y="2276872"/>
            <a:ext cx="640080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22860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8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Таким образом, мир</a:t>
            </a:r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8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пальчиковых сказок </a:t>
            </a:r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маленькая, но волшебная страна, в которой ребенок играет, радуется, познает окружающее пространство, самого себя</a:t>
            </a:r>
            <a:r>
              <a:rPr lang="ru-RU" sz="28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  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91166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ChangeArrowheads="1"/>
          </p:cNvSpPr>
          <p:nvPr/>
        </p:nvSpPr>
        <p:spPr bwMode="auto">
          <a:xfrm>
            <a:off x="539552" y="764704"/>
            <a:ext cx="6881418" cy="452431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Актуальность: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2286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настоящее время актуальной проблемой становится полноценное развитие детей уже с дошкольного возраста. Исследуя ее ученые доказали, что уровень развития детской речи находится в прямой зависимости от степени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сформированности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тонких движений пальцев рук. Как эти процессы связаны между собой?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2286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Специалисты института физиологии детей и подростков АПН считают, что формирование речи происходит под влиянием кинетических </a:t>
            </a:r>
            <a:r>
              <a:rPr kumimoji="0" lang="ru-RU" sz="1600" b="0" i="1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(двигательных)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импульсов, передающихся от рук, а точнее, от пальчиков. Чем активнее и точнее движения пальцев у маленького ребенка, тем быстрее он начинает говорить.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2286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Исследования отечественных физиологов также подтверждают связь развития рук с развитием мозга. Работы В. М.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Бехтерова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подтверждают влияние манипуляции рук на функции высшей нервной деятельности, развитие речи. Простые движения рук помогают убрать напряжение не только с самих рук, но и с губ, снимают усталость. Они способны улучшить произношение многих звуков, а значит - развивать речь ребенка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1"/>
          <p:cNvSpPr>
            <a:spLocks noChangeArrowheads="1"/>
          </p:cNvSpPr>
          <p:nvPr/>
        </p:nvSpPr>
        <p:spPr bwMode="auto">
          <a:xfrm>
            <a:off x="434896" y="143054"/>
            <a:ext cx="2808312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Японский врач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Намикоси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Токудзиро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создал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оздоравливающую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методику воздействия на руки. Он утверждал, что пальцы наделены большим количеством рецепторов, посылающих импульсы в центральную нервную систему человека.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363" name="AutoShape 3" descr="ÐÐ°ÑÑÐ¸Ð½ÐºÐ¸ Ð¿Ð¾ Ð·Ð°Ð¿ÑÐ¾ÑÑ ÐÐ°Ð¼Ð¸ÐºÐ¾ÑÐ¸ Ð¢Ð¾ÐºÑÐ´Ð·Ð¸ÑÐ¾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5365" name="AutoShape 5" descr="ÐÐ°ÑÑÐ¸Ð½ÐºÐ¸ Ð¿Ð¾ Ð·Ð°Ð¿ÑÐ¾ÑÑ ÐÐ°Ð¼Ð¸ÐºÐ¾ÑÐ¸ Ð¢Ð¾ÐºÑÐ´Ð·Ð¸ÑÐ¾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5367" name="Picture 7" descr="ÐÐ°ÑÑÐ¸Ð½ÐºÐ¸ Ð¿Ð¾ Ð·Ð°Ð¿ÑÐ¾ÑÑ ÐÐ°Ð¼Ð¸ÐºÐ¾ÑÐ¸ Ð¢Ð¾ÐºÑÐ´Ð·Ð¸ÑÐ¾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5715" y="2852936"/>
            <a:ext cx="2837493" cy="2304256"/>
          </a:xfrm>
          <a:prstGeom prst="rect">
            <a:avLst/>
          </a:prstGeom>
          <a:noFill/>
        </p:spPr>
      </p:pic>
      <p:pic>
        <p:nvPicPr>
          <p:cNvPr id="7" name="Picture 3" descr="ÐÐ°ÑÑÐ¸Ð½ÐºÐ¸ Ð¿Ð¾ Ð·Ð°Ð¿ÑÐ¾ÑÑ Ð. Ð. ÐÐ°Ð²Ð»Ð¾Ð² ÑÑÐ¸ÑÐ°Ð»:&quot;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22729" y="620688"/>
            <a:ext cx="2210535" cy="2845452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2" name="Прямоугольник 1"/>
          <p:cNvSpPr/>
          <p:nvPr/>
        </p:nvSpPr>
        <p:spPr>
          <a:xfrm>
            <a:off x="4368973" y="4011869"/>
            <a:ext cx="2718048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228600" algn="just" defTabSz="914400" fontAlgn="base">
              <a:spcBef>
                <a:spcPct val="0"/>
              </a:spcBef>
              <a:spcAft>
                <a:spcPct val="0"/>
              </a:spcAft>
            </a:pPr>
            <a:r>
              <a:rPr lang="ru-RU" sz="1600" dirty="0">
                <a:solidFill>
                  <a:srgbClr val="11111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Известный физиолог И. П. Павлов </a:t>
            </a:r>
            <a:r>
              <a:rPr lang="ru-RU" sz="1600" u="sng" dirty="0" err="1">
                <a:solidFill>
                  <a:srgbClr val="11111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считал</a:t>
            </a:r>
            <a:r>
              <a:rPr lang="ru-RU" sz="1600" dirty="0" err="1">
                <a:solidFill>
                  <a:srgbClr val="11111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:"Руки</a:t>
            </a:r>
            <a:r>
              <a:rPr lang="ru-RU" sz="1600" dirty="0">
                <a:solidFill>
                  <a:srgbClr val="11111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учат голову, затем поумневшая голова учит руки, а умелые руки снова способствуют развитию мозга. Можно сделать </a:t>
            </a:r>
            <a:r>
              <a:rPr lang="ru-RU" sz="1600" u="sng" dirty="0">
                <a:solidFill>
                  <a:srgbClr val="11111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вывод</a:t>
            </a:r>
            <a:r>
              <a:rPr lang="ru-RU" sz="1600" dirty="0">
                <a:solidFill>
                  <a:srgbClr val="11111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начало развитию мышления дает рука".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19672" y="1340768"/>
            <a:ext cx="5400600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22860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1600" b="1" dirty="0" smtClean="0">
                <a:solidFill>
                  <a:srgbClr val="11111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Цель</a:t>
            </a:r>
            <a:r>
              <a:rPr lang="ru-RU" sz="1600" b="1" dirty="0">
                <a:solidFill>
                  <a:srgbClr val="11111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</a:t>
            </a:r>
            <a:r>
              <a:rPr lang="ru-RU" sz="1600" dirty="0" smtClean="0">
                <a:solidFill>
                  <a:srgbClr val="11111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пальчиковых сказок:</a:t>
            </a:r>
            <a:endParaRPr lang="ru-RU" sz="1600" dirty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indent="22860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600" dirty="0">
                <a:solidFill>
                  <a:srgbClr val="11111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-Учить координировать движения рук и глаз, сопровождать движения пальцев речью.</a:t>
            </a:r>
            <a:endParaRPr lang="ru-RU" sz="1600" dirty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indent="22860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600" dirty="0">
                <a:solidFill>
                  <a:srgbClr val="11111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-Выражать свои эмоции посредством мимики и речи.</a:t>
            </a:r>
            <a:endParaRPr lang="ru-RU" sz="1600" dirty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indent="22860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600" dirty="0">
                <a:solidFill>
                  <a:srgbClr val="11111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-Активно использовать в игре воображение, память, внимание, мышление.</a:t>
            </a:r>
            <a:endParaRPr lang="ru-RU" sz="1600" dirty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indent="22860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600" dirty="0">
                <a:solidFill>
                  <a:srgbClr val="11111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-Расширять словарный запас, подключая слуховое и тактильное восприятие.</a:t>
            </a:r>
            <a:endParaRPr lang="ru-RU" sz="1600" dirty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indent="22860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600" dirty="0">
                <a:solidFill>
                  <a:srgbClr val="11111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-Знакомить с народным творчеством.</a:t>
            </a:r>
            <a:endParaRPr lang="ru-RU" sz="1600" dirty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indent="22860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600" dirty="0" smtClean="0">
                <a:solidFill>
                  <a:srgbClr val="11111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-Закреплять навыки </a:t>
            </a:r>
            <a:r>
              <a:rPr lang="ru-RU" sz="1600" dirty="0">
                <a:solidFill>
                  <a:srgbClr val="11111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общения, игры, </a:t>
            </a:r>
            <a:r>
              <a:rPr lang="ru-RU" sz="1600" dirty="0" smtClean="0">
                <a:solidFill>
                  <a:srgbClr val="11111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развития речи.</a:t>
            </a:r>
            <a:endParaRPr lang="ru-RU" sz="1600" dirty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indent="22860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600" dirty="0">
                <a:solidFill>
                  <a:srgbClr val="11111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-Создать положительный эмоциональный фон.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Rectangle 3"/>
          <p:cNvSpPr>
            <a:spLocks noChangeArrowheads="1"/>
          </p:cNvSpPr>
          <p:nvPr/>
        </p:nvSpPr>
        <p:spPr bwMode="auto">
          <a:xfrm>
            <a:off x="1691680" y="1938992"/>
            <a:ext cx="5400600" cy="2616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современных программах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воспитания и обучения в детском саду работа по развитию мелкой моторики не является приоритетной, и поэтому я решила работать в этом направлении. В процессе своей работы я заметила, что все чаще в детский сад приходят дети с недостаточно развитой речью. В чем причина задержки речи?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2286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Чтобы ответить на этот вопрос, я обратилась к исследованиям современных </a:t>
            </a:r>
            <a:r>
              <a:rPr kumimoji="0" lang="ru-RU" sz="1600" b="0" i="0" u="sng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педагогов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Л. П. Савиной, Е. А.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Янушко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С. О. Ермаковой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1196752"/>
            <a:ext cx="6569968" cy="29774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just">
              <a:lnSpc>
                <a:spcPct val="107000"/>
              </a:lnSpc>
              <a:spcAft>
                <a:spcPts val="0"/>
              </a:spcAft>
            </a:pPr>
            <a:r>
              <a:rPr lang="ru-RU" sz="16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Картотека «</a:t>
            </a:r>
            <a:r>
              <a:rPr lang="ru-RU" sz="16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Пальчиковые </a:t>
            </a:r>
            <a:r>
              <a:rPr lang="ru-RU" sz="16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сказки из фетра» для детей </a:t>
            </a:r>
            <a:r>
              <a:rPr lang="ru-RU" sz="16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старшего </a:t>
            </a:r>
            <a:r>
              <a:rPr lang="ru-RU" sz="16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дошкольного возраста применяется:</a:t>
            </a:r>
            <a:endParaRPr lang="ru-RU" sz="16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07000"/>
              </a:lnSpc>
              <a:spcAft>
                <a:spcPts val="0"/>
              </a:spcAft>
            </a:pP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0"/>
              </a:spcAft>
              <a:buFont typeface="Wingdings" panose="05000000000000000000" pitchFamily="2" charset="2"/>
              <a:buChar char=""/>
            </a:pPr>
            <a:r>
              <a:rPr lang="ru-RU" sz="160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Во время утреннего приема, в моменты самостоятельной деятельности; 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0"/>
              </a:spcAft>
              <a:buFont typeface="Wingdings" panose="05000000000000000000" pitchFamily="2" charset="2"/>
              <a:buChar char=""/>
            </a:pPr>
            <a:r>
              <a:rPr lang="ru-RU" sz="160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Пальчиковый персонаж может использоваться и на прогулке;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0"/>
              </a:spcAft>
              <a:buFont typeface="Wingdings" panose="05000000000000000000" pitchFamily="2" charset="2"/>
              <a:buChar char=""/>
            </a:pPr>
            <a:r>
              <a:rPr lang="ru-RU" sz="160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Полезно его появление и в продуктивных видах деятельности, на занятиях физической культурой;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0"/>
              </a:spcAft>
              <a:buFont typeface="Wingdings" panose="05000000000000000000" pitchFamily="2" charset="2"/>
              <a:buChar char=""/>
            </a:pPr>
            <a:r>
              <a:rPr lang="ru-RU" sz="160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развитии речи и ознакомлении с художественной литературой;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0"/>
              </a:spcAft>
              <a:buFont typeface="Wingdings" panose="05000000000000000000" pitchFamily="2" charset="2"/>
              <a:buChar char=""/>
            </a:pPr>
            <a: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Также используется как, в индивидуальной, подгрупповой и групповой работе с детьми.</a:t>
            </a: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1"/>
          <p:cNvSpPr>
            <a:spLocks noChangeArrowheads="1"/>
          </p:cNvSpPr>
          <p:nvPr/>
        </p:nvSpPr>
        <p:spPr bwMode="auto">
          <a:xfrm>
            <a:off x="539552" y="1196752"/>
            <a:ext cx="6732240" cy="32932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 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одному из эффективных способов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коррекции речи детей можно отнести 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пальчиковый театр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 пальчиковые игры. Пальчиковый театр - это уникальная возможность расположить сказку на ладошке у ребенка, в которой он сможет занять роль любого героя. Пальчиковые театры очень хороши для театрализованной деятельности, т. к. театрализованные игры повышают эмоциональный подъем, жизненный тонус ребенка и ребенок чувствует себя раскованно, свободно.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2286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детстве движения доставляют, кроме всего прочего, и мышечную радость. Чем младше ребенок, тем сильнее его желание двигаться, хватать все руками, переставлять и т. п. Исследователи отмечают, что развитие мелкой моторики кисти руки способствует выработки ловкости, умению управлять своими движениями, концентрировать внимание на одном виде деятельности.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5470867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683568" y="491045"/>
            <a:ext cx="6758903" cy="11387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Я решила соединить свое любимое хобби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kumimoji="0" lang="ru-RU" sz="1600" b="0" i="1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(шить из фетра)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со своей педагогической деятельностью, с созданием условий для накопления ребенком двигательного и практического опыта развития навыков ручной умелости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691680" y="2318115"/>
            <a:ext cx="30003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Сказка «Курочка ряба»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508104" y="2364281"/>
            <a:ext cx="30718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Сказка «Колобок»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60760" y="2733613"/>
            <a:ext cx="3713943" cy="3713943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83614" y="2733613"/>
            <a:ext cx="3687413" cy="3687413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653187" y="3299285"/>
            <a:ext cx="35719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Сказка « Теремок»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508104" y="398956"/>
            <a:ext cx="27146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Сказка « Репка»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288632" y="3271842"/>
            <a:ext cx="36433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Сказка «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Заюшкина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избушка»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435570" y="414345"/>
            <a:ext cx="31683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Сказка «Кот, петух и лиса»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81153" y="700148"/>
            <a:ext cx="2639835" cy="2639835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15722" y="703293"/>
            <a:ext cx="2633544" cy="263354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81153" y="3668617"/>
            <a:ext cx="2639835" cy="263983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32729" y="3688247"/>
            <a:ext cx="2618206" cy="2639835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Аспект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0B5AB586-D108-4FC1-8368-649FE654B89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611</TotalTime>
  <Words>283</Words>
  <Application>Microsoft Office PowerPoint</Application>
  <PresentationFormat>Экран (4:3)</PresentationFormat>
  <Paragraphs>61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3" baseType="lpstr">
      <vt:lpstr>Arial</vt:lpstr>
      <vt:lpstr>Calibri</vt:lpstr>
      <vt:lpstr>Garamond</vt:lpstr>
      <vt:lpstr>Times New Roman</vt:lpstr>
      <vt:lpstr>Trebuchet MS</vt:lpstr>
      <vt:lpstr>Wingdings</vt:lpstr>
      <vt:lpstr>Wingdings 3</vt:lpstr>
      <vt:lpstr>Аспект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«Книжка с играми из фетра» </vt:lpstr>
      <vt:lpstr>Презентация PowerPoint</vt:lpstr>
    </vt:vector>
  </TitlesOfParts>
  <Company>Reanimator Extreme Edition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pc</cp:lastModifiedBy>
  <cp:revision>53</cp:revision>
  <dcterms:created xsi:type="dcterms:W3CDTF">2018-12-11T18:00:52Z</dcterms:created>
  <dcterms:modified xsi:type="dcterms:W3CDTF">2022-11-09T16:30:19Z</dcterms:modified>
</cp:coreProperties>
</file>