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828" r:id="rId2"/>
  </p:sldMasterIdLst>
  <p:sldIdLst>
    <p:sldId id="256" r:id="rId3"/>
    <p:sldId id="257" r:id="rId4"/>
    <p:sldId id="258" r:id="rId5"/>
    <p:sldId id="259" r:id="rId6"/>
    <p:sldId id="260" r:id="rId7"/>
    <p:sldId id="278" r:id="rId8"/>
    <p:sldId id="261" r:id="rId9"/>
    <p:sldId id="279" r:id="rId10"/>
    <p:sldId id="262" r:id="rId11"/>
    <p:sldId id="264" r:id="rId12"/>
    <p:sldId id="265" r:id="rId13"/>
    <p:sldId id="266" r:id="rId14"/>
    <p:sldId id="267" r:id="rId15"/>
    <p:sldId id="276" r:id="rId16"/>
    <p:sldId id="268" r:id="rId17"/>
    <p:sldId id="277" r:id="rId18"/>
    <p:sldId id="269" r:id="rId19"/>
    <p:sldId id="280" r:id="rId20"/>
    <p:sldId id="272" r:id="rId21"/>
    <p:sldId id="281" r:id="rId22"/>
    <p:sldId id="282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8715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3902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95517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34382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014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3993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60890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9441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6833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46786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2433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55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19200"/>
            <a:ext cx="7128792" cy="1447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Техника бега на длинной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короткой дистанции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43400"/>
            <a:ext cx="7560840" cy="1752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ru-RU" sz="2100" dirty="0" smtClean="0">
                <a:solidFill>
                  <a:schemeClr val="tx1"/>
                </a:solidFill>
              </a:rPr>
              <a:t>Преподаватель СПб ГБ ПОУ «Колледж «ПетроСтройСервис»</a:t>
            </a:r>
          </a:p>
          <a:p>
            <a:pPr algn="l">
              <a:lnSpc>
                <a:spcPct val="90000"/>
              </a:lnSpc>
            </a:pPr>
            <a:r>
              <a:rPr lang="ru-RU" sz="1900" dirty="0" err="1" smtClean="0">
                <a:solidFill>
                  <a:schemeClr val="tx1"/>
                </a:solidFill>
              </a:rPr>
              <a:t>Рамус</a:t>
            </a:r>
            <a:r>
              <a:rPr lang="ru-RU" sz="1900" dirty="0" smtClean="0">
                <a:solidFill>
                  <a:schemeClr val="tx1"/>
                </a:solidFill>
              </a:rPr>
              <a:t> П.С.</a:t>
            </a:r>
            <a:endParaRPr lang="ru-RU" sz="19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40229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При старте необходимо помнить, что неправильное положение головы или туловища может вызвать ошибки в последующих движениях. Низкий наклон головы и высокий подъем таза могут не дать возможности бегуну выпрямиться, и он рискует упасть или споткнуться. Высокий подъем головы и низкое положение таза могут привести к раннему подъему туловища уже на первых шагах и снизить эффект стартового разгона.</a:t>
            </a:r>
            <a:endParaRPr lang="ru-RU" sz="2800" dirty="0"/>
          </a:p>
        </p:txBody>
      </p:sp>
      <p:pic>
        <p:nvPicPr>
          <p:cNvPr id="4098" name="Picture 2" descr="C:\Users\Лена\Desktop\strip-59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56143"/>
            <a:ext cx="7416824" cy="25613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4953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rebuchet MS" pitchFamily="34" charset="0"/>
              </a:rPr>
              <a:t>Стартовый разбег</a:t>
            </a:r>
            <a:endParaRPr lang="ru-RU" sz="4000" dirty="0">
              <a:latin typeface="Trebuchet MS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49214"/>
            <a:ext cx="8784976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Стартовый разбег длится от 15 до 30 м, в зависимости от индивидуальных возможностей бегуна. Основная задача его — как можно быстрее набрать максимальную скорость бега.</a:t>
            </a:r>
            <a:endParaRPr lang="ru-RU" sz="2800" dirty="0"/>
          </a:p>
        </p:txBody>
      </p:sp>
      <p:pic>
        <p:nvPicPr>
          <p:cNvPr id="9218" name="Picture 2" descr="C:\Users\Лена\Desktop\stephen-mcsweeny-shutterstock_40267981-dd4fd632226a4619b3dead807bbb44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793" y="2780928"/>
            <a:ext cx="5191546" cy="38936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382924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На первых двух- трёх шагах спортсмен стремится наиболее активно выпрямлять ноги при отталкивании и следит за тем, чтобы стопы не поднимались над дорожкой высоко. </a:t>
            </a:r>
          </a:p>
          <a:p>
            <a:pPr marL="0" indent="0">
              <a:buNone/>
            </a:pPr>
            <a:r>
              <a:rPr lang="ru-RU" sz="2800" dirty="0" smtClean="0"/>
              <a:t>Длина шагов постепенно возрастает.  Длина шагов во многом зависит от индивидуальных особенностей бегуна: силы ног, длины тела, физической подготовленности и др. Ускорение заканчивается как только длина шага станет постоянной. Хорошим беговым шагом будет такой шаг, длина которого на 30-40 см превышает длину тела бегуна </a:t>
            </a:r>
          </a:p>
          <a:p>
            <a:pPr marL="0" indent="0">
              <a:buNone/>
            </a:pPr>
            <a:r>
              <a:rPr lang="ru-RU" sz="2800" dirty="0" smtClean="0"/>
              <a:t>Туловище при этом постепенно выпрямляется, движения рук набирают максимальную амплитуду.</a:t>
            </a:r>
          </a:p>
        </p:txBody>
      </p:sp>
    </p:spTree>
    <p:extLst>
      <p:ext uri="{BB962C8B-B14F-4D97-AF65-F5344CB8AC3E}">
        <p14:creationId xmlns="" xmlns:p14="http://schemas.microsoft.com/office/powerpoint/2010/main" val="25390036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rebuchet MS" pitchFamily="34" charset="0"/>
              </a:rPr>
              <a:t>Бег по дистанции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4392488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Переход от стартового разбега к бегу по дистанции выполняется плавно, без резкого выпрямления туловища и без изменения ритма беговых шагов. </a:t>
            </a:r>
          </a:p>
          <a:p>
            <a:pPr marL="0" indent="0">
              <a:buNone/>
            </a:pPr>
            <a:r>
              <a:rPr lang="ru-RU" sz="2800" dirty="0" smtClean="0"/>
              <a:t>Набрав </a:t>
            </a:r>
            <a:r>
              <a:rPr lang="ru-RU" sz="2800" dirty="0"/>
              <a:t>максимальную скорость бегун стремится сохранить её на всей дистанции. </a:t>
            </a:r>
          </a:p>
        </p:txBody>
      </p:sp>
      <p:pic>
        <p:nvPicPr>
          <p:cNvPr id="10242" name="Picture 2" descr="C:\Users\Лена\Desktop\0_332ce_749c3fd_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28899"/>
            <a:ext cx="3644757" cy="5472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63999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57935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dirty="0"/>
              <a:t>Нужно бежать на передней части стопы, почти не касаясь пяткой дорожки. </a:t>
            </a:r>
          </a:p>
          <a:p>
            <a:pPr marL="0" indent="0">
              <a:buNone/>
            </a:pPr>
            <a:r>
              <a:rPr lang="ru-RU" sz="4000" dirty="0"/>
              <a:t>Шаги широкие и частые с мощным отталкиванием. </a:t>
            </a:r>
          </a:p>
          <a:p>
            <a:pPr marL="0" indent="0">
              <a:buNone/>
            </a:pPr>
            <a:r>
              <a:rPr lang="ru-RU" sz="4000" dirty="0"/>
              <a:t>Бедро быстро выносится вперёд-вверх, что создаёт предпосылки для постановки ноги на дорожку активным загребающим движением. </a:t>
            </a:r>
          </a:p>
          <a:p>
            <a:pPr marL="0" indent="0">
              <a:buNone/>
            </a:pPr>
            <a:r>
              <a:rPr lang="ru-RU" sz="4000" dirty="0"/>
              <a:t>Энергичная работа руками не должна вызывать подъёма плеч и сутулости спины. </a:t>
            </a:r>
          </a:p>
          <a:p>
            <a:pPr marL="0" indent="0">
              <a:buNone/>
            </a:pPr>
            <a:r>
              <a:rPr lang="ru-RU" sz="4000" dirty="0"/>
              <a:t>При </a:t>
            </a:r>
            <a:r>
              <a:rPr lang="ru-RU" sz="4000" dirty="0" err="1"/>
              <a:t>подбегании</a:t>
            </a:r>
            <a:r>
              <a:rPr lang="ru-RU" sz="4000" dirty="0"/>
              <a:t> к повороту для борьбы с центробежными силами спринтер плавно наклоняет туловище влево и слегка поворачивает в эту же сторону стопы ног. Чем выше скорость бега и больше кривизна поворота дорожки, тем больше туловище наклоняется к центру окружности.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047633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/>
              <a:t> Финиширование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642" y="836712"/>
            <a:ext cx="9036496" cy="3384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Это усилие бегуна на последних метрах дистанции. Основная двигательная установка на финише- продолжить максимально быстрый бег за линией финиша. Различные броски и наклоны на финише могут существенно отразиться на скорости </a:t>
            </a:r>
            <a:r>
              <a:rPr lang="ru-RU" sz="2800" dirty="0" smtClean="0"/>
              <a:t>бега. Бег </a:t>
            </a:r>
            <a:r>
              <a:rPr lang="ru-RU" sz="2800" dirty="0"/>
              <a:t>считается законченным, когда бегун коснётся воображаемой плоскости финиша какой- либо частью </a:t>
            </a:r>
            <a:r>
              <a:rPr lang="ru-RU" sz="2800" dirty="0" smtClean="0"/>
              <a:t>туловища.</a:t>
            </a:r>
            <a:endParaRPr lang="ru-RU" sz="2800" dirty="0"/>
          </a:p>
        </p:txBody>
      </p:sp>
      <p:pic>
        <p:nvPicPr>
          <p:cNvPr id="11267" name="Picture 3" descr="C:\Users\Лена\Desktop\h_reel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33056"/>
            <a:ext cx="5616624" cy="27758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0322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338437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Финишную линию пробегают с полной скоростью. Однако спортсмены высокого класса должны предпринимать на финише определённые действия: на последнем шаге «бросок» на ленточку грудью или боком, резкий наклон вперёд грудью или плечом, с целью незначительного, но порой решающего преимущества перед соперником.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C:\Users\Лена\Desktop\1996_Atlanta_e_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854" y="3307126"/>
            <a:ext cx="4762500" cy="3409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15566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rebuchet MS" pitchFamily="34" charset="0"/>
              </a:rPr>
              <a:t>Техника </a:t>
            </a:r>
            <a:r>
              <a:rPr lang="ru-RU" dirty="0" smtClean="0">
                <a:latin typeface="Trebuchet MS" pitchFamily="34" charset="0"/>
              </a:rPr>
              <a:t>бега</a:t>
            </a:r>
            <a:br>
              <a:rPr lang="ru-RU" dirty="0" smtClean="0">
                <a:latin typeface="Trebuchet MS" pitchFamily="34" charset="0"/>
              </a:rPr>
            </a:br>
            <a:r>
              <a:rPr lang="ru-RU" dirty="0" smtClean="0">
                <a:latin typeface="Trebuchet MS" pitchFamily="34" charset="0"/>
              </a:rPr>
              <a:t> </a:t>
            </a:r>
            <a:r>
              <a:rPr lang="ru-RU" dirty="0" smtClean="0">
                <a:latin typeface="Trebuchet MS" pitchFamily="34" charset="0"/>
              </a:rPr>
              <a:t>на длинные дистанции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К длинным дистанциям относится бег на 3000 – 5000 и 10000 м. Для того чтобы хватило сил на всю длинную дистанцию, нужно вырабатывать правильную технику бега.</a:t>
            </a:r>
          </a:p>
        </p:txBody>
      </p:sp>
      <p:pic>
        <p:nvPicPr>
          <p:cNvPr id="13314" name="Picture 2" descr="C:\Users\Лена\Desktop\long_distance_running1-457142_595x3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45" y="2780928"/>
            <a:ext cx="7083567" cy="39048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992502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3888432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Главным элементом техники бега на длинные дистанции является правильная работа ног. Стайер сначала ставит на грунт часть внешней стороны ступни, а затем плавно перекатывает ступню на всю ее поверхность.</a:t>
            </a:r>
          </a:p>
        </p:txBody>
      </p:sp>
      <p:pic>
        <p:nvPicPr>
          <p:cNvPr id="15364" name="Picture 4" descr="C:\Users\Лена\Desktop\t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64704"/>
            <a:ext cx="4105730" cy="50897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45445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3816424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 момент, когда толчковая нога отталкивается от грунта, она должна быть полностью выпрямлена. Бедро маховой ноги в этот момент быстро выносится вперед, чтобы усилить следующий толчок. Голову при этом нужно не наклонять, глядя на линию горизонта.</a:t>
            </a:r>
          </a:p>
        </p:txBody>
      </p:sp>
      <p:pic>
        <p:nvPicPr>
          <p:cNvPr id="16386" name="Picture 2" descr="C:\Users\Лена\Desktop\2002-1-7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650" y="764704"/>
            <a:ext cx="4776631" cy="51748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72898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9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rebuchet MS" pitchFamily="34" charset="0"/>
              </a:rPr>
              <a:t>Техника бега </a:t>
            </a:r>
            <a:r>
              <a:rPr lang="ru-RU" dirty="0" smtClean="0">
                <a:latin typeface="Trebuchet MS" pitchFamily="34" charset="0"/>
              </a:rPr>
              <a:t/>
            </a:r>
            <a:br>
              <a:rPr lang="ru-RU" dirty="0" smtClean="0">
                <a:latin typeface="Trebuchet MS" pitchFamily="34" charset="0"/>
              </a:rPr>
            </a:br>
            <a:r>
              <a:rPr lang="ru-RU" dirty="0" smtClean="0">
                <a:latin typeface="Trebuchet MS" pitchFamily="34" charset="0"/>
              </a:rPr>
              <a:t>на </a:t>
            </a:r>
            <a:r>
              <a:rPr lang="ru-RU" dirty="0" smtClean="0">
                <a:latin typeface="Trebuchet MS" pitchFamily="34" charset="0"/>
              </a:rPr>
              <a:t>короткие дистанции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435280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Бег на короткие дистанции, или спринт, включает</a:t>
            </a:r>
            <a:r>
              <a:rPr lang="ru-RU" sz="2800" dirty="0" smtClean="0"/>
              <a:t>: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бег на 60, 100, 200 и 400 м.</a:t>
            </a:r>
            <a:endParaRPr lang="ru-RU" sz="2800" dirty="0"/>
          </a:p>
        </p:txBody>
      </p:sp>
      <p:pic>
        <p:nvPicPr>
          <p:cNvPr id="1026" name="Picture 2" descr="C:\Users\Лена\Desktop\e7c8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438400"/>
            <a:ext cx="4725888" cy="41186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908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5050904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Правильная постановка ног (на внешнюю часть стопы) возможна только в том случае, если спортсмен правильно работает руками. Угол сгиба – небольшой, локоть идет наружу и назад, кисть при этом смотрит внутрь.</a:t>
            </a:r>
          </a:p>
        </p:txBody>
      </p:sp>
      <p:pic>
        <p:nvPicPr>
          <p:cNvPr id="17410" name="Picture 2" descr="C:\Users\Лена\Desktop\item_5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347553" cy="60503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22309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842"/>
            <a:ext cx="4176464" cy="6716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Корпус тела почти не сгибается вперед, в отличие от бега на спринтерские дистанции. Правильная постановка корпуса и высокая работа рук обеспечат максимально эффективную работу ног. Дыхание должно быть ритмичным и согласованным с работой ног. В этом случае хватит сил для финишного рывка.</a:t>
            </a:r>
          </a:p>
        </p:txBody>
      </p:sp>
      <p:pic>
        <p:nvPicPr>
          <p:cNvPr id="18434" name="Picture 2" descr="C:\Users\Лена\Desktop\22072009-1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594" y="980728"/>
            <a:ext cx="4466158" cy="4802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8605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4675195" cy="6336704"/>
          </a:xfrm>
        </p:spPr>
        <p:txBody>
          <a:bodyPr>
            <a:normAutofit/>
          </a:bodyPr>
          <a:lstStyle/>
          <a:p>
            <a:pPr marL="0" indent="447675">
              <a:buNone/>
            </a:pPr>
            <a:r>
              <a:rPr lang="ru-RU" sz="2800" dirty="0"/>
              <a:t>Дыхание лучше не задерживать, оно должно быть долее частым, чем при беге трусцой. Такая техника позволит лучше снабжать организм кислородом. </a:t>
            </a:r>
            <a:r>
              <a:rPr lang="ru-RU" sz="2800" dirty="0" smtClean="0"/>
              <a:t>Эффективно </a:t>
            </a:r>
            <a:r>
              <a:rPr lang="ru-RU" sz="2800" dirty="0"/>
              <a:t>также применять смешанную технику, где преобладает брюшное дыхание. Все это позволит сберечь силы для финиша.</a:t>
            </a:r>
          </a:p>
        </p:txBody>
      </p:sp>
      <p:pic>
        <p:nvPicPr>
          <p:cNvPr id="19458" name="Picture 2" descr="C:\Users\Лена\Desktop\Dyihanie-pri-be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714" y="1196752"/>
            <a:ext cx="4014953" cy="38008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36847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24936" cy="5040560"/>
          </a:xfrm>
        </p:spPr>
        <p:txBody>
          <a:bodyPr>
            <a:normAutofit fontScale="92500" lnSpcReduction="20000"/>
          </a:bodyPr>
          <a:lstStyle/>
          <a:p>
            <a:pPr marL="0" indent="447675" algn="just">
              <a:buNone/>
            </a:pPr>
            <a:r>
              <a:rPr lang="ru-RU" dirty="0"/>
              <a:t>Высокие результаты формируются не только на беговой дорожке. Огромное влияние для развития силы и выносливости имеют силовые упражнения. Необходимо развитие всех групп мышц, которые будут принимать участие в преодолении дистанции. </a:t>
            </a:r>
            <a:endParaRPr lang="ru-RU" dirty="0" smtClean="0"/>
          </a:p>
          <a:p>
            <a:pPr marL="0" indent="447675" algn="just">
              <a:buNone/>
            </a:pPr>
            <a:r>
              <a:rPr lang="ru-RU" dirty="0" smtClean="0"/>
              <a:t>Наряду </a:t>
            </a:r>
            <a:r>
              <a:rPr lang="ru-RU" dirty="0"/>
              <a:t>с физической подготовкой спортсмена очень большое влияние на результат оказывает и тактическая подготовка: распределение сил и скорости по дистанции, экономия сил по ситуации, умение вовремя начать подготовку к финишу – все это принесет в конечном итоге желаемый результат.</a:t>
            </a:r>
          </a:p>
        </p:txBody>
      </p:sp>
    </p:spTree>
    <p:extLst>
      <p:ext uri="{BB962C8B-B14F-4D97-AF65-F5344CB8AC3E}">
        <p14:creationId xmlns="" xmlns:p14="http://schemas.microsoft.com/office/powerpoint/2010/main" val="42082881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/>
          <a:lstStyle/>
          <a:p>
            <a:r>
              <a:rPr lang="ru-RU" dirty="0" smtClean="0">
                <a:latin typeface="Trebuchet MS" pitchFamily="34" charset="0"/>
              </a:rPr>
              <a:t>Спасибо за внимание!</a:t>
            </a:r>
            <a:endParaRPr lang="ru-RU" dirty="0">
              <a:latin typeface="Trebuchet MS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4104456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Для анализа техники спринтерского бега выделяют условно в нем: </a:t>
            </a:r>
            <a:r>
              <a:rPr lang="ru-RU" sz="2800" dirty="0" smtClean="0"/>
              <a:t>старт,</a:t>
            </a:r>
          </a:p>
          <a:p>
            <a:pPr marL="0" indent="0">
              <a:buNone/>
            </a:pPr>
            <a:r>
              <a:rPr lang="ru-RU" sz="2800" dirty="0" smtClean="0"/>
              <a:t>стартовое ускорение,</a:t>
            </a:r>
          </a:p>
          <a:p>
            <a:pPr marL="0" indent="0">
              <a:buNone/>
            </a:pPr>
            <a:r>
              <a:rPr lang="ru-RU" sz="2800" dirty="0" smtClean="0"/>
              <a:t>бег </a:t>
            </a:r>
            <a:r>
              <a:rPr lang="ru-RU" sz="2800" dirty="0" smtClean="0"/>
              <a:t>по </a:t>
            </a:r>
            <a:r>
              <a:rPr lang="ru-RU" sz="2800" dirty="0" smtClean="0"/>
              <a:t>дистанции,</a:t>
            </a:r>
          </a:p>
          <a:p>
            <a:pPr marL="0" indent="0">
              <a:buNone/>
            </a:pPr>
            <a:r>
              <a:rPr lang="ru-RU" sz="2800" dirty="0" smtClean="0"/>
              <a:t>Финиширование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050" name="Picture 2" descr="C:\Users\Лена\Desktop\1275839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5930"/>
            <a:ext cx="4355207" cy="63044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064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rebuchet MS" pitchFamily="34" charset="0"/>
              </a:rPr>
              <a:t>Старт</a:t>
            </a:r>
            <a:endParaRPr lang="ru-RU" sz="4000" dirty="0">
              <a:latin typeface="Trebuchet MS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1"/>
            <a:ext cx="8640960" cy="2664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 беге на короткие дистанции, согласно правилам соревнований, применяется низкий старт, используя при этом стартовые колодки (станки). Установив колодки, бегун отходит на 2-3м назад и сосредоточивает своё внимание на предстоящем беге.</a:t>
            </a:r>
            <a:endParaRPr lang="ru-RU" sz="2800" dirty="0"/>
          </a:p>
        </p:txBody>
      </p:sp>
      <p:pic>
        <p:nvPicPr>
          <p:cNvPr id="3076" name="Picture 4" descr="C:\Users\Лена\Desktop\Низкий старт в беге на короткие дистанци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170" y="3326711"/>
            <a:ext cx="5976664" cy="33618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9313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" y="11658"/>
            <a:ext cx="8795320" cy="6513685"/>
          </a:xfrm>
        </p:spPr>
        <p:txBody>
          <a:bodyPr>
            <a:normAutofit/>
          </a:bodyPr>
          <a:lstStyle/>
          <a:p>
            <a:pPr marL="0" indent="268288">
              <a:buNone/>
            </a:pPr>
            <a:r>
              <a:rPr lang="ru-RU" sz="2800" b="1" dirty="0" smtClean="0"/>
              <a:t>По команде «На старт!» </a:t>
            </a:r>
            <a:r>
              <a:rPr lang="ru-RU" sz="2800" dirty="0" smtClean="0"/>
              <a:t>бегун подходит к колодкам, приседает и ставит руки на дорожку. </a:t>
            </a:r>
          </a:p>
          <a:p>
            <a:pPr marL="0" indent="268288">
              <a:buNone/>
            </a:pPr>
            <a:r>
              <a:rPr lang="ru-RU" sz="2800" dirty="0" smtClean="0"/>
              <a:t>Стопой более слабой ноги упирается в опорную площадку задней колодки, стопой другой ноги- в переднюю колодку и опускается на колено сзади стоящей ноги. </a:t>
            </a:r>
          </a:p>
          <a:p>
            <a:pPr marL="0" indent="268288">
              <a:buNone/>
            </a:pPr>
            <a:r>
              <a:rPr lang="ru-RU" sz="2800" dirty="0" smtClean="0"/>
              <a:t>Ставит руки позади стартовой черты на ширине плеч или немного шире. Руки у линии старта опираются на большой, указательный и средний пальцы, причём большие пальцы обращены друг к другу, а руки выпрямлены в локтях. </a:t>
            </a:r>
          </a:p>
          <a:p>
            <a:pPr marL="0" indent="268288">
              <a:buNone/>
            </a:pPr>
            <a:r>
              <a:rPr lang="ru-RU" sz="2800" dirty="0" smtClean="0"/>
              <a:t>Голова удерживается прямо, масса тела частично перенесена на руки.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920324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ена\Desktop\1420073784368870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79"/>
            <a:ext cx="7620000" cy="5715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00073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По команде «Внимание!»  </a:t>
            </a:r>
            <a:r>
              <a:rPr lang="ru-RU" sz="2800" dirty="0" smtClean="0"/>
              <a:t>спортсмен разгибает ноги и отрывает колено от земли, поднимает таз и подаёт плечи вперёд. </a:t>
            </a:r>
          </a:p>
          <a:p>
            <a:pPr marL="0" indent="0">
              <a:buNone/>
            </a:pPr>
            <a:r>
              <a:rPr lang="ru-RU" sz="2800" dirty="0" smtClean="0"/>
              <a:t>Туловище слегка согнуто, голова опущена, взгляд направлен вниз- вперёд. Это положение бегун должен сохранить без движения до следующей команды. </a:t>
            </a:r>
          </a:p>
          <a:p>
            <a:pPr marL="0" indent="0">
              <a:buNone/>
            </a:pPr>
            <a:r>
              <a:rPr lang="ru-RU" sz="2800" dirty="0" smtClean="0"/>
              <a:t>Носки ног и пальцы рук стартующего должны обязательно касаться поверхности дорожки. </a:t>
            </a:r>
          </a:p>
          <a:p>
            <a:pPr marL="0" indent="0">
              <a:buNone/>
            </a:pPr>
            <a:r>
              <a:rPr lang="ru-RU" sz="2800" dirty="0" smtClean="0"/>
              <a:t>Бегун сосредотачивается для восприятия стартового сигнала.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0003879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ена\Desktop\atleti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7141"/>
            <a:ext cx="6264696" cy="62646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9649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3816"/>
            <a:ext cx="8856984" cy="3173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По команде «Марш!»(или выстрелу)  </a:t>
            </a:r>
            <a:r>
              <a:rPr lang="ru-RU" sz="2800" dirty="0" smtClean="0"/>
              <a:t>бегун энергично отталкивается ногами и выполняет быстрые движения согнутыми в локтях руками. Отталкивание производится под острым углом к дорожке. </a:t>
            </a:r>
          </a:p>
          <a:p>
            <a:pPr marL="0" indent="0">
              <a:buNone/>
            </a:pPr>
            <a:r>
              <a:rPr lang="ru-RU" sz="2800" dirty="0" smtClean="0"/>
              <a:t>Движения при выходе со старта выполняются максимально быстро.</a:t>
            </a:r>
            <a:endParaRPr lang="ru-RU" sz="2800" dirty="0"/>
          </a:p>
        </p:txBody>
      </p:sp>
      <p:pic>
        <p:nvPicPr>
          <p:cNvPr id="8194" name="Picture 2" descr="C:\Users\Лена\Desktop\allfons.ru-24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63111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75274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193</TotalTime>
  <Words>1017</Words>
  <Application>Microsoft Office PowerPoint</Application>
  <PresentationFormat>Экран (4:3)</PresentationFormat>
  <Paragraphs>52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Городская</vt:lpstr>
      <vt:lpstr>Техника бега на длинной  и короткой дистанции </vt:lpstr>
      <vt:lpstr>Техника бега  на короткие дистанции</vt:lpstr>
      <vt:lpstr>Слайд 3</vt:lpstr>
      <vt:lpstr>Старт</vt:lpstr>
      <vt:lpstr>Слайд 5</vt:lpstr>
      <vt:lpstr>Слайд 6</vt:lpstr>
      <vt:lpstr>Слайд 7</vt:lpstr>
      <vt:lpstr>Слайд 8</vt:lpstr>
      <vt:lpstr>Слайд 9</vt:lpstr>
      <vt:lpstr>Слайд 10</vt:lpstr>
      <vt:lpstr>Стартовый разбег</vt:lpstr>
      <vt:lpstr>Слайд 12</vt:lpstr>
      <vt:lpstr>Бег по дистанции</vt:lpstr>
      <vt:lpstr>Слайд 14</vt:lpstr>
      <vt:lpstr> Финиширование</vt:lpstr>
      <vt:lpstr>Слайд 16</vt:lpstr>
      <vt:lpstr>Техника бега  на длинные дистанции</vt:lpstr>
      <vt:lpstr>Слайд 18</vt:lpstr>
      <vt:lpstr>Слайд 19</vt:lpstr>
      <vt:lpstr>Слайд 20</vt:lpstr>
      <vt:lpstr>Слайд 21</vt:lpstr>
      <vt:lpstr>Слайд 22</vt:lpstr>
      <vt:lpstr>Слайд 23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Лена</dc:creator>
  <cp:lastModifiedBy>user</cp:lastModifiedBy>
  <cp:revision>18</cp:revision>
  <dcterms:created xsi:type="dcterms:W3CDTF">2012-12-20T11:54:31Z</dcterms:created>
  <dcterms:modified xsi:type="dcterms:W3CDTF">2022-11-09T14:18:41Z</dcterms:modified>
</cp:coreProperties>
</file>