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68" r:id="rId4"/>
    <p:sldId id="269" r:id="rId5"/>
    <p:sldId id="266" r:id="rId6"/>
    <p:sldId id="260" r:id="rId7"/>
    <p:sldId id="285" r:id="rId8"/>
    <p:sldId id="270" r:id="rId9"/>
    <p:sldId id="261" r:id="rId10"/>
    <p:sldId id="262" r:id="rId11"/>
    <p:sldId id="271" r:id="rId12"/>
    <p:sldId id="274" r:id="rId13"/>
    <p:sldId id="273" r:id="rId14"/>
    <p:sldId id="276" r:id="rId15"/>
    <p:sldId id="275" r:id="rId16"/>
    <p:sldId id="280" r:id="rId17"/>
    <p:sldId id="278" r:id="rId18"/>
    <p:sldId id="277" r:id="rId19"/>
    <p:sldId id="286" r:id="rId20"/>
    <p:sldId id="282" r:id="rId21"/>
    <p:sldId id="283" r:id="rId22"/>
    <p:sldId id="284" r:id="rId23"/>
    <p:sldId id="288" r:id="rId24"/>
    <p:sldId id="287" r:id="rId25"/>
    <p:sldId id="258" r:id="rId26"/>
    <p:sldId id="26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5D291-91D7-4E21-996C-8C0665193165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4E4EC-DC5A-4FDE-A728-DD33FCC52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319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5D291-91D7-4E21-996C-8C0665193165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4E4EC-DC5A-4FDE-A728-DD33FCC52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401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5D291-91D7-4E21-996C-8C0665193165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4E4EC-DC5A-4FDE-A728-DD33FCC52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651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5D291-91D7-4E21-996C-8C0665193165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4E4EC-DC5A-4FDE-A728-DD33FCC52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556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5D291-91D7-4E21-996C-8C0665193165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4E4EC-DC5A-4FDE-A728-DD33FCC52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386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5D291-91D7-4E21-996C-8C0665193165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4E4EC-DC5A-4FDE-A728-DD33FCC52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449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5D291-91D7-4E21-996C-8C0665193165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4E4EC-DC5A-4FDE-A728-DD33FCC52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485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5D291-91D7-4E21-996C-8C0665193165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4E4EC-DC5A-4FDE-A728-DD33FCC52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157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5D291-91D7-4E21-996C-8C0665193165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4E4EC-DC5A-4FDE-A728-DD33FCC52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916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5D291-91D7-4E21-996C-8C0665193165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4E4EC-DC5A-4FDE-A728-DD33FCC52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775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5D291-91D7-4E21-996C-8C0665193165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4E4EC-DC5A-4FDE-A728-DD33FCC52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596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5D291-91D7-4E21-996C-8C0665193165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4E4EC-DC5A-4FDE-A728-DD33FCC52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509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Школа\Desktop\фон\hello_html_30ed64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097310"/>
            <a:ext cx="7772400" cy="23316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Применение </a:t>
            </a:r>
            <a:br>
              <a:rPr lang="ru-RU" b="1" dirty="0" smtClean="0"/>
            </a:br>
            <a:r>
              <a:rPr lang="ru-RU" b="1" dirty="0" smtClean="0"/>
              <a:t>игровых технологий</a:t>
            </a:r>
            <a:br>
              <a:rPr lang="ru-RU" b="1" dirty="0" smtClean="0"/>
            </a:br>
            <a:r>
              <a:rPr lang="ru-RU" b="1" dirty="0" smtClean="0"/>
              <a:t>на уроках русского языка </a:t>
            </a:r>
            <a:br>
              <a:rPr lang="ru-RU" b="1" dirty="0" smtClean="0"/>
            </a:br>
            <a:r>
              <a:rPr lang="ru-RU" b="1" dirty="0" smtClean="0"/>
              <a:t>и литературного чтения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4005064"/>
            <a:ext cx="4896544" cy="1944216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Нагаева Татьяна Николаевна,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учитель начальных классов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МОУ «Оршинская основная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общеобразовательная школа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им. </a:t>
            </a:r>
            <a:r>
              <a:rPr lang="ru-RU" sz="2000" dirty="0" err="1" smtClean="0">
                <a:solidFill>
                  <a:schemeClr val="tx1"/>
                </a:solidFill>
              </a:rPr>
              <a:t>Ожиганова</a:t>
            </a:r>
            <a:r>
              <a:rPr lang="ru-RU" sz="2000" dirty="0" smtClean="0">
                <a:solidFill>
                  <a:schemeClr val="tx1"/>
                </a:solidFill>
              </a:rPr>
              <a:t> Л.И.»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0955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Школа\Desktop\фон\hello_html_30ed64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Классификация дидактических игр 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8748464" cy="4857403"/>
          </a:xfrm>
        </p:spPr>
        <p:txBody>
          <a:bodyPr>
            <a:normAutofit lnSpcReduction="10000"/>
          </a:bodyPr>
          <a:lstStyle/>
          <a:p>
            <a:pPr marL="0" indent="0" fontAlgn="base">
              <a:buNone/>
            </a:pPr>
            <a:r>
              <a:rPr lang="ru-RU" dirty="0"/>
              <a:t>4.  игры  </a:t>
            </a:r>
            <a:r>
              <a:rPr lang="ru-RU" b="1" i="1" dirty="0"/>
              <a:t>грамматические</a:t>
            </a:r>
            <a:r>
              <a:rPr lang="ru-RU" dirty="0"/>
              <a:t>,  прививающие  навыки  практического  применения  правил </a:t>
            </a:r>
          </a:p>
          <a:p>
            <a:pPr marL="0" indent="0">
              <a:buNone/>
            </a:pPr>
            <a:r>
              <a:rPr lang="ru-RU" dirty="0"/>
              <a:t>фонетики, орфоэпии, словообразования, морфологии, </a:t>
            </a:r>
            <a:r>
              <a:rPr lang="ru-RU" dirty="0" smtClean="0"/>
              <a:t>синтаксиса;</a:t>
            </a:r>
          </a:p>
          <a:p>
            <a:pPr marL="0" indent="0" fontAlgn="base">
              <a:buNone/>
            </a:pPr>
            <a:r>
              <a:rPr lang="ru-RU" dirty="0" smtClean="0"/>
              <a:t>5. </a:t>
            </a:r>
            <a:r>
              <a:rPr lang="ru-RU" dirty="0"/>
              <a:t>игры, </a:t>
            </a:r>
            <a:r>
              <a:rPr lang="ru-RU" b="1" i="1" dirty="0"/>
              <a:t>развивающие связную </a:t>
            </a:r>
            <a:r>
              <a:rPr lang="ru-RU" b="1" i="1" dirty="0" smtClean="0"/>
              <a:t>речь  учащихся</a:t>
            </a:r>
            <a:r>
              <a:rPr lang="ru-RU" dirty="0" smtClean="0"/>
              <a:t>, умение пользоваться   разнообразными </a:t>
            </a:r>
            <a:br>
              <a:rPr lang="ru-RU" dirty="0" smtClean="0"/>
            </a:br>
            <a:r>
              <a:rPr lang="ru-RU" dirty="0" smtClean="0"/>
              <a:t>                       речевыми  средствами</a:t>
            </a:r>
          </a:p>
          <a:p>
            <a:pPr marL="0" indent="0" fontAlgn="base">
              <a:buNone/>
            </a:pPr>
            <a:r>
              <a:rPr lang="ru-RU" dirty="0" smtClean="0"/>
              <a:t>                                    6</a:t>
            </a:r>
            <a:r>
              <a:rPr lang="ru-RU" dirty="0"/>
              <a:t>. </a:t>
            </a:r>
            <a:r>
              <a:rPr lang="ru-RU" b="1" i="1" dirty="0"/>
              <a:t>логические</a:t>
            </a:r>
            <a:r>
              <a:rPr lang="ru-RU" dirty="0"/>
              <a:t> игры </a:t>
            </a:r>
            <a:r>
              <a:rPr lang="ru-RU" dirty="0" smtClean="0"/>
              <a:t>–</a:t>
            </a:r>
            <a:br>
              <a:rPr lang="ru-RU" dirty="0" smtClean="0"/>
            </a:br>
            <a:r>
              <a:rPr lang="ru-RU" dirty="0" smtClean="0"/>
              <a:t>                                    развивают  логическое </a:t>
            </a:r>
            <a:br>
              <a:rPr lang="ru-RU" dirty="0" smtClean="0"/>
            </a:br>
            <a:r>
              <a:rPr lang="ru-RU" dirty="0" smtClean="0"/>
              <a:t>                                    мышление  </a:t>
            </a:r>
            <a:r>
              <a:rPr lang="ru-RU" dirty="0"/>
              <a:t>учащихся</a:t>
            </a:r>
          </a:p>
        </p:txBody>
      </p:sp>
    </p:spTree>
    <p:extLst>
      <p:ext uri="{BB962C8B-B14F-4D97-AF65-F5344CB8AC3E}">
        <p14:creationId xmlns:p14="http://schemas.microsoft.com/office/powerpoint/2010/main" val="202615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Школа\Desktop\фон\hello_html_30ed64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Пальчиковые игры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280920" cy="489654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Одна </a:t>
            </a:r>
            <a:r>
              <a:rPr lang="ru-RU" dirty="0"/>
              <a:t>из сложных задач, стоящих перед учащимися начальной школы – научиться правильно и красиво писать. </a:t>
            </a:r>
            <a:r>
              <a:rPr lang="ru-RU" dirty="0" smtClean="0"/>
              <a:t>Я использую пальчиковые </a:t>
            </a:r>
            <a:r>
              <a:rPr lang="ru-RU" dirty="0"/>
              <a:t>игры, основанные на инсценировке каких-либо рифмованных историй, сказок при помощи пальцев. </a:t>
            </a:r>
            <a:r>
              <a:rPr lang="ru-RU" dirty="0" smtClean="0"/>
              <a:t>          </a:t>
            </a:r>
            <a:br>
              <a:rPr lang="ru-RU" dirty="0" smtClean="0"/>
            </a:br>
            <a:r>
              <a:rPr lang="ru-RU" dirty="0" smtClean="0"/>
              <a:t>                           В </a:t>
            </a:r>
            <a:r>
              <a:rPr lang="ru-RU" dirty="0"/>
              <a:t>ходе "пальчиковых игр" ребенок,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повторяя </a:t>
            </a:r>
            <a:r>
              <a:rPr lang="ru-RU" dirty="0"/>
              <a:t>движения, </a:t>
            </a:r>
            <a:r>
              <a:rPr lang="ru-RU" dirty="0" smtClean="0"/>
              <a:t>достигает </a:t>
            </a:r>
            <a:br>
              <a:rPr lang="ru-RU" dirty="0" smtClean="0"/>
            </a:br>
            <a:r>
              <a:rPr lang="ru-RU" dirty="0" smtClean="0"/>
              <a:t>                                   хорошего </a:t>
            </a:r>
            <a:r>
              <a:rPr lang="ru-RU" dirty="0"/>
              <a:t>развития </a:t>
            </a:r>
            <a:r>
              <a:rPr lang="ru-RU" dirty="0" smtClean="0"/>
              <a:t> мелкой </a:t>
            </a:r>
            <a:br>
              <a:rPr lang="ru-RU" dirty="0" smtClean="0"/>
            </a:br>
            <a:r>
              <a:rPr lang="ru-RU" dirty="0" smtClean="0"/>
              <a:t>                                   моторики </a:t>
            </a:r>
            <a:r>
              <a:rPr lang="ru-RU" dirty="0"/>
              <a:t>рук.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73287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Школа\Desktop\фон\hello_html_30ed64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Массаж пальчиков с применением шарика Су-</a:t>
            </a:r>
            <a:r>
              <a:rPr lang="ru-RU" b="1" dirty="0" err="1" smtClean="0"/>
              <a:t>Джок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2600" b="1" i="1" dirty="0" smtClean="0"/>
              <a:t>Движения выполняются</a:t>
            </a:r>
          </a:p>
          <a:p>
            <a:pPr marL="0" indent="0">
              <a:buNone/>
            </a:pPr>
            <a:r>
              <a:rPr lang="ru-RU" sz="2600" b="1" i="1" dirty="0"/>
              <a:t>\</a:t>
            </a:r>
            <a:r>
              <a:rPr lang="ru-RU" sz="2600" b="1" i="1" dirty="0" smtClean="0"/>
              <a:t> по тексту.</a:t>
            </a:r>
          </a:p>
          <a:p>
            <a:pPr marL="0" indent="0">
              <a:buNone/>
            </a:pPr>
            <a:r>
              <a:rPr lang="ru-RU" sz="2600" dirty="0" smtClean="0"/>
              <a:t>Я </a:t>
            </a:r>
            <a:r>
              <a:rPr lang="ru-RU" sz="2600" dirty="0"/>
              <a:t>мячом круги катаю, </a:t>
            </a:r>
          </a:p>
          <a:p>
            <a:pPr marL="0" indent="0">
              <a:buNone/>
            </a:pPr>
            <a:r>
              <a:rPr lang="ru-RU" sz="2600" dirty="0"/>
              <a:t>Взад вперед его гоняю, </a:t>
            </a:r>
            <a:endParaRPr lang="ru-RU" sz="2600" dirty="0" smtClean="0"/>
          </a:p>
          <a:p>
            <a:pPr marL="0" indent="0">
              <a:buNone/>
            </a:pPr>
            <a:r>
              <a:rPr lang="ru-RU" sz="2600" dirty="0" smtClean="0"/>
              <a:t>Им </a:t>
            </a:r>
            <a:r>
              <a:rPr lang="ru-RU" sz="2600" dirty="0"/>
              <a:t>поглажу я ладошку, </a:t>
            </a:r>
          </a:p>
          <a:p>
            <a:pPr marL="0" indent="0">
              <a:buNone/>
            </a:pPr>
            <a:r>
              <a:rPr lang="ru-RU" sz="2600" dirty="0"/>
              <a:t>Будто бы сметаю крошку, </a:t>
            </a:r>
            <a:endParaRPr lang="ru-RU" sz="2600" dirty="0" smtClean="0"/>
          </a:p>
          <a:p>
            <a:pPr marL="0" indent="0">
              <a:buNone/>
            </a:pPr>
            <a:r>
              <a:rPr lang="ru-RU" sz="2600" dirty="0" smtClean="0"/>
              <a:t>И </a:t>
            </a:r>
            <a:r>
              <a:rPr lang="ru-RU" sz="2600" dirty="0"/>
              <a:t>помну его немножко, </a:t>
            </a:r>
            <a:endParaRPr lang="ru-RU" sz="2600" dirty="0" smtClean="0"/>
          </a:p>
          <a:p>
            <a:pPr marL="0" indent="0">
              <a:buNone/>
            </a:pPr>
            <a:r>
              <a:rPr lang="ru-RU" sz="2600" dirty="0" smtClean="0"/>
              <a:t>Как </a:t>
            </a:r>
            <a:r>
              <a:rPr lang="ru-RU" sz="2600" dirty="0"/>
              <a:t>сжимает лапу кошка. </a:t>
            </a:r>
            <a:endParaRPr lang="ru-RU" sz="2600" dirty="0" smtClean="0"/>
          </a:p>
          <a:p>
            <a:pPr marL="0" indent="0">
              <a:buNone/>
            </a:pPr>
            <a:r>
              <a:rPr lang="ru-RU" sz="2600" dirty="0" smtClean="0"/>
              <a:t>И </a:t>
            </a:r>
            <a:r>
              <a:rPr lang="ru-RU" sz="2600" dirty="0"/>
              <a:t>другой рукой начну.</a:t>
            </a:r>
          </a:p>
          <a:p>
            <a:pPr marL="0" indent="0">
              <a:buNone/>
            </a:pPr>
            <a:r>
              <a:rPr lang="ru-RU" sz="2600" dirty="0"/>
              <a:t>А теперь последний трюк!</a:t>
            </a:r>
          </a:p>
          <a:p>
            <a:pPr marL="0" indent="0">
              <a:buNone/>
            </a:pPr>
            <a:r>
              <a:rPr lang="ru-RU" sz="2600" dirty="0"/>
              <a:t>Мяч катаю между рук</a:t>
            </a:r>
            <a:r>
              <a:rPr lang="ru-RU" sz="2600" dirty="0" smtClean="0"/>
              <a:t>!</a:t>
            </a:r>
          </a:p>
          <a:p>
            <a:pPr marL="0" indent="0" algn="ctr">
              <a:buNone/>
            </a:pPr>
            <a:endParaRPr lang="ru-RU" sz="2600" dirty="0" smtClean="0"/>
          </a:p>
          <a:p>
            <a:pPr marL="0" indent="0" algn="ctr">
              <a:buNone/>
            </a:pPr>
            <a:r>
              <a:rPr lang="ru-RU" sz="2600" b="1" i="1" dirty="0" smtClean="0"/>
              <a:t>                                              Затем массируем пальчики пружиной, </a:t>
            </a:r>
            <a:br>
              <a:rPr lang="ru-RU" sz="2600" b="1" i="1" dirty="0" smtClean="0"/>
            </a:br>
            <a:r>
              <a:rPr lang="ru-RU" sz="2600" b="1" i="1" dirty="0" smtClean="0"/>
              <a:t>                                                           который находится внутри шарика.</a:t>
            </a:r>
          </a:p>
          <a:p>
            <a:pPr marL="0" indent="0">
              <a:buNone/>
            </a:pPr>
            <a:r>
              <a:rPr lang="ru-RU" sz="2600" dirty="0" smtClean="0"/>
              <a:t>                                                                  </a:t>
            </a:r>
            <a:r>
              <a:rPr lang="ru-RU" sz="2600" dirty="0"/>
              <a:t>Этот пальчик самый толстый, самый сильный и большой!</a:t>
            </a: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600" dirty="0" smtClean="0"/>
              <a:t>                                                                  Этот </a:t>
            </a:r>
            <a:r>
              <a:rPr lang="ru-RU" sz="2600" dirty="0"/>
              <a:t>пальчик для того, чтоб показывать его!</a:t>
            </a: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600" dirty="0" smtClean="0"/>
              <a:t>                                                                  Этот </a:t>
            </a:r>
            <a:r>
              <a:rPr lang="ru-RU" sz="2600" dirty="0"/>
              <a:t>пальчик самый длинный и стоит он в середине!</a:t>
            </a: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600" dirty="0" smtClean="0"/>
              <a:t>                                                                  Этот </a:t>
            </a:r>
            <a:r>
              <a:rPr lang="ru-RU" sz="2600" dirty="0"/>
              <a:t>пальчик безымянный, он избалованный самый!</a:t>
            </a: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600" dirty="0" smtClean="0"/>
              <a:t>                                                                  А </a:t>
            </a:r>
            <a:r>
              <a:rPr lang="ru-RU" sz="2600" dirty="0"/>
              <a:t>мизинчик хоть и мал, зато ловок и удал!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C:\Users\Школа\Desktop\фон\2640557b-3b09-49ea-8a13-445c99f42a3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709851"/>
            <a:ext cx="2016224" cy="2688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Школа\Desktop\фон\82447e29-1761-4866-9841-81337462784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682922"/>
            <a:ext cx="2016732" cy="2688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36539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Школа\Desktop\фон\hello_html_30ed64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52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Кинезиологическая</a:t>
            </a:r>
            <a:r>
              <a:rPr lang="ru-RU" dirty="0" smtClean="0"/>
              <a:t> гимнастика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       </a:t>
            </a:r>
            <a:r>
              <a:rPr lang="ru-RU" dirty="0" err="1" smtClean="0"/>
              <a:t>Кинезиология</a:t>
            </a:r>
            <a:r>
              <a:rPr lang="ru-RU" dirty="0" smtClean="0"/>
              <a:t> </a:t>
            </a:r>
            <a:r>
              <a:rPr lang="ru-RU" dirty="0"/>
              <a:t>— </a:t>
            </a:r>
            <a:r>
              <a:rPr lang="ru-RU" dirty="0" smtClean="0"/>
              <a:t>наука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о </a:t>
            </a:r>
            <a:r>
              <a:rPr lang="ru-RU" dirty="0"/>
              <a:t>развитии </a:t>
            </a:r>
            <a:r>
              <a:rPr lang="ru-RU" dirty="0" smtClean="0"/>
              <a:t>головного</a:t>
            </a:r>
            <a:br>
              <a:rPr lang="ru-RU" dirty="0" smtClean="0"/>
            </a:br>
            <a:r>
              <a:rPr lang="ru-RU" dirty="0" smtClean="0"/>
              <a:t>                                       мозга </a:t>
            </a:r>
            <a:r>
              <a:rPr lang="ru-RU" dirty="0"/>
              <a:t>через движение. </a:t>
            </a:r>
          </a:p>
        </p:txBody>
      </p:sp>
      <p:pic>
        <p:nvPicPr>
          <p:cNvPr id="1026" name="Picture 2" descr="C:\Users\Школа\Desktop\фон\6d7be968-41d2-4168-b761-454d5f145d9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70" b="19656"/>
          <a:stretch/>
        </p:blipFill>
        <p:spPr bwMode="auto">
          <a:xfrm>
            <a:off x="2633746" y="2738760"/>
            <a:ext cx="2386552" cy="1876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Школа\Desktop\фон\9e5db2e7-83f1-4480-b9ff-96524227bf5e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47" b="21945"/>
          <a:stretch/>
        </p:blipFill>
        <p:spPr bwMode="auto">
          <a:xfrm>
            <a:off x="3943106" y="1260942"/>
            <a:ext cx="221307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Школа\Desktop\фон\0ff67ee7-549f-4d61-bb9b-6fa0d73f2eaa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9" t="21593" r="29569" b="12435"/>
          <a:stretch/>
        </p:blipFill>
        <p:spPr bwMode="auto">
          <a:xfrm>
            <a:off x="467543" y="1260942"/>
            <a:ext cx="1928301" cy="2744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Школа\Desktop\фон\39b103f7-079f-433d-823e-4435e4d96ba3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85" r="21668" b="14090"/>
          <a:stretch/>
        </p:blipFill>
        <p:spPr bwMode="auto">
          <a:xfrm>
            <a:off x="6300192" y="2023133"/>
            <a:ext cx="2349195" cy="259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75648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Школа\Desktop\фон\hello_html_30ed64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Загадки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8208912" cy="4785395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/>
              <a:t>Хорошему и быстрому запоминанию слов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с </a:t>
            </a:r>
            <a:r>
              <a:rPr lang="ru-RU" sz="2800" dirty="0"/>
              <a:t>непроверяемыми гласными помогают загадки. </a:t>
            </a:r>
            <a:r>
              <a:rPr lang="ru-RU" sz="2800" dirty="0" smtClean="0"/>
              <a:t>Они развивают </a:t>
            </a:r>
            <a:r>
              <a:rPr lang="ru-RU" sz="2800" dirty="0"/>
              <a:t>образное и логическое </a:t>
            </a:r>
            <a:r>
              <a:rPr lang="ru-RU" sz="2800" dirty="0" smtClean="0"/>
              <a:t>мышление, умение</a:t>
            </a:r>
            <a:r>
              <a:rPr lang="ru-RU" sz="2800" dirty="0"/>
              <a:t> </a:t>
            </a:r>
            <a:r>
              <a:rPr lang="ru-RU" sz="2800" dirty="0" smtClean="0"/>
              <a:t> выделять </a:t>
            </a:r>
            <a:r>
              <a:rPr lang="ru-RU" sz="2800" dirty="0"/>
              <a:t> существенные признаки 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и </a:t>
            </a:r>
            <a:r>
              <a:rPr lang="ru-RU" sz="2800" dirty="0"/>
              <a:t>сравнивать, тренируют </a:t>
            </a:r>
            <a:r>
              <a:rPr lang="ru-RU" sz="2800" dirty="0" smtClean="0"/>
              <a:t>быстроту и </a:t>
            </a:r>
            <a:r>
              <a:rPr lang="ru-RU" sz="2800" dirty="0"/>
              <a:t>гибкость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ума, сообразительность</a:t>
            </a:r>
            <a:r>
              <a:rPr lang="ru-RU" dirty="0"/>
              <a:t>. </a:t>
            </a:r>
          </a:p>
        </p:txBody>
      </p:sp>
      <p:pic>
        <p:nvPicPr>
          <p:cNvPr id="2050" name="Picture 2" descr="C:\Users\Школа\Desktop\фон\abbd4ab2-b86d-43dc-8b57-79117c155d3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13" r="50000" b="22504"/>
          <a:stretch/>
        </p:blipFill>
        <p:spPr bwMode="auto">
          <a:xfrm>
            <a:off x="5436096" y="3695537"/>
            <a:ext cx="1898957" cy="2632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38648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Школа\Desktop\фон\hello_html_30ed64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727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Ребусы, кроссворды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 помощью различных ребусов, кроссвордов </a:t>
            </a:r>
            <a:r>
              <a:rPr lang="ru-RU" dirty="0" smtClean="0"/>
              <a:t>активно проходит </a:t>
            </a:r>
            <a:r>
              <a:rPr lang="ru-RU" dirty="0"/>
              <a:t>работа над словарными словами. </a:t>
            </a:r>
            <a:br>
              <a:rPr lang="ru-RU" dirty="0"/>
            </a:br>
            <a:r>
              <a:rPr lang="ru-RU" dirty="0" smtClean="0"/>
              <a:t>                      </a:t>
            </a:r>
            <a:endParaRPr lang="ru-RU" dirty="0"/>
          </a:p>
        </p:txBody>
      </p:sp>
      <p:pic>
        <p:nvPicPr>
          <p:cNvPr id="2050" name="Picture 2" descr="C:\Users\Школа\Desktop\фон\091040ef-ed20-4daf-8a7c-76534365ad1a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5" r="10468"/>
          <a:stretch/>
        </p:blipFill>
        <p:spPr bwMode="auto">
          <a:xfrm rot="5400000">
            <a:off x="4368984" y="2047840"/>
            <a:ext cx="3280081" cy="5178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51792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Школа\Desktop\фон\hello_html_30ed64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Игры «в слова». Игры «со словами»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/>
              <a:t>Игры «в слова» обогащают лексический запас ребенка, приучают быстро находить нужные слова, актуализируют пассивный словарь.</a:t>
            </a:r>
          </a:p>
          <a:p>
            <a:pPr marL="0" indent="0">
              <a:buNone/>
            </a:pPr>
            <a:r>
              <a:rPr lang="ru-RU" sz="2800" b="1" dirty="0" smtClean="0"/>
              <a:t>«Дополни слово»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Ведущий называет часть слова (</a:t>
            </a:r>
            <a:r>
              <a:rPr lang="ru-RU" sz="2800" dirty="0" err="1" smtClean="0"/>
              <a:t>кни</a:t>
            </a:r>
            <a:r>
              <a:rPr lang="ru-RU" sz="2800" dirty="0" smtClean="0"/>
              <a:t>...) и бросает мяч. Ребенок должен поймать мяч и дополнить слово </a:t>
            </a:r>
            <a:r>
              <a:rPr lang="ru-RU" dirty="0" smtClean="0"/>
              <a:t>(... га).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098" name="Picture 2" descr="C:\Users\Школа\Desktop\фон\c1a162b4-2261-4c34-9184-d34e33cf49f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6"/>
          <a:stretch/>
        </p:blipFill>
        <p:spPr bwMode="auto">
          <a:xfrm>
            <a:off x="4828875" y="3576685"/>
            <a:ext cx="3827579" cy="2775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7655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Школа\Desktop\фон\hello_html_30ed64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Для развития интеллектуальной мыслительной деятельности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8496944" cy="51125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/>
              <a:t>                                                      «</a:t>
            </a:r>
            <a:r>
              <a:rPr lang="ru-RU" sz="2000" b="1" dirty="0"/>
              <a:t>Звук играет в прятки»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Подбери слово так, чтобы заданный звук стоял в разной позиции.(на первом, втором третьем месте.) Звук р - рот, арбуз, карман, астра.</a:t>
            </a:r>
            <a:br>
              <a:rPr lang="ru-RU" sz="2000" dirty="0"/>
            </a:br>
            <a:r>
              <a:rPr lang="ru-RU" sz="2000" dirty="0" smtClean="0"/>
              <a:t>                                                           </a:t>
            </a:r>
            <a:r>
              <a:rPr lang="ru-RU" sz="2000" b="1" dirty="0" smtClean="0"/>
              <a:t>«</a:t>
            </a:r>
            <a:r>
              <a:rPr lang="ru-RU" sz="2000" b="1" dirty="0"/>
              <a:t>Веселые бусы»</a:t>
            </a:r>
            <a:br>
              <a:rPr lang="ru-RU" sz="2000" b="1" dirty="0"/>
            </a:br>
            <a:r>
              <a:rPr lang="ru-RU" sz="2000" dirty="0"/>
              <a:t>Составь из букв, написанных в длинных бусах. Слова. Запиши получившиеся слова в коротких бусах.</a:t>
            </a:r>
            <a:br>
              <a:rPr lang="ru-RU" sz="2000" dirty="0"/>
            </a:br>
            <a:r>
              <a:rPr lang="ru-RU" sz="2000" dirty="0" smtClean="0"/>
              <a:t>                                                      </a:t>
            </a:r>
            <a:r>
              <a:rPr lang="ru-RU" sz="2000" b="1" dirty="0" smtClean="0"/>
              <a:t>«</a:t>
            </a:r>
            <a:r>
              <a:rPr lang="ru-RU" sz="2000" b="1" dirty="0"/>
              <a:t>Волшебные картинки»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Дорисовать фигуры, чтобы получился интересный рисунок (3-5 минут), затем ответить на вопросы: «Кем будет (или чем будет) яйцо, цыпленок, мальчик, желудь, семечко, икринка, гусеница, мука, железо, кирпич, и т.д.</a:t>
            </a:r>
            <a:br>
              <a:rPr lang="ru-RU" sz="2000" dirty="0"/>
            </a:br>
            <a:r>
              <a:rPr lang="ru-RU" sz="2000" dirty="0" smtClean="0"/>
              <a:t>                                                       </a:t>
            </a:r>
            <a:r>
              <a:rPr lang="ru-RU" sz="2000" b="1" dirty="0" smtClean="0"/>
              <a:t>« </a:t>
            </a:r>
            <a:r>
              <a:rPr lang="ru-RU" sz="2000" b="1" dirty="0"/>
              <a:t>Назови одним словом»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                                                        Метла</a:t>
            </a:r>
            <a:r>
              <a:rPr lang="ru-RU" sz="2000" dirty="0"/>
              <a:t>, лопата… Июнь, июль …</a:t>
            </a:r>
            <a:br>
              <a:rPr lang="ru-RU" sz="2000" dirty="0"/>
            </a:br>
            <a:r>
              <a:rPr lang="ru-RU" sz="2000" dirty="0" smtClean="0"/>
              <a:t>                                                       Дерево</a:t>
            </a:r>
            <a:r>
              <a:rPr lang="ru-RU" sz="2000" dirty="0"/>
              <a:t>, цветок… Окунь, карась… и т.д.</a:t>
            </a:r>
            <a:br>
              <a:rPr lang="ru-RU" sz="2000" dirty="0"/>
            </a:br>
            <a:r>
              <a:rPr lang="ru-RU" sz="2000" dirty="0" smtClean="0"/>
              <a:t>                                                              Все </a:t>
            </a:r>
            <a:r>
              <a:rPr lang="ru-RU" sz="2000" dirty="0"/>
              <a:t>эти игры и многие другие способствуют </a:t>
            </a:r>
            <a:r>
              <a:rPr lang="ru-RU" sz="2000" dirty="0" smtClean="0"/>
              <a:t>  </a:t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        формированию </a:t>
            </a:r>
            <a:r>
              <a:rPr lang="ru-RU" sz="2000" dirty="0"/>
              <a:t>познавательных компетенций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        </a:t>
            </a:r>
            <a:r>
              <a:rPr lang="ru-RU" sz="2000" dirty="0"/>
              <a:t>на уроках литературы, русского языка.</a:t>
            </a:r>
          </a:p>
          <a:p>
            <a:pPr marL="0" indent="0">
              <a:buNone/>
            </a:pP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517911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Школа\Desktop\фон\hello_html_30ed64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05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Настольно-печатные игры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4"/>
            <a:ext cx="8363272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К.Д. Ушинский писал: </a:t>
            </a:r>
            <a:r>
              <a:rPr lang="ru-RU" sz="2800" i="1" dirty="0" smtClean="0"/>
              <a:t>«</a:t>
            </a:r>
            <a:r>
              <a:rPr lang="ru-RU" sz="2800" dirty="0" smtClean="0"/>
              <a:t>Для </a:t>
            </a:r>
            <a:r>
              <a:rPr lang="ru-RU" sz="2800" dirty="0"/>
              <a:t>дитяти игра </a:t>
            </a:r>
            <a:r>
              <a:rPr lang="ru-RU" sz="2800" dirty="0" smtClean="0"/>
              <a:t>– действительность</a:t>
            </a:r>
            <a:r>
              <a:rPr lang="ru-RU" sz="2800" dirty="0"/>
              <a:t>, и действительность гораздо более интересная, чем та, которая его окружает. Интереснее она для ребенка именно потому, что отчасти есть </a:t>
            </a:r>
            <a:r>
              <a:rPr lang="ru-RU" sz="2800" dirty="0" smtClean="0"/>
              <a:t>его собственное создание. </a:t>
            </a:r>
            <a:r>
              <a:rPr lang="ru-RU" sz="2800" dirty="0"/>
              <a:t>В </a:t>
            </a:r>
            <a:r>
              <a:rPr lang="ru-RU" sz="2800" dirty="0" smtClean="0"/>
              <a:t>игре дитя  </a:t>
            </a:r>
            <a:br>
              <a:rPr lang="ru-RU" sz="2800" dirty="0" smtClean="0"/>
            </a:br>
            <a:r>
              <a:rPr lang="ru-RU" sz="2800" dirty="0" smtClean="0"/>
              <a:t>живет</a:t>
            </a:r>
            <a:r>
              <a:rPr lang="ru-RU" sz="2800" dirty="0"/>
              <a:t>, и следы этой жизни </a:t>
            </a:r>
            <a:r>
              <a:rPr lang="ru-RU" sz="2800" dirty="0" smtClean="0"/>
              <a:t>глубже</a:t>
            </a:r>
            <a:r>
              <a:rPr lang="ru-RU" sz="2800" dirty="0"/>
              <a:t> </a:t>
            </a:r>
            <a:r>
              <a:rPr lang="ru-RU" sz="2800" dirty="0" smtClean="0"/>
              <a:t>остаются </a:t>
            </a:r>
            <a:r>
              <a:rPr lang="ru-RU" sz="2800" dirty="0"/>
              <a:t>в нем, чем следы действительной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                               </a:t>
            </a:r>
            <a:r>
              <a:rPr lang="ru-RU" dirty="0" smtClean="0"/>
              <a:t>жизни</a:t>
            </a:r>
            <a:r>
              <a:rPr lang="ru-RU" dirty="0"/>
              <a:t>».</a:t>
            </a:r>
          </a:p>
        </p:txBody>
      </p:sp>
      <p:pic>
        <p:nvPicPr>
          <p:cNvPr id="3074" name="Picture 2" descr="C:\Users\Школа\Desktop\фон\5e999163-c6bc-4f93-95c1-e10a71d14f6a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36" b="14528"/>
          <a:stretch/>
        </p:blipFill>
        <p:spPr bwMode="auto">
          <a:xfrm>
            <a:off x="4716016" y="4005064"/>
            <a:ext cx="4007768" cy="232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9525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Школа\Desktop\фон\hello_html_30ed64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 descr="C:\Users\Школа\Desktop\фон\1b1aa1c2-9c3a-42f2-8d22-182fde98f4b0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75" b="10768"/>
          <a:stretch/>
        </p:blipFill>
        <p:spPr bwMode="auto">
          <a:xfrm>
            <a:off x="467544" y="1510460"/>
            <a:ext cx="2664296" cy="241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Школа\Desktop\фон\e648e180-8d78-47d6-a756-151ab28797dc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79"/>
          <a:stretch/>
        </p:blipFill>
        <p:spPr bwMode="auto">
          <a:xfrm>
            <a:off x="6300192" y="1485905"/>
            <a:ext cx="2043092" cy="243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Школа\Desktop\фон\2944505f-4e56-4157-ae82-4ec6f8b7515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49" b="14484"/>
          <a:stretch/>
        </p:blipFill>
        <p:spPr bwMode="auto">
          <a:xfrm>
            <a:off x="3275856" y="1485905"/>
            <a:ext cx="2789495" cy="243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Школа\Desktop\фон\201b16fc-fdf2-4a4f-993a-25ba35883267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81" t="8070" r="30939" b="57175"/>
          <a:stretch/>
        </p:blipFill>
        <p:spPr bwMode="auto">
          <a:xfrm>
            <a:off x="4907344" y="3924561"/>
            <a:ext cx="2785696" cy="250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Настольно-печатные игры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28534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Школа\Desktop\фон\hello_html_30ed64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r>
              <a:rPr lang="ru-RU" b="1" dirty="0" smtClean="0"/>
              <a:t>Игровые технологии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84784"/>
            <a:ext cx="8496944" cy="453650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Это эффективное </a:t>
            </a:r>
            <a:r>
              <a:rPr lang="ru-RU" dirty="0"/>
              <a:t>средство воспитания </a:t>
            </a:r>
            <a:r>
              <a:rPr lang="ru-RU" dirty="0" smtClean="0"/>
              <a:t> познавательных </a:t>
            </a:r>
            <a:r>
              <a:rPr lang="ru-RU" dirty="0"/>
              <a:t>процессов и активизации деятельности учащихся. </a:t>
            </a:r>
          </a:p>
          <a:p>
            <a:r>
              <a:rPr lang="ru-RU" dirty="0" smtClean="0"/>
              <a:t>Это </a:t>
            </a:r>
            <a:r>
              <a:rPr lang="ru-RU" dirty="0"/>
              <a:t>тренировка памяти, помогающая учащимся вырабатывать речевые умения и навыки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Игры стимулируют умственную деятельность </a:t>
            </a:r>
            <a:r>
              <a:rPr lang="ru-RU" dirty="0" smtClean="0"/>
              <a:t>  детей</a:t>
            </a:r>
            <a:r>
              <a:rPr lang="ru-RU" dirty="0"/>
              <a:t>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а </a:t>
            </a:r>
            <a:r>
              <a:rPr lang="ru-RU" dirty="0"/>
              <a:t>так же развивают внимание 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познавательный </a:t>
            </a:r>
            <a:r>
              <a:rPr lang="ru-RU" dirty="0"/>
              <a:t>интерес к предмету. </a:t>
            </a:r>
            <a:endParaRPr lang="ru-RU" dirty="0" smtClean="0"/>
          </a:p>
          <a:p>
            <a:r>
              <a:rPr lang="ru-RU" dirty="0" smtClean="0"/>
              <a:t>                                  Игры способствуют  преодолению   </a:t>
            </a:r>
            <a:br>
              <a:rPr lang="ru-RU" dirty="0" smtClean="0"/>
            </a:br>
            <a:r>
              <a:rPr lang="ru-RU" dirty="0" smtClean="0"/>
              <a:t>                                  пассивности </a:t>
            </a:r>
            <a:r>
              <a:rPr lang="ru-RU" dirty="0"/>
              <a:t>на уроках и </a:t>
            </a:r>
            <a:r>
              <a:rPr lang="ru-RU" dirty="0" smtClean="0"/>
              <a:t>усилению</a:t>
            </a:r>
            <a:br>
              <a:rPr lang="ru-RU" dirty="0" smtClean="0"/>
            </a:br>
            <a:r>
              <a:rPr lang="ru-RU" dirty="0" smtClean="0"/>
              <a:t>                                  </a:t>
            </a:r>
            <a:r>
              <a:rPr lang="ru-RU" dirty="0"/>
              <a:t>работоспособности учащихся.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17988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Школа\Desktop\фон\hello_html_30ed64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Игра на уроках чтения.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На </a:t>
            </a:r>
            <a:r>
              <a:rPr lang="ru-RU" dirty="0"/>
              <a:t>уроках чтения использую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такие </a:t>
            </a:r>
            <a:r>
              <a:rPr lang="ru-RU" dirty="0"/>
              <a:t>игровые задания: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/>
              <a:t>Узнай предмет и назови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произведение</a:t>
            </a:r>
            <a:r>
              <a:rPr lang="ru-RU" dirty="0"/>
              <a:t>», «Подбери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 </a:t>
            </a:r>
            <a:r>
              <a:rPr lang="ru-RU" dirty="0"/>
              <a:t>стихам рисунки</a:t>
            </a:r>
            <a:r>
              <a:rPr lang="ru-RU" dirty="0" smtClean="0"/>
              <a:t>»,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«Собери пословицы» и т.д.</a:t>
            </a:r>
          </a:p>
          <a:p>
            <a:pPr marL="0" indent="0">
              <a:buNone/>
            </a:pPr>
            <a:r>
              <a:rPr lang="ru-RU" dirty="0" smtClean="0"/>
              <a:t>Каждый урок начинаем</a:t>
            </a:r>
            <a:br>
              <a:rPr lang="ru-RU" dirty="0" smtClean="0"/>
            </a:br>
            <a:r>
              <a:rPr lang="ru-RU" dirty="0" smtClean="0"/>
              <a:t>                          с речевой разминки, </a:t>
            </a:r>
            <a:br>
              <a:rPr lang="ru-RU" dirty="0" smtClean="0"/>
            </a:br>
            <a:r>
              <a:rPr lang="ru-RU" dirty="0" smtClean="0"/>
              <a:t>                                    дыхательной гимнастики,  </a:t>
            </a:r>
            <a:br>
              <a:rPr lang="ru-RU" dirty="0" smtClean="0"/>
            </a:br>
            <a:r>
              <a:rPr lang="ru-RU" dirty="0" smtClean="0"/>
              <a:t>                                                    артикуляционными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     упражнениями.</a:t>
            </a:r>
            <a:endParaRPr lang="ru-RU" dirty="0"/>
          </a:p>
        </p:txBody>
      </p:sp>
      <p:pic>
        <p:nvPicPr>
          <p:cNvPr id="4098" name="Picture 2" descr="C:\Users\Школа\Desktop\фон\abbd4ab2-b86d-43dc-8b57-79117c155d3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19" t="28176" r="4198" b="24267"/>
          <a:stretch/>
        </p:blipFill>
        <p:spPr bwMode="auto">
          <a:xfrm>
            <a:off x="6228184" y="980728"/>
            <a:ext cx="2433958" cy="332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31856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Школа\Desktop\фон\hello_html_30ed64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Ролевая игра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err="1" smtClean="0"/>
              <a:t>Инсценирование</a:t>
            </a:r>
            <a:r>
              <a:rPr lang="ru-RU" sz="2800" dirty="0" smtClean="0"/>
              <a:t> отрывков </a:t>
            </a:r>
            <a:r>
              <a:rPr lang="ru-RU" sz="2800" dirty="0"/>
              <a:t>из сказок, </a:t>
            </a:r>
            <a:r>
              <a:rPr lang="ru-RU" sz="2800" dirty="0" smtClean="0"/>
              <a:t>произведений в игровой форме </a:t>
            </a:r>
            <a:r>
              <a:rPr lang="ru-RU" sz="2800" dirty="0"/>
              <a:t>на уроках вовлекают в работу всех детей. Даже слабые, стеснительные, неразговорчивые на таких уроках раскрывают свои способности, становятся раскрепощенными, открытыми и доверчивыми. </a:t>
            </a:r>
            <a:r>
              <a:rPr lang="ru-RU" sz="2800" dirty="0" smtClean="0"/>
              <a:t> Дети  учатся </a:t>
            </a:r>
            <a:r>
              <a:rPr lang="ru-RU" sz="2800" dirty="0"/>
              <a:t>высказывать, </a:t>
            </a:r>
            <a:r>
              <a:rPr lang="ru-RU" sz="2800" dirty="0" smtClean="0"/>
              <a:t>оспаривать свое </a:t>
            </a:r>
            <a:r>
              <a:rPr lang="ru-RU" sz="2800" dirty="0"/>
              <a:t>мнение, </a:t>
            </a:r>
            <a:r>
              <a:rPr lang="ru-RU" sz="2800" dirty="0" smtClean="0"/>
              <a:t>  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                               сотрудничать</a:t>
            </a:r>
            <a:r>
              <a:rPr lang="ru-RU" sz="2800" dirty="0"/>
              <a:t>, анализировать  свою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                                деятельность </a:t>
            </a:r>
            <a:r>
              <a:rPr lang="ru-RU" sz="2800" dirty="0"/>
              <a:t>и своих товарищей, </a:t>
            </a:r>
            <a:br>
              <a:rPr lang="ru-RU" sz="2800" dirty="0"/>
            </a:br>
            <a:r>
              <a:rPr lang="ru-RU" sz="2800" dirty="0" smtClean="0"/>
              <a:t>                                     активно формирует речь, </a:t>
            </a:r>
            <a:r>
              <a:rPr lang="ru-RU" sz="2800" dirty="0"/>
              <a:t>навыки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                                   чтения, слушания</a:t>
            </a:r>
            <a:r>
              <a:rPr lang="ru-RU" sz="2800" dirty="0"/>
              <a:t>, </a:t>
            </a:r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sz="2800" dirty="0" smtClean="0"/>
              <a:t>                                      рассказывания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75111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Школа\Desktop\фон\hello_html_30ed64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Речевая игра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00200"/>
            <a:ext cx="829126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Речевые </a:t>
            </a:r>
            <a:r>
              <a:rPr lang="ru-RU" dirty="0"/>
              <a:t>игры также помогают развивать мышление и речь ребенка, они помогают преодолеть те или иные </a:t>
            </a:r>
            <a:r>
              <a:rPr lang="ru-RU" dirty="0" smtClean="0"/>
              <a:t>логопедические</a:t>
            </a:r>
            <a:br>
              <a:rPr lang="ru-RU" dirty="0" smtClean="0"/>
            </a:br>
            <a:r>
              <a:rPr lang="ru-RU" dirty="0" smtClean="0"/>
              <a:t>                      трудности в  произношении</a:t>
            </a:r>
            <a:r>
              <a:rPr lang="ru-RU" dirty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отдельных слов и </a:t>
            </a:r>
            <a:r>
              <a:rPr lang="ru-RU" dirty="0"/>
              <a:t>звуков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                                 </a:t>
            </a:r>
            <a:r>
              <a:rPr lang="ru-RU" dirty="0"/>
              <a:t>делают речь ребенка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интонационно </a:t>
            </a:r>
            <a:r>
              <a:rPr lang="ru-RU" dirty="0"/>
              <a:t>богатой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и </a:t>
            </a:r>
            <a:r>
              <a:rPr lang="ru-RU" dirty="0"/>
              <a:t>выразительной</a:t>
            </a:r>
          </a:p>
        </p:txBody>
      </p:sp>
    </p:spTree>
    <p:extLst>
      <p:ext uri="{BB962C8B-B14F-4D97-AF65-F5344CB8AC3E}">
        <p14:creationId xmlns:p14="http://schemas.microsoft.com/office/powerpoint/2010/main" val="1592688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Школа\Desktop\фон\hello_html_30ed64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Речевая </a:t>
            </a:r>
            <a:r>
              <a:rPr lang="ru-RU" b="1" dirty="0" smtClean="0"/>
              <a:t>игра</a:t>
            </a:r>
            <a:endParaRPr lang="ru-RU" dirty="0"/>
          </a:p>
        </p:txBody>
      </p:sp>
      <p:pic>
        <p:nvPicPr>
          <p:cNvPr id="5" name="Picture 3" descr="C:\Users\Школа\Desktop\фон\d2121780-016f-4983-a4ff-64e9a72eacf8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22" r="2363" b="7042"/>
          <a:stretch/>
        </p:blipFill>
        <p:spPr bwMode="auto">
          <a:xfrm rot="5400000">
            <a:off x="4587879" y="1435576"/>
            <a:ext cx="3679327" cy="3345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Школа\Desktop\фон\4057e2fe-0eb1-4b69-ba5b-c150d6f308ea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13" t="6469" r="18800" b="3889"/>
          <a:stretch/>
        </p:blipFill>
        <p:spPr bwMode="auto">
          <a:xfrm rot="5400000">
            <a:off x="1496202" y="1385512"/>
            <a:ext cx="2160177" cy="2934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067944" y="508518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речевых играх используются  стихи,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которыми и в которые можно играть. </a:t>
            </a:r>
          </a:p>
        </p:txBody>
      </p:sp>
    </p:spTree>
    <p:extLst>
      <p:ext uri="{BB962C8B-B14F-4D97-AF65-F5344CB8AC3E}">
        <p14:creationId xmlns:p14="http://schemas.microsoft.com/office/powerpoint/2010/main" val="29796365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Школа\Desktop\фон\hello_html_30ed64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02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Нетрадиционные формы уроков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         урок–путешествие,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                       урок–конкурс</a:t>
            </a:r>
            <a:r>
              <a:rPr lang="ru-RU" dirty="0"/>
              <a:t>, </a:t>
            </a:r>
            <a:br>
              <a:rPr lang="ru-RU" dirty="0"/>
            </a:br>
            <a:r>
              <a:rPr lang="ru-RU" dirty="0" smtClean="0"/>
              <a:t>                                             урок </a:t>
            </a:r>
            <a:r>
              <a:rPr lang="ru-RU" dirty="0"/>
              <a:t>защиты проектов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C:\Users\Школа\Desktop\фон\4a1a52c7-6c37-4961-a5d0-af52e97c914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908" y="3372274"/>
            <a:ext cx="3960377" cy="2964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Школа\Desktop\фон\adf24e78-1fdf-4545-b21c-2599acda2a2f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3792404" cy="2527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68841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Школа\Desktop\фон\hello_html_30ed64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Занимательное </a:t>
            </a:r>
            <a:r>
              <a:rPr lang="ru-RU" sz="4000" dirty="0"/>
              <a:t>языкознание.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fontAlgn="base">
              <a:buNone/>
            </a:pPr>
            <a:r>
              <a:rPr lang="ru-RU" dirty="0" smtClean="0"/>
              <a:t>Занимательная наука, которая помогает интересно </a:t>
            </a:r>
            <a:r>
              <a:rPr lang="ru-RU" dirty="0"/>
              <a:t>построить </a:t>
            </a:r>
            <a:r>
              <a:rPr lang="ru-RU" dirty="0" smtClean="0"/>
              <a:t>урок</a:t>
            </a:r>
            <a:r>
              <a:rPr lang="ru-RU" dirty="0"/>
              <a:t>, </a:t>
            </a:r>
            <a:r>
              <a:rPr lang="ru-RU" dirty="0" smtClean="0"/>
              <a:t>вызывающий в </a:t>
            </a:r>
            <a:r>
              <a:rPr lang="ru-RU" dirty="0"/>
              <a:t>глазах детей удивительное любопытство, азарт, восторг, </a:t>
            </a:r>
            <a:r>
              <a:rPr lang="ru-RU" dirty="0" smtClean="0"/>
              <a:t>радость.</a:t>
            </a:r>
          </a:p>
          <a:p>
            <a:pPr marL="0" indent="0" fontAlgn="base">
              <a:buNone/>
            </a:pPr>
            <a:r>
              <a:rPr lang="ru-RU" dirty="0" smtClean="0"/>
              <a:t>Занимательность </a:t>
            </a:r>
            <a:r>
              <a:rPr lang="ru-RU" dirty="0"/>
              <a:t>– это свойство, с помощью  </a:t>
            </a:r>
            <a:br>
              <a:rPr lang="ru-RU" dirty="0"/>
            </a:br>
            <a:r>
              <a:rPr lang="ru-RU" dirty="0" smtClean="0"/>
              <a:t>которого </a:t>
            </a:r>
            <a:r>
              <a:rPr lang="ru-RU" dirty="0"/>
              <a:t>можно не </a:t>
            </a:r>
            <a:r>
              <a:rPr lang="ru-RU" dirty="0" smtClean="0"/>
              <a:t>только заинтересовать</a:t>
            </a:r>
            <a:r>
              <a:rPr lang="ru-RU" dirty="0"/>
              <a:t>, 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/>
              <a:t>                        но  и увлечь трудным предметом. </a:t>
            </a:r>
          </a:p>
          <a:p>
            <a:pPr marL="0" indent="0" fontAlgn="base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</a:t>
            </a:r>
            <a:br>
              <a:rPr lang="ru-RU" dirty="0" smtClean="0"/>
            </a:br>
            <a:r>
              <a:rPr lang="ru-RU" dirty="0" smtClean="0"/>
              <a:t>                                    </a:t>
            </a:r>
            <a:br>
              <a:rPr lang="ru-RU" dirty="0" smtClean="0"/>
            </a:br>
            <a:r>
              <a:rPr lang="ru-RU" dirty="0" smtClean="0"/>
              <a:t>                        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50396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Школа\Desktop\фон\hello_html_30ed64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Занимательные 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дидактические  игры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dirty="0" smtClean="0"/>
              <a:t>–  </a:t>
            </a:r>
            <a:r>
              <a:rPr lang="ru-RU" dirty="0"/>
              <a:t>это  творческая  лаборатория  учителя.  </a:t>
            </a:r>
            <a:r>
              <a:rPr lang="ru-RU" dirty="0" smtClean="0"/>
              <a:t>И владеть  </a:t>
            </a:r>
            <a:r>
              <a:rPr lang="ru-RU" dirty="0"/>
              <a:t>ею  можно  только  при  условии  любви  к  детям,  любви  к  своему  учительскому </a:t>
            </a:r>
            <a:r>
              <a:rPr lang="ru-RU" dirty="0" smtClean="0"/>
              <a:t>труду</a:t>
            </a:r>
            <a:r>
              <a:rPr lang="ru-RU" dirty="0"/>
              <a:t>, любви и восхищения красотой и мощью нашего </a:t>
            </a:r>
            <a:r>
              <a:rPr lang="ru-RU" dirty="0" smtClean="0"/>
              <a:t>родного </a:t>
            </a:r>
            <a:r>
              <a:rPr lang="ru-RU" dirty="0"/>
              <a:t>языка.  </a:t>
            </a:r>
          </a:p>
          <a:p>
            <a:pPr marL="0" indent="0" fontAlgn="base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617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Школа\Desktop\фон\hello_html_30ed64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692696"/>
            <a:ext cx="6779096" cy="5433467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/>
              <a:t>Игра – </a:t>
            </a:r>
            <a:r>
              <a:rPr lang="ru-RU" sz="3600" dirty="0"/>
              <a:t>это необычный род деятельности человека,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легкий </a:t>
            </a:r>
            <a:r>
              <a:rPr lang="ru-RU" sz="3600" dirty="0"/>
              <a:t>и в тоже </a:t>
            </a:r>
            <a:r>
              <a:rPr lang="ru-RU" sz="3600" dirty="0" smtClean="0"/>
              <a:t>время сознательный</a:t>
            </a:r>
            <a:r>
              <a:rPr lang="ru-RU" sz="3600" dirty="0"/>
              <a:t>, под которым понимается стремление чувствовать, действовать и </a:t>
            </a:r>
            <a:r>
              <a:rPr lang="ru-RU" sz="3600" dirty="0" smtClean="0"/>
              <a:t>жить.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К.Д. Ушинский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0359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Школа\Desktop\фон\hello_html_30ed64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 игровой технологии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9752" y="1600200"/>
            <a:ext cx="6347048" cy="4525963"/>
          </a:xfrm>
        </p:spPr>
        <p:txBody>
          <a:bodyPr/>
          <a:lstStyle/>
          <a:p>
            <a:r>
              <a:rPr lang="ru-RU" dirty="0" smtClean="0"/>
              <a:t>дидактические</a:t>
            </a:r>
          </a:p>
          <a:p>
            <a:r>
              <a:rPr lang="ru-RU" dirty="0" smtClean="0"/>
              <a:t>развивающие</a:t>
            </a:r>
          </a:p>
          <a:p>
            <a:r>
              <a:rPr lang="ru-RU" dirty="0" smtClean="0"/>
              <a:t>воспитывающие</a:t>
            </a:r>
          </a:p>
          <a:p>
            <a:r>
              <a:rPr lang="ru-RU" dirty="0" smtClean="0"/>
              <a:t>социализирующие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2382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Школа\Desktop\фон\hello_html_30ed64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Функция игры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8496944" cy="4824537"/>
          </a:xfrm>
        </p:spPr>
        <p:txBody>
          <a:bodyPr>
            <a:normAutofit fontScale="55000" lnSpcReduction="20000"/>
          </a:bodyPr>
          <a:lstStyle/>
          <a:p>
            <a:r>
              <a:rPr lang="ru-RU" sz="3800" dirty="0" smtClean="0"/>
              <a:t>развлекательная </a:t>
            </a:r>
            <a:r>
              <a:rPr lang="ru-RU" sz="3800" dirty="0"/>
              <a:t>(основная функция игры – развлечь, доставить удовольствие, воодушевить, пробудить интерес);</a:t>
            </a:r>
          </a:p>
          <a:p>
            <a:r>
              <a:rPr lang="ru-RU" sz="3800" dirty="0" smtClean="0"/>
              <a:t>коммуникативная: </a:t>
            </a:r>
            <a:r>
              <a:rPr lang="ru-RU" sz="3800" dirty="0"/>
              <a:t>освоение диалектики общения;</a:t>
            </a:r>
          </a:p>
          <a:p>
            <a:r>
              <a:rPr lang="ru-RU" sz="3800" dirty="0" smtClean="0"/>
              <a:t>самореализация </a:t>
            </a:r>
            <a:r>
              <a:rPr lang="ru-RU" sz="3800" dirty="0"/>
              <a:t>(в игре как на «полигоне человеческой практики»);</a:t>
            </a:r>
          </a:p>
          <a:p>
            <a:r>
              <a:rPr lang="ru-RU" sz="3800" dirty="0" smtClean="0"/>
              <a:t>терапевтическая: </a:t>
            </a:r>
            <a:r>
              <a:rPr lang="ru-RU" sz="3800" dirty="0"/>
              <a:t>преодоление различных трудностей, возникающих в других видах жизнедеятельности;</a:t>
            </a:r>
          </a:p>
          <a:p>
            <a:r>
              <a:rPr lang="ru-RU" sz="3800" dirty="0" smtClean="0"/>
              <a:t>диагностическая: </a:t>
            </a:r>
            <a:r>
              <a:rPr lang="ru-RU" sz="3800" dirty="0"/>
              <a:t>выявление отклонений от нормативного поведения, самопознание в процессе игры;</a:t>
            </a:r>
          </a:p>
          <a:p>
            <a:r>
              <a:rPr lang="ru-RU" sz="3800" dirty="0" smtClean="0"/>
              <a:t>                           коррекционная: </a:t>
            </a:r>
            <a:r>
              <a:rPr lang="ru-RU" sz="3800" dirty="0"/>
              <a:t>внесение позитивных </a:t>
            </a:r>
            <a:r>
              <a:rPr lang="ru-RU" sz="3800" dirty="0" smtClean="0"/>
              <a:t>изменений</a:t>
            </a:r>
            <a:br>
              <a:rPr lang="ru-RU" sz="3800" dirty="0" smtClean="0"/>
            </a:br>
            <a:r>
              <a:rPr lang="ru-RU" sz="3800" dirty="0" smtClean="0"/>
              <a:t>                           </a:t>
            </a:r>
            <a:r>
              <a:rPr lang="ru-RU" sz="3800" dirty="0"/>
              <a:t>в структуру личностных показателей;</a:t>
            </a:r>
          </a:p>
          <a:p>
            <a:r>
              <a:rPr lang="ru-RU" sz="3800" dirty="0" smtClean="0"/>
              <a:t>                                           межнациональная коммуникация: усвоение </a:t>
            </a:r>
            <a:br>
              <a:rPr lang="ru-RU" sz="3800" dirty="0" smtClean="0"/>
            </a:br>
            <a:r>
              <a:rPr lang="ru-RU" sz="3800" dirty="0" smtClean="0"/>
              <a:t>                                           единых </a:t>
            </a:r>
            <a:r>
              <a:rPr lang="ru-RU" sz="3800" dirty="0"/>
              <a:t>для всех </a:t>
            </a:r>
            <a:r>
              <a:rPr lang="ru-RU" sz="3800" dirty="0" smtClean="0"/>
              <a:t>людей  социокультурных     </a:t>
            </a:r>
            <a:br>
              <a:rPr lang="ru-RU" sz="3800" dirty="0" smtClean="0"/>
            </a:br>
            <a:r>
              <a:rPr lang="ru-RU" sz="3800" dirty="0" smtClean="0"/>
              <a:t>                                           ценностей</a:t>
            </a:r>
            <a:r>
              <a:rPr lang="ru-RU" sz="3800" dirty="0"/>
              <a:t>;</a:t>
            </a:r>
          </a:p>
          <a:p>
            <a:r>
              <a:rPr lang="ru-RU" sz="3800" dirty="0" smtClean="0"/>
              <a:t>                                                 социализация: </a:t>
            </a:r>
            <a:r>
              <a:rPr lang="ru-RU" sz="3800" dirty="0"/>
              <a:t>включение </a:t>
            </a:r>
            <a:r>
              <a:rPr lang="ru-RU" sz="3800" dirty="0" smtClean="0"/>
              <a:t>в систему</a:t>
            </a:r>
          </a:p>
          <a:p>
            <a:r>
              <a:rPr lang="ru-RU" sz="3800" dirty="0"/>
              <a:t> </a:t>
            </a:r>
            <a:r>
              <a:rPr lang="ru-RU" sz="3800" dirty="0" smtClean="0"/>
              <a:t>                                                общественных </a:t>
            </a:r>
            <a:r>
              <a:rPr lang="ru-RU" sz="3800" dirty="0"/>
              <a:t>отношений, усвоение норм </a:t>
            </a:r>
            <a:r>
              <a:rPr lang="ru-RU" sz="3800" dirty="0" smtClean="0"/>
              <a:t> </a:t>
            </a:r>
            <a:br>
              <a:rPr lang="ru-RU" sz="3800" dirty="0" smtClean="0"/>
            </a:br>
            <a:r>
              <a:rPr lang="ru-RU" sz="3800" dirty="0" smtClean="0"/>
              <a:t>                                                 человеческого </a:t>
            </a:r>
            <a:r>
              <a:rPr lang="ru-RU" sz="3800" dirty="0"/>
              <a:t>общежития.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3910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Школа\Desktop\фон\hello_html_30ed64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Структура игры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ru-RU" dirty="0"/>
              <a:t>цель игры – обучающая; </a:t>
            </a:r>
          </a:p>
          <a:p>
            <a:pPr fontAlgn="base"/>
            <a:r>
              <a:rPr lang="ru-RU" dirty="0"/>
              <a:t>правило игры – пути решения задачи; </a:t>
            </a:r>
          </a:p>
          <a:p>
            <a:pPr fontAlgn="base"/>
            <a:r>
              <a:rPr lang="ru-RU" dirty="0"/>
              <a:t>игровые действия – реализация поставленной задачи; </a:t>
            </a:r>
          </a:p>
          <a:p>
            <a:pPr fontAlgn="base"/>
            <a:r>
              <a:rPr lang="ru-RU" dirty="0" smtClean="0"/>
              <a:t>                 окончание </a:t>
            </a:r>
            <a:r>
              <a:rPr lang="ru-RU" dirty="0"/>
              <a:t>игры; </a:t>
            </a:r>
          </a:p>
          <a:p>
            <a:pPr fontAlgn="base"/>
            <a:r>
              <a:rPr lang="ru-RU" dirty="0" smtClean="0"/>
              <a:t>                              итог  </a:t>
            </a:r>
            <a:r>
              <a:rPr lang="ru-RU" dirty="0"/>
              <a:t>игры  и  оценка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учителем  </a:t>
            </a:r>
            <a:r>
              <a:rPr lang="ru-RU" dirty="0"/>
              <a:t>деятельности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</a:t>
            </a:r>
            <a:r>
              <a:rPr lang="ru-RU" dirty="0"/>
              <a:t>участников  игры  –  </a:t>
            </a:r>
            <a:r>
              <a:rPr lang="ru-RU" dirty="0" smtClean="0"/>
              <a:t>оценки</a:t>
            </a:r>
            <a:br>
              <a:rPr lang="ru-RU" dirty="0" smtClean="0"/>
            </a:br>
            <a:r>
              <a:rPr lang="ru-RU" dirty="0" smtClean="0"/>
              <a:t>                              корректные.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9098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Школа\Desktop\фон\hello_html_30ed64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Классификация игр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8424936" cy="471338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По </a:t>
            </a:r>
            <a:r>
              <a:rPr lang="ru-RU" dirty="0"/>
              <a:t>виду деятельности (двигательные, умственные, трудовые, социальные, психологические);</a:t>
            </a:r>
            <a:br>
              <a:rPr lang="ru-RU" dirty="0"/>
            </a:br>
            <a:r>
              <a:rPr lang="ru-RU" dirty="0"/>
              <a:t>По характеру педагогического процесса (обучающие, тренировочные, контролирующие, развивающие, обучающие);</a:t>
            </a:r>
            <a:br>
              <a:rPr lang="ru-RU" dirty="0"/>
            </a:br>
            <a:r>
              <a:rPr lang="ru-RU" dirty="0" smtClean="0"/>
              <a:t>По </a:t>
            </a:r>
            <a:r>
              <a:rPr lang="ru-RU" dirty="0"/>
              <a:t>характеру игровой методики (предметные,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сюжетные</a:t>
            </a:r>
            <a:r>
              <a:rPr lang="ru-RU" dirty="0"/>
              <a:t>, ролевые, деловые,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имитационные</a:t>
            </a:r>
            <a:r>
              <a:rPr lang="ru-RU" dirty="0"/>
              <a:t>, </a:t>
            </a:r>
            <a:r>
              <a:rPr lang="ru-RU" dirty="0" smtClean="0"/>
              <a:t>игры</a:t>
            </a:r>
            <a:br>
              <a:rPr lang="ru-RU" dirty="0" smtClean="0"/>
            </a:br>
            <a:r>
              <a:rPr lang="ru-RU" dirty="0" smtClean="0"/>
              <a:t>                                  драматизации</a:t>
            </a:r>
            <a:r>
              <a:rPr lang="ru-RU" dirty="0"/>
              <a:t>);</a:t>
            </a:r>
            <a:br>
              <a:rPr lang="ru-RU" dirty="0"/>
            </a:br>
            <a:r>
              <a:rPr lang="ru-RU" dirty="0" smtClean="0"/>
              <a:t>                                          По </a:t>
            </a:r>
            <a:r>
              <a:rPr lang="ru-RU" dirty="0"/>
              <a:t>структуре (</a:t>
            </a:r>
            <a:r>
              <a:rPr lang="ru-RU" dirty="0" smtClean="0"/>
              <a:t>игры- </a:t>
            </a:r>
            <a:br>
              <a:rPr lang="ru-RU" dirty="0" smtClean="0"/>
            </a:br>
            <a:r>
              <a:rPr lang="ru-RU" dirty="0" smtClean="0"/>
              <a:t>                                   упражнения</a:t>
            </a:r>
            <a:r>
              <a:rPr lang="ru-RU" dirty="0"/>
              <a:t>, игры-состязания).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5227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Школа\Desktop\фон\hello_html_30ed64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Золотое правило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Хвалите за успехи и не ругайте за </a:t>
            </a:r>
            <a:r>
              <a:rPr lang="ru-RU" dirty="0" smtClean="0"/>
              <a:t>неудачи;</a:t>
            </a:r>
            <a:endParaRPr lang="ru-RU" dirty="0"/>
          </a:p>
          <a:p>
            <a:r>
              <a:rPr lang="ru-RU" dirty="0"/>
              <a:t>Не спешите </a:t>
            </a:r>
            <a:r>
              <a:rPr lang="ru-RU" dirty="0" smtClean="0"/>
              <a:t>подсказывать;</a:t>
            </a:r>
            <a:endParaRPr lang="ru-RU" dirty="0"/>
          </a:p>
          <a:p>
            <a:r>
              <a:rPr lang="ru-RU" dirty="0"/>
              <a:t> Не получается – пропустите игру, но обязательно вернитесь к ней в другой </a:t>
            </a:r>
            <a:r>
              <a:rPr lang="ru-RU" dirty="0" smtClean="0"/>
              <a:t>раз;</a:t>
            </a:r>
            <a:endParaRPr lang="ru-RU" dirty="0"/>
          </a:p>
          <a:p>
            <a:r>
              <a:rPr lang="ru-RU" dirty="0" smtClean="0"/>
              <a:t>                  Каждая </a:t>
            </a:r>
            <a:r>
              <a:rPr lang="ru-RU" dirty="0"/>
              <a:t>игра должна быть </a:t>
            </a:r>
            <a:r>
              <a:rPr lang="ru-RU" dirty="0" smtClean="0"/>
              <a:t>только</a:t>
            </a:r>
            <a:br>
              <a:rPr lang="ru-RU" dirty="0" smtClean="0"/>
            </a:br>
            <a:r>
              <a:rPr lang="ru-RU" dirty="0" smtClean="0"/>
              <a:t>                          </a:t>
            </a:r>
            <a:r>
              <a:rPr lang="ru-RU" dirty="0"/>
              <a:t>в </a:t>
            </a:r>
            <a:r>
              <a:rPr lang="ru-RU" dirty="0" smtClean="0"/>
              <a:t>радость;</a:t>
            </a:r>
            <a:endParaRPr lang="ru-RU" dirty="0"/>
          </a:p>
          <a:p>
            <a:r>
              <a:rPr lang="ru-RU" dirty="0" smtClean="0"/>
              <a:t>                              Учет </a:t>
            </a:r>
            <a:r>
              <a:rPr lang="ru-RU" dirty="0"/>
              <a:t>индивидуальности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каждого ребенка.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4316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Школа\Desktop\фон\hello_html_30ed64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91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Классификация дидактических игр 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8496944" cy="4785395"/>
          </a:xfrm>
        </p:spPr>
        <p:txBody>
          <a:bodyPr>
            <a:normAutofit fontScale="92500"/>
          </a:bodyPr>
          <a:lstStyle/>
          <a:p>
            <a:pPr marL="0" indent="0" fontAlgn="base">
              <a:buNone/>
            </a:pPr>
            <a:r>
              <a:rPr lang="ru-RU" dirty="0"/>
              <a:t>1.  игры  </a:t>
            </a:r>
            <a:r>
              <a:rPr lang="ru-RU" b="1" i="1" dirty="0"/>
              <a:t>графические</a:t>
            </a:r>
            <a:r>
              <a:rPr lang="ru-RU" dirty="0"/>
              <a:t>  -  основная  цель  которых  усвоение  значений,  написаний  и </a:t>
            </a:r>
          </a:p>
          <a:p>
            <a:pPr marL="0" indent="0">
              <a:buNone/>
            </a:pPr>
            <a:r>
              <a:rPr lang="ru-RU" dirty="0" smtClean="0"/>
              <a:t>употреблений  </a:t>
            </a:r>
            <a:r>
              <a:rPr lang="ru-RU" dirty="0"/>
              <a:t>всех  букв  русского  </a:t>
            </a:r>
            <a:r>
              <a:rPr lang="ru-RU" dirty="0" smtClean="0"/>
              <a:t>алфавита; </a:t>
            </a:r>
          </a:p>
          <a:p>
            <a:pPr marL="0" indent="0" fontAlgn="base">
              <a:buNone/>
            </a:pPr>
            <a:r>
              <a:rPr lang="ru-RU" dirty="0" smtClean="0"/>
              <a:t>2. игры  </a:t>
            </a:r>
            <a:r>
              <a:rPr lang="ru-RU" b="1" i="1" dirty="0"/>
              <a:t>словарные </a:t>
            </a:r>
            <a:r>
              <a:rPr lang="ru-RU" dirty="0"/>
              <a:t> -  основная  цель  обогащение  словарного  запаса  учащихся, </a:t>
            </a:r>
            <a:r>
              <a:rPr lang="ru-RU" dirty="0" smtClean="0"/>
              <a:t>совершенствование 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лексического </a:t>
            </a:r>
            <a:r>
              <a:rPr lang="ru-RU" dirty="0"/>
              <a:t>строя их </a:t>
            </a:r>
            <a:r>
              <a:rPr lang="ru-RU" dirty="0" smtClean="0"/>
              <a:t>речи;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3</a:t>
            </a:r>
            <a:r>
              <a:rPr lang="ru-RU" dirty="0"/>
              <a:t>.  </a:t>
            </a:r>
            <a:r>
              <a:rPr lang="ru-RU" b="1" i="1" dirty="0"/>
              <a:t>орфографические</a:t>
            </a:r>
            <a:r>
              <a:rPr lang="ru-RU" dirty="0"/>
              <a:t>  игры  </a:t>
            </a:r>
            <a:r>
              <a:rPr lang="ru-RU" dirty="0" smtClean="0"/>
              <a:t>-</a:t>
            </a:r>
            <a:br>
              <a:rPr lang="ru-RU" dirty="0" smtClean="0"/>
            </a:br>
            <a:r>
              <a:rPr lang="ru-RU" dirty="0" smtClean="0"/>
              <a:t>                                    закрепление  навыков </a:t>
            </a:r>
            <a:br>
              <a:rPr lang="ru-RU" dirty="0" smtClean="0"/>
            </a:br>
            <a:r>
              <a:rPr lang="ru-RU" dirty="0" smtClean="0"/>
              <a:t>                                    правописания  </a:t>
            </a:r>
            <a:r>
              <a:rPr lang="ru-RU" dirty="0"/>
              <a:t>слов,  морфем;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04794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913</TotalTime>
  <Words>578</Words>
  <Application>Microsoft Office PowerPoint</Application>
  <PresentationFormat>Экран (4:3)</PresentationFormat>
  <Paragraphs>111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Применение  игровых технологий на уроках русского языка  и литературного чтения</vt:lpstr>
      <vt:lpstr>Игровые технологии</vt:lpstr>
      <vt:lpstr>Презентация PowerPoint</vt:lpstr>
      <vt:lpstr>Задачи игровой технологии:</vt:lpstr>
      <vt:lpstr>Функция игры</vt:lpstr>
      <vt:lpstr>Структура игры</vt:lpstr>
      <vt:lpstr>Классификация игр</vt:lpstr>
      <vt:lpstr>Золотое правило</vt:lpstr>
      <vt:lpstr>Классификация дидактических игр  </vt:lpstr>
      <vt:lpstr>Классификация дидактических игр  </vt:lpstr>
      <vt:lpstr>Пальчиковые игры</vt:lpstr>
      <vt:lpstr>Массаж пальчиков с применением шарика Су-Джок</vt:lpstr>
      <vt:lpstr>Кинезиологическая гимнастика</vt:lpstr>
      <vt:lpstr>Загадки </vt:lpstr>
      <vt:lpstr>Ребусы, кроссворды</vt:lpstr>
      <vt:lpstr>Игры «в слова». Игры «со словами» </vt:lpstr>
      <vt:lpstr>Для развития интеллектуальной мыслительной деятельности </vt:lpstr>
      <vt:lpstr>Настольно-печатные игры</vt:lpstr>
      <vt:lpstr> </vt:lpstr>
      <vt:lpstr>Игра на уроках чтения. </vt:lpstr>
      <vt:lpstr>Ролевая игра </vt:lpstr>
      <vt:lpstr>Речевая игра </vt:lpstr>
      <vt:lpstr>Речевая игра</vt:lpstr>
      <vt:lpstr>Нетрадиционные формы уроков</vt:lpstr>
      <vt:lpstr>Занимательное языкознание. </vt:lpstr>
      <vt:lpstr>Занимательные   дидактические  игры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 игровых технологий на уроках русского языка  и литературного чтения</dc:title>
  <dc:creator>Школа</dc:creator>
  <cp:lastModifiedBy>Школа</cp:lastModifiedBy>
  <cp:revision>36</cp:revision>
  <dcterms:created xsi:type="dcterms:W3CDTF">2022-10-26T15:50:55Z</dcterms:created>
  <dcterms:modified xsi:type="dcterms:W3CDTF">2022-11-07T19:28:01Z</dcterms:modified>
</cp:coreProperties>
</file>